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3"/>
  </p:notesMasterIdLst>
  <p:handoutMasterIdLst>
    <p:handoutMasterId r:id="rId24"/>
  </p:handoutMasterIdLst>
  <p:sldIdLst>
    <p:sldId id="392" r:id="rId2"/>
    <p:sldId id="431" r:id="rId3"/>
    <p:sldId id="450" r:id="rId4"/>
    <p:sldId id="451" r:id="rId5"/>
    <p:sldId id="452" r:id="rId6"/>
    <p:sldId id="464" r:id="rId7"/>
    <p:sldId id="465" r:id="rId8"/>
    <p:sldId id="466" r:id="rId9"/>
    <p:sldId id="467" r:id="rId10"/>
    <p:sldId id="454" r:id="rId11"/>
    <p:sldId id="399" r:id="rId12"/>
    <p:sldId id="455" r:id="rId13"/>
    <p:sldId id="456" r:id="rId14"/>
    <p:sldId id="457" r:id="rId15"/>
    <p:sldId id="458" r:id="rId16"/>
    <p:sldId id="459" r:id="rId17"/>
    <p:sldId id="460" r:id="rId18"/>
    <p:sldId id="461" r:id="rId19"/>
    <p:sldId id="462" r:id="rId20"/>
    <p:sldId id="463" r:id="rId21"/>
    <p:sldId id="432" r:id="rId22"/>
  </p:sldIdLst>
  <p:sldSz cx="9144000" cy="5143500" type="screen16x9"/>
  <p:notesSz cx="6797675" cy="9874250"/>
  <p:defaultTextStyle>
    <a:defPPr>
      <a:defRPr lang="en-GB"/>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uzanne Cotter" initials="SC" lastIdx="17" clrIdx="0"/>
  <p:cmAuthor id="1" name="Piaras O lorcain" initials="POl"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6600"/>
    <a:srgbClr val="FF6600"/>
    <a:srgbClr val="CC00FF"/>
    <a:srgbClr val="0000FF"/>
    <a:srgbClr val="CC99FF"/>
    <a:srgbClr val="FF9999"/>
    <a:srgbClr val="FF7C80"/>
    <a:srgbClr val="CC6600"/>
    <a:srgbClr val="9927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8" autoAdjust="0"/>
    <p:restoredTop sz="88905" autoAdjust="0"/>
  </p:normalViewPr>
  <p:slideViewPr>
    <p:cSldViewPr>
      <p:cViewPr>
        <p:scale>
          <a:sx n="100" d="100"/>
          <a:sy n="100" d="100"/>
        </p:scale>
        <p:origin x="-984" y="-22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p:cViewPr varScale="1">
        <p:scale>
          <a:sx n="52" d="100"/>
          <a:sy n="52" d="100"/>
        </p:scale>
        <p:origin x="-1962" y="-96"/>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hpscdc5\pub\Weekly_ID_Returns\Annual%20Figures\VPD%201948-.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I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16163429009576"/>
          <c:y val="6.4805568245948783E-2"/>
          <c:w val="0.8700434355817882"/>
          <c:h val="0.70414913152920733"/>
        </c:manualLayout>
      </c:layout>
      <c:lineChart>
        <c:grouping val="standard"/>
        <c:varyColors val="0"/>
        <c:ser>
          <c:idx val="0"/>
          <c:order val="0"/>
          <c:tx>
            <c:strRef>
              <c:f>Cases!$H$2</c:f>
              <c:strCache>
                <c:ptCount val="1"/>
                <c:pt idx="0">
                  <c:v>Polio</c:v>
                </c:pt>
              </c:strCache>
            </c:strRef>
          </c:tx>
          <c:spPr>
            <a:ln>
              <a:solidFill>
                <a:schemeClr val="accent1">
                  <a:lumMod val="50000"/>
                </a:schemeClr>
              </a:solidFill>
            </a:ln>
          </c:spPr>
          <c:marker>
            <c:symbol val="none"/>
          </c:marker>
          <c:cat>
            <c:strRef>
              <c:f>Cases!$A$3:$A$72</c:f>
              <c:strCache>
                <c:ptCount val="70"/>
                <c:pt idx="0">
                  <c:v>1948</c:v>
                </c:pt>
                <c:pt idx="1">
                  <c:v>1949</c:v>
                </c:pt>
                <c:pt idx="2">
                  <c:v>1950</c:v>
                </c:pt>
                <c:pt idx="3">
                  <c:v>1951</c:v>
                </c:pt>
                <c:pt idx="4">
                  <c:v>1952</c:v>
                </c:pt>
                <c:pt idx="5">
                  <c:v>1953</c:v>
                </c:pt>
                <c:pt idx="6">
                  <c:v>1954</c:v>
                </c:pt>
                <c:pt idx="7">
                  <c:v>1955</c:v>
                </c:pt>
                <c:pt idx="8">
                  <c:v>1956</c:v>
                </c:pt>
                <c:pt idx="9">
                  <c:v>1957</c:v>
                </c:pt>
                <c:pt idx="10">
                  <c:v>1958</c:v>
                </c:pt>
                <c:pt idx="11">
                  <c:v>1959</c:v>
                </c:pt>
                <c:pt idx="12">
                  <c:v>1960</c:v>
                </c:pt>
                <c:pt idx="13">
                  <c:v>1961</c:v>
                </c:pt>
                <c:pt idx="14">
                  <c:v>1962</c:v>
                </c:pt>
                <c:pt idx="15">
                  <c:v>1963</c:v>
                </c:pt>
                <c:pt idx="16">
                  <c:v>1964</c:v>
                </c:pt>
                <c:pt idx="17">
                  <c:v>1965</c:v>
                </c:pt>
                <c:pt idx="18">
                  <c:v>1966</c:v>
                </c:pt>
                <c:pt idx="19">
                  <c:v>1967</c:v>
                </c:pt>
                <c:pt idx="20">
                  <c:v>1968</c:v>
                </c:pt>
                <c:pt idx="21">
                  <c:v>1969</c:v>
                </c:pt>
                <c:pt idx="22">
                  <c:v>1970</c:v>
                </c:pt>
                <c:pt idx="23">
                  <c:v>1971</c:v>
                </c:pt>
                <c:pt idx="24">
                  <c:v>1972</c:v>
                </c:pt>
                <c:pt idx="25">
                  <c:v>1973</c:v>
                </c:pt>
                <c:pt idx="26">
                  <c:v>1974</c:v>
                </c:pt>
                <c:pt idx="27">
                  <c:v>1975</c:v>
                </c:pt>
                <c:pt idx="28">
                  <c:v>1976</c:v>
                </c:pt>
                <c:pt idx="29">
                  <c:v>1977</c:v>
                </c:pt>
                <c:pt idx="30">
                  <c:v>1978</c:v>
                </c:pt>
                <c:pt idx="31">
                  <c:v>1979</c:v>
                </c:pt>
                <c:pt idx="32">
                  <c:v>1980</c:v>
                </c:pt>
                <c:pt idx="33">
                  <c:v>1981</c:v>
                </c:pt>
                <c:pt idx="34">
                  <c:v>1982</c:v>
                </c:pt>
                <c:pt idx="35">
                  <c:v>1983</c:v>
                </c:pt>
                <c:pt idx="36">
                  <c:v>1984</c:v>
                </c:pt>
                <c:pt idx="37">
                  <c:v>1985</c:v>
                </c:pt>
                <c:pt idx="38">
                  <c:v>1986</c:v>
                </c:pt>
                <c:pt idx="39">
                  <c:v>1987</c:v>
                </c:pt>
                <c:pt idx="40">
                  <c:v>1988</c:v>
                </c:pt>
                <c:pt idx="41">
                  <c:v>1989</c:v>
                </c:pt>
                <c:pt idx="42">
                  <c:v>1990</c:v>
                </c:pt>
                <c:pt idx="43">
                  <c:v>1991</c:v>
                </c:pt>
                <c:pt idx="44">
                  <c:v>1992</c:v>
                </c:pt>
                <c:pt idx="45">
                  <c:v>1993</c:v>
                </c:pt>
                <c:pt idx="46">
                  <c:v>1994</c:v>
                </c:pt>
                <c:pt idx="47">
                  <c:v>1995</c:v>
                </c:pt>
                <c:pt idx="48">
                  <c:v>1996</c:v>
                </c:pt>
                <c:pt idx="49">
                  <c:v>1997</c:v>
                </c:pt>
                <c:pt idx="50">
                  <c:v>1998</c:v>
                </c:pt>
                <c:pt idx="51">
                  <c:v>1999</c:v>
                </c:pt>
                <c:pt idx="52">
                  <c:v>2000</c:v>
                </c:pt>
                <c:pt idx="53">
                  <c:v>2001</c:v>
                </c:pt>
                <c:pt idx="54">
                  <c:v>2002</c:v>
                </c:pt>
                <c:pt idx="55">
                  <c:v>2003</c:v>
                </c:pt>
                <c:pt idx="56">
                  <c:v>2004</c:v>
                </c:pt>
                <c:pt idx="57">
                  <c:v>2005</c:v>
                </c:pt>
                <c:pt idx="58">
                  <c:v>2006</c:v>
                </c:pt>
                <c:pt idx="59">
                  <c:v>2007</c:v>
                </c:pt>
                <c:pt idx="60">
                  <c:v>2008</c:v>
                </c:pt>
                <c:pt idx="61">
                  <c:v>2009</c:v>
                </c:pt>
                <c:pt idx="62">
                  <c:v>2010</c:v>
                </c:pt>
                <c:pt idx="63">
                  <c:v>2011</c:v>
                </c:pt>
                <c:pt idx="64">
                  <c:v>2012</c:v>
                </c:pt>
                <c:pt idx="65">
                  <c:v>2013</c:v>
                </c:pt>
                <c:pt idx="66">
                  <c:v>2014</c:v>
                </c:pt>
                <c:pt idx="67">
                  <c:v>2015</c:v>
                </c:pt>
                <c:pt idx="68">
                  <c:v>2016</c:v>
                </c:pt>
                <c:pt idx="69">
                  <c:v>2017*</c:v>
                </c:pt>
              </c:strCache>
            </c:strRef>
          </c:cat>
          <c:val>
            <c:numRef>
              <c:f>Cases!$H$3:$H$72</c:f>
              <c:numCache>
                <c:formatCode>General</c:formatCode>
                <c:ptCount val="70"/>
                <c:pt idx="0">
                  <c:v>79</c:v>
                </c:pt>
                <c:pt idx="1">
                  <c:v>76</c:v>
                </c:pt>
                <c:pt idx="2">
                  <c:v>201</c:v>
                </c:pt>
                <c:pt idx="3">
                  <c:v>63</c:v>
                </c:pt>
                <c:pt idx="4">
                  <c:v>96</c:v>
                </c:pt>
                <c:pt idx="5">
                  <c:v>245</c:v>
                </c:pt>
                <c:pt idx="6">
                  <c:v>82</c:v>
                </c:pt>
                <c:pt idx="7">
                  <c:v>119</c:v>
                </c:pt>
                <c:pt idx="8">
                  <c:v>499</c:v>
                </c:pt>
                <c:pt idx="9">
                  <c:v>148</c:v>
                </c:pt>
                <c:pt idx="10">
                  <c:v>266</c:v>
                </c:pt>
                <c:pt idx="11">
                  <c:v>39</c:v>
                </c:pt>
                <c:pt idx="12">
                  <c:v>184</c:v>
                </c:pt>
                <c:pt idx="13">
                  <c:v>63</c:v>
                </c:pt>
                <c:pt idx="14">
                  <c:v>159</c:v>
                </c:pt>
                <c:pt idx="15">
                  <c:v>20</c:v>
                </c:pt>
                <c:pt idx="16">
                  <c:v>17</c:v>
                </c:pt>
                <c:pt idx="17">
                  <c:v>6</c:v>
                </c:pt>
                <c:pt idx="18">
                  <c:v>1</c:v>
                </c:pt>
                <c:pt idx="19">
                  <c:v>0</c:v>
                </c:pt>
                <c:pt idx="20">
                  <c:v>2</c:v>
                </c:pt>
                <c:pt idx="21">
                  <c:v>8</c:v>
                </c:pt>
                <c:pt idx="22">
                  <c:v>0</c:v>
                </c:pt>
                <c:pt idx="23">
                  <c:v>1</c:v>
                </c:pt>
                <c:pt idx="24">
                  <c:v>0</c:v>
                </c:pt>
                <c:pt idx="25">
                  <c:v>2</c:v>
                </c:pt>
                <c:pt idx="26">
                  <c:v>0</c:v>
                </c:pt>
                <c:pt idx="27">
                  <c:v>0</c:v>
                </c:pt>
                <c:pt idx="28">
                  <c:v>0</c:v>
                </c:pt>
                <c:pt idx="29">
                  <c:v>5</c:v>
                </c:pt>
                <c:pt idx="30">
                  <c:v>0</c:v>
                </c:pt>
                <c:pt idx="31">
                  <c:v>0</c:v>
                </c:pt>
                <c:pt idx="32">
                  <c:v>0</c:v>
                </c:pt>
                <c:pt idx="33">
                  <c:v>0</c:v>
                </c:pt>
                <c:pt idx="34">
                  <c:v>1</c:v>
                </c:pt>
                <c:pt idx="35">
                  <c:v>0</c:v>
                </c:pt>
                <c:pt idx="36">
                  <c:v>1</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0</c:v>
                </c:pt>
                <c:pt idx="52">
                  <c:v>0</c:v>
                </c:pt>
                <c:pt idx="53">
                  <c:v>0</c:v>
                </c:pt>
                <c:pt idx="54">
                  <c:v>0</c:v>
                </c:pt>
                <c:pt idx="55">
                  <c:v>0</c:v>
                </c:pt>
                <c:pt idx="56">
                  <c:v>0</c:v>
                </c:pt>
                <c:pt idx="57">
                  <c:v>0</c:v>
                </c:pt>
                <c:pt idx="58">
                  <c:v>0</c:v>
                </c:pt>
                <c:pt idx="59">
                  <c:v>0</c:v>
                </c:pt>
                <c:pt idx="60">
                  <c:v>0</c:v>
                </c:pt>
                <c:pt idx="61">
                  <c:v>0</c:v>
                </c:pt>
                <c:pt idx="62">
                  <c:v>0</c:v>
                </c:pt>
                <c:pt idx="63">
                  <c:v>0</c:v>
                </c:pt>
                <c:pt idx="64">
                  <c:v>0</c:v>
                </c:pt>
                <c:pt idx="65">
                  <c:v>0</c:v>
                </c:pt>
                <c:pt idx="66">
                  <c:v>0</c:v>
                </c:pt>
                <c:pt idx="67">
                  <c:v>0</c:v>
                </c:pt>
                <c:pt idx="68">
                  <c:v>0</c:v>
                </c:pt>
                <c:pt idx="69">
                  <c:v>0</c:v>
                </c:pt>
              </c:numCache>
            </c:numRef>
          </c:val>
          <c:smooth val="0"/>
        </c:ser>
        <c:dLbls>
          <c:showLegendKey val="0"/>
          <c:showVal val="0"/>
          <c:showCatName val="0"/>
          <c:showSerName val="0"/>
          <c:showPercent val="0"/>
          <c:showBubbleSize val="0"/>
        </c:dLbls>
        <c:marker val="1"/>
        <c:smooth val="0"/>
        <c:axId val="145898112"/>
        <c:axId val="145904384"/>
      </c:lineChart>
      <c:catAx>
        <c:axId val="145898112"/>
        <c:scaling>
          <c:orientation val="minMax"/>
        </c:scaling>
        <c:delete val="0"/>
        <c:axPos val="b"/>
        <c:title>
          <c:tx>
            <c:rich>
              <a:bodyPr/>
              <a:lstStyle/>
              <a:p>
                <a:pPr>
                  <a:defRPr b="1"/>
                </a:pPr>
                <a:r>
                  <a:rPr lang="en-IE" b="1"/>
                  <a:t>Year</a:t>
                </a:r>
              </a:p>
            </c:rich>
          </c:tx>
          <c:layout>
            <c:manualLayout>
              <c:xMode val="edge"/>
              <c:yMode val="edge"/>
              <c:x val="0.52226724468430208"/>
              <c:y val="0.90640151209767716"/>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5400000" vert="horz"/>
          <a:lstStyle/>
          <a:p>
            <a:pPr>
              <a:defRPr/>
            </a:pPr>
            <a:endParaRPr lang="en-US"/>
          </a:p>
        </c:txPr>
        <c:crossAx val="145904384"/>
        <c:crosses val="autoZero"/>
        <c:auto val="1"/>
        <c:lblAlgn val="ctr"/>
        <c:lblOffset val="100"/>
        <c:tickLblSkip val="2"/>
        <c:tickMarkSkip val="1"/>
        <c:noMultiLvlLbl val="0"/>
      </c:catAx>
      <c:valAx>
        <c:axId val="145904384"/>
        <c:scaling>
          <c:orientation val="minMax"/>
          <c:max val="500"/>
        </c:scaling>
        <c:delete val="0"/>
        <c:axPos val="l"/>
        <c:title>
          <c:tx>
            <c:rich>
              <a:bodyPr/>
              <a:lstStyle/>
              <a:p>
                <a:pPr>
                  <a:defRPr b="1"/>
                </a:pPr>
                <a:r>
                  <a:rPr lang="en-IE" b="1"/>
                  <a:t>Number of Cases Notified</a:t>
                </a:r>
              </a:p>
            </c:rich>
          </c:tx>
          <c:layout>
            <c:manualLayout>
              <c:xMode val="edge"/>
              <c:yMode val="edge"/>
              <c:x val="1.0986885066333002E-2"/>
              <c:y val="0.12805819067838362"/>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a:pPr>
            <a:endParaRPr lang="en-US"/>
          </a:p>
        </c:txPr>
        <c:crossAx val="145898112"/>
        <c:crosses val="autoZero"/>
        <c:crossBetween val="between"/>
        <c:majorUnit val="100"/>
      </c:valAx>
      <c:spPr>
        <a:solidFill>
          <a:srgbClr val="FFFFFF"/>
        </a:solidFill>
        <a:ln w="25400">
          <a:noFill/>
        </a:ln>
      </c:spPr>
    </c:plotArea>
    <c:plotVisOnly val="1"/>
    <c:dispBlanksAs val="gap"/>
    <c:showDLblsOverMax val="0"/>
  </c:chart>
  <c:spPr>
    <a:solidFill>
      <a:srgbClr val="FFFFFF"/>
    </a:solidFill>
    <a:ln w="9525">
      <a:noFill/>
    </a:ln>
  </c:spPr>
  <c:txPr>
    <a:bodyPr/>
    <a:lstStyle/>
    <a:p>
      <a:pPr>
        <a:defRPr sz="1000" b="0" i="0" u="none" strike="noStrike" baseline="0">
          <a:solidFill>
            <a:srgbClr val="000000"/>
          </a:solidFill>
          <a:latin typeface="Arial" panose="020B0604020202020204" pitchFamily="34" charset="0"/>
          <a:ea typeface="Calibri"/>
          <a:cs typeface="Arial" panose="020B0604020202020204" pitchFamily="34"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0.22607</cdr:x>
      <cdr:y>0.23755</cdr:y>
    </cdr:from>
    <cdr:to>
      <cdr:x>0.44301</cdr:x>
      <cdr:y>0.33172</cdr:y>
    </cdr:to>
    <cdr:sp macro="" textlink="">
      <cdr:nvSpPr>
        <cdr:cNvPr id="2" name="Text Box 11"/>
        <cdr:cNvSpPr txBox="1">
          <a:spLocks xmlns:a="http://schemas.openxmlformats.org/drawingml/2006/main" noChangeArrowheads="1"/>
        </cdr:cNvSpPr>
      </cdr:nvSpPr>
      <cdr:spPr bwMode="auto">
        <a:xfrm xmlns:a="http://schemas.openxmlformats.org/drawingml/2006/main">
          <a:off x="1341537" y="662965"/>
          <a:ext cx="1287338" cy="26280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2860" rIns="27432" bIns="0" anchor="t"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rtl="0">
            <a:defRPr sz="1000"/>
          </a:pPr>
          <a:r>
            <a:rPr lang="en-IE" sz="1200" b="1" i="0" strike="noStrike" dirty="0">
              <a:solidFill>
                <a:srgbClr val="000000"/>
              </a:solidFill>
              <a:latin typeface="Arial" panose="020B0604020202020204" pitchFamily="34" charset="0"/>
              <a:cs typeface="Arial" panose="020B0604020202020204" pitchFamily="34" charset="0"/>
            </a:rPr>
            <a:t>Polio vaccine, 1957</a:t>
          </a:r>
        </a:p>
      </cdr:txBody>
    </cdr:sp>
  </cdr:relSizeAnchor>
  <cdr:relSizeAnchor xmlns:cdr="http://schemas.openxmlformats.org/drawingml/2006/chartDrawing">
    <cdr:from>
      <cdr:x>0.22151</cdr:x>
      <cdr:y>0.33788</cdr:y>
    </cdr:from>
    <cdr:to>
      <cdr:x>0.28571</cdr:x>
      <cdr:y>0.49488</cdr:y>
    </cdr:to>
    <cdr:sp macro="" textlink="">
      <cdr:nvSpPr>
        <cdr:cNvPr id="4" name="AutoShape 9"/>
        <cdr:cNvSpPr>
          <a:spLocks xmlns:a="http://schemas.openxmlformats.org/drawingml/2006/main" noChangeShapeType="1"/>
        </cdr:cNvSpPr>
      </cdr:nvSpPr>
      <cdr:spPr bwMode="auto">
        <a:xfrm xmlns:a="http://schemas.openxmlformats.org/drawingml/2006/main" flipH="1">
          <a:off x="1314448" y="942975"/>
          <a:ext cx="381001" cy="438150"/>
        </a:xfrm>
        <a:prstGeom xmlns:a="http://schemas.openxmlformats.org/drawingml/2006/main" prst="straightConnector1">
          <a:avLst/>
        </a:prstGeom>
        <a:noFill xmlns:a="http://schemas.openxmlformats.org/drawingml/2006/main"/>
        <a:ln xmlns:a="http://schemas.openxmlformats.org/drawingml/2006/main" w="9525">
          <a:solidFill>
            <a:srgbClr val="000000"/>
          </a:solidFill>
          <a:round/>
          <a:headEnd/>
          <a:tailEnd type="triangle" w="med" len="med"/>
        </a:ln>
      </cdr:spPr>
      <cdr:txBody>
        <a:bodyPr xmlns:a="http://schemas.openxmlformats.org/drawingml/2006/main"/>
        <a:lstStyle xmlns:a="http://schemas.openxmlformats.org/drawingml/2006/main"/>
        <a:p xmlns:a="http://schemas.openxmlformats.org/drawingml/2006/main">
          <a:endParaRPr lang="en-IE"/>
        </a:p>
      </cdr:txBody>
    </cdr:sp>
  </cdr:relSizeAnchor>
  <cdr:relSizeAnchor xmlns:cdr="http://schemas.openxmlformats.org/drawingml/2006/chartDrawing">
    <cdr:from>
      <cdr:x>0.56394</cdr:x>
      <cdr:y>0.45506</cdr:y>
    </cdr:from>
    <cdr:to>
      <cdr:x>0.66055</cdr:x>
      <cdr:y>0.7629</cdr:y>
    </cdr:to>
    <cdr:sp macro="" textlink="">
      <cdr:nvSpPr>
        <cdr:cNvPr id="6" name="Straight Arrow Connector 5"/>
        <cdr:cNvSpPr/>
      </cdr:nvSpPr>
      <cdr:spPr bwMode="auto">
        <a:xfrm xmlns:a="http://schemas.openxmlformats.org/drawingml/2006/main" rot="16200000" flipH="1" flipV="1">
          <a:off x="3203538" y="1412912"/>
          <a:ext cx="859121" cy="573297"/>
        </a:xfrm>
        <a:prstGeom xmlns:a="http://schemas.openxmlformats.org/drawingml/2006/main" prst="straightConnector1">
          <a:avLst/>
        </a:prstGeom>
        <a:solidFill xmlns:a="http://schemas.openxmlformats.org/drawingml/2006/main">
          <a:srgbClr val="FFFFFF"/>
        </a:solidFill>
        <a:ln xmlns:a="http://schemas.openxmlformats.org/drawingml/2006/main" w="9525" cap="flat" cmpd="sng" algn="ctr">
          <a:solidFill>
            <a:srgbClr val="000000"/>
          </a:solidFill>
          <a:prstDash val="solid"/>
          <a:round/>
          <a:headEnd type="none" w="med" len="med"/>
          <a:tailEnd type="arrow"/>
        </a:ln>
        <a:effectLst xmlns:a="http://schemas.openxmlformats.org/drawingml/2006/main"/>
      </cdr:spPr>
      <cdr:txBody>
        <a:bodyPr xmlns:a="http://schemas.openxmlformats.org/drawingml/2006/main" wrap="square" lIns="18288" tIns="0" rIns="0" bIns="0" upright="1"/>
        <a:lstStyle xmlns:a="http://schemas.openxmlformats.org/drawingml/2006/main"/>
        <a:p xmlns:a="http://schemas.openxmlformats.org/drawingml/2006/main">
          <a:endParaRPr lang="en-IE"/>
        </a:p>
      </cdr:txBody>
    </cdr:sp>
  </cdr:relSizeAnchor>
  <cdr:relSizeAnchor xmlns:cdr="http://schemas.openxmlformats.org/drawingml/2006/chartDrawing">
    <cdr:from>
      <cdr:x>0.65864</cdr:x>
      <cdr:y>0.25711</cdr:y>
    </cdr:from>
    <cdr:to>
      <cdr:x>0.78076</cdr:x>
      <cdr:y>0.47099</cdr:y>
    </cdr:to>
    <cdr:sp macro="" textlink="">
      <cdr:nvSpPr>
        <cdr:cNvPr id="7" name="Text Box 11"/>
        <cdr:cNvSpPr txBox="1">
          <a:spLocks xmlns:a="http://schemas.openxmlformats.org/drawingml/2006/main" noChangeArrowheads="1"/>
        </cdr:cNvSpPr>
      </cdr:nvSpPr>
      <cdr:spPr bwMode="auto">
        <a:xfrm xmlns:a="http://schemas.openxmlformats.org/drawingml/2006/main">
          <a:off x="3908425" y="717550"/>
          <a:ext cx="724654" cy="59690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2860" rIns="27432" bIns="0" anchor="t" upright="1"/>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defRPr sz="1000"/>
          </a:pPr>
          <a:r>
            <a:rPr lang="en-IE" sz="1200" b="1" i="0" strike="noStrike" dirty="0">
              <a:solidFill>
                <a:srgbClr val="000000"/>
              </a:solidFill>
              <a:latin typeface="Arial" panose="020B0604020202020204" pitchFamily="34" charset="0"/>
              <a:cs typeface="Arial" panose="020B0604020202020204" pitchFamily="34" charset="0"/>
            </a:rPr>
            <a:t>Last case reported, 1984</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46400" cy="494266"/>
          </a:xfrm>
          <a:prstGeom prst="rect">
            <a:avLst/>
          </a:prstGeom>
          <a:noFill/>
          <a:ln w="9525">
            <a:noFill/>
            <a:miter lim="800000"/>
            <a:headEnd/>
            <a:tailEnd/>
          </a:ln>
          <a:effectLst/>
        </p:spPr>
        <p:txBody>
          <a:bodyPr vert="horz" wrap="square" lIns="91705" tIns="45853" rIns="91705" bIns="45853" numCol="1" anchor="t" anchorCtr="0" compatLnSpc="1">
            <a:prstTxWarp prst="textNoShape">
              <a:avLst/>
            </a:prstTxWarp>
          </a:bodyPr>
          <a:lstStyle>
            <a:lvl1pPr eaLnBrk="1" hangingPunct="1">
              <a:defRPr sz="1200"/>
            </a:lvl1pPr>
          </a:lstStyle>
          <a:p>
            <a:pPr>
              <a:defRPr/>
            </a:pPr>
            <a:endParaRPr lang="en-GB"/>
          </a:p>
        </p:txBody>
      </p:sp>
      <p:sp>
        <p:nvSpPr>
          <p:cNvPr id="29699" name="Rectangle 3"/>
          <p:cNvSpPr>
            <a:spLocks noGrp="1" noChangeArrowheads="1"/>
          </p:cNvSpPr>
          <p:nvPr>
            <p:ph type="dt" sz="quarter" idx="1"/>
          </p:nvPr>
        </p:nvSpPr>
        <p:spPr bwMode="auto">
          <a:xfrm>
            <a:off x="3851275" y="0"/>
            <a:ext cx="2946400" cy="494266"/>
          </a:xfrm>
          <a:prstGeom prst="rect">
            <a:avLst/>
          </a:prstGeom>
          <a:noFill/>
          <a:ln w="9525">
            <a:noFill/>
            <a:miter lim="800000"/>
            <a:headEnd/>
            <a:tailEnd/>
          </a:ln>
          <a:effectLst/>
        </p:spPr>
        <p:txBody>
          <a:bodyPr vert="horz" wrap="square" lIns="91705" tIns="45853" rIns="91705" bIns="45853" numCol="1" anchor="t" anchorCtr="0" compatLnSpc="1">
            <a:prstTxWarp prst="textNoShape">
              <a:avLst/>
            </a:prstTxWarp>
          </a:bodyPr>
          <a:lstStyle>
            <a:lvl1pPr algn="r" eaLnBrk="1" hangingPunct="1">
              <a:defRPr sz="1200"/>
            </a:lvl1pPr>
          </a:lstStyle>
          <a:p>
            <a:pPr>
              <a:defRPr/>
            </a:pPr>
            <a:endParaRPr lang="en-GB"/>
          </a:p>
        </p:txBody>
      </p:sp>
      <p:sp>
        <p:nvSpPr>
          <p:cNvPr id="29700" name="Rectangle 4"/>
          <p:cNvSpPr>
            <a:spLocks noGrp="1" noChangeArrowheads="1"/>
          </p:cNvSpPr>
          <p:nvPr>
            <p:ph type="ftr" sz="quarter" idx="2"/>
          </p:nvPr>
        </p:nvSpPr>
        <p:spPr bwMode="auto">
          <a:xfrm>
            <a:off x="0" y="9379984"/>
            <a:ext cx="2946400" cy="494266"/>
          </a:xfrm>
          <a:prstGeom prst="rect">
            <a:avLst/>
          </a:prstGeom>
          <a:noFill/>
          <a:ln w="9525">
            <a:noFill/>
            <a:miter lim="800000"/>
            <a:headEnd/>
            <a:tailEnd/>
          </a:ln>
          <a:effectLst/>
        </p:spPr>
        <p:txBody>
          <a:bodyPr vert="horz" wrap="square" lIns="91705" tIns="45853" rIns="91705" bIns="45853" numCol="1" anchor="b" anchorCtr="0" compatLnSpc="1">
            <a:prstTxWarp prst="textNoShape">
              <a:avLst/>
            </a:prstTxWarp>
          </a:bodyPr>
          <a:lstStyle>
            <a:lvl1pPr eaLnBrk="1" hangingPunct="1">
              <a:defRPr sz="1200"/>
            </a:lvl1pPr>
          </a:lstStyle>
          <a:p>
            <a:pPr>
              <a:defRPr/>
            </a:pPr>
            <a:endParaRPr lang="en-GB"/>
          </a:p>
        </p:txBody>
      </p:sp>
      <p:sp>
        <p:nvSpPr>
          <p:cNvPr id="29701" name="Rectangle 5"/>
          <p:cNvSpPr>
            <a:spLocks noGrp="1" noChangeArrowheads="1"/>
          </p:cNvSpPr>
          <p:nvPr>
            <p:ph type="sldNum" sz="quarter" idx="3"/>
          </p:nvPr>
        </p:nvSpPr>
        <p:spPr bwMode="auto">
          <a:xfrm>
            <a:off x="3851275" y="9379984"/>
            <a:ext cx="2946400" cy="494266"/>
          </a:xfrm>
          <a:prstGeom prst="rect">
            <a:avLst/>
          </a:prstGeom>
          <a:noFill/>
          <a:ln w="9525">
            <a:noFill/>
            <a:miter lim="800000"/>
            <a:headEnd/>
            <a:tailEnd/>
          </a:ln>
          <a:effectLst/>
        </p:spPr>
        <p:txBody>
          <a:bodyPr vert="horz" wrap="square" lIns="91705" tIns="45853" rIns="91705" bIns="45853" numCol="1" anchor="b" anchorCtr="0" compatLnSpc="1">
            <a:prstTxWarp prst="textNoShape">
              <a:avLst/>
            </a:prstTxWarp>
          </a:bodyPr>
          <a:lstStyle>
            <a:lvl1pPr algn="r" eaLnBrk="1" hangingPunct="1">
              <a:defRPr sz="1200"/>
            </a:lvl1pPr>
          </a:lstStyle>
          <a:p>
            <a:pPr>
              <a:defRPr/>
            </a:pPr>
            <a:fld id="{09F1F07B-5F0C-4062-A86E-B65EEA147CAD}" type="slidenum">
              <a:rPr lang="en-GB"/>
              <a:pPr>
                <a:defRPr/>
              </a:pPr>
              <a:t>‹#›</a:t>
            </a:fld>
            <a:endParaRPr lang="en-GB"/>
          </a:p>
        </p:txBody>
      </p:sp>
    </p:spTree>
    <p:extLst>
      <p:ext uri="{BB962C8B-B14F-4D97-AF65-F5344CB8AC3E}">
        <p14:creationId xmlns:p14="http://schemas.microsoft.com/office/powerpoint/2010/main" val="820071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6400" cy="494266"/>
          </a:xfrm>
          <a:prstGeom prst="rect">
            <a:avLst/>
          </a:prstGeom>
          <a:noFill/>
          <a:ln w="9525">
            <a:noFill/>
            <a:miter lim="800000"/>
            <a:headEnd/>
            <a:tailEnd/>
          </a:ln>
          <a:effectLst/>
        </p:spPr>
        <p:txBody>
          <a:bodyPr vert="horz" wrap="square" lIns="91705" tIns="45853" rIns="91705" bIns="45853" numCol="1" anchor="t" anchorCtr="0" compatLnSpc="1">
            <a:prstTxWarp prst="textNoShape">
              <a:avLst/>
            </a:prstTxWarp>
          </a:bodyPr>
          <a:lstStyle>
            <a:lvl1pPr eaLnBrk="1" hangingPunct="1">
              <a:defRPr sz="1200"/>
            </a:lvl1pPr>
          </a:lstStyle>
          <a:p>
            <a:pPr>
              <a:defRPr/>
            </a:pPr>
            <a:endParaRPr lang="en-GB"/>
          </a:p>
        </p:txBody>
      </p:sp>
      <p:sp>
        <p:nvSpPr>
          <p:cNvPr id="8195" name="Rectangle 3"/>
          <p:cNvSpPr>
            <a:spLocks noGrp="1" noChangeArrowheads="1"/>
          </p:cNvSpPr>
          <p:nvPr>
            <p:ph type="dt" idx="1"/>
          </p:nvPr>
        </p:nvSpPr>
        <p:spPr bwMode="auto">
          <a:xfrm>
            <a:off x="3851275" y="0"/>
            <a:ext cx="2946400" cy="494266"/>
          </a:xfrm>
          <a:prstGeom prst="rect">
            <a:avLst/>
          </a:prstGeom>
          <a:noFill/>
          <a:ln w="9525">
            <a:noFill/>
            <a:miter lim="800000"/>
            <a:headEnd/>
            <a:tailEnd/>
          </a:ln>
          <a:effectLst/>
        </p:spPr>
        <p:txBody>
          <a:bodyPr vert="horz" wrap="square" lIns="91705" tIns="45853" rIns="91705" bIns="45853" numCol="1" anchor="t" anchorCtr="0" compatLnSpc="1">
            <a:prstTxWarp prst="textNoShape">
              <a:avLst/>
            </a:prstTxWarp>
          </a:bodyPr>
          <a:lstStyle>
            <a:lvl1pPr algn="r" eaLnBrk="1" hangingPunct="1">
              <a:defRPr sz="1200"/>
            </a:lvl1pPr>
          </a:lstStyle>
          <a:p>
            <a:pPr>
              <a:defRPr/>
            </a:pPr>
            <a:endParaRPr lang="en-GB"/>
          </a:p>
        </p:txBody>
      </p:sp>
      <p:sp>
        <p:nvSpPr>
          <p:cNvPr id="87044" name="Rectangle 4"/>
          <p:cNvSpPr>
            <a:spLocks noGrp="1" noRot="1" noChangeAspect="1" noChangeArrowheads="1" noTextEdit="1"/>
          </p:cNvSpPr>
          <p:nvPr>
            <p:ph type="sldImg" idx="2"/>
          </p:nvPr>
        </p:nvSpPr>
        <p:spPr bwMode="auto">
          <a:xfrm>
            <a:off x="107950" y="741363"/>
            <a:ext cx="6581775" cy="37020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906463" y="4689993"/>
            <a:ext cx="4984750" cy="4443649"/>
          </a:xfrm>
          <a:prstGeom prst="rect">
            <a:avLst/>
          </a:prstGeom>
          <a:noFill/>
          <a:ln w="9525">
            <a:noFill/>
            <a:miter lim="800000"/>
            <a:headEnd/>
            <a:tailEnd/>
          </a:ln>
          <a:effectLst/>
        </p:spPr>
        <p:txBody>
          <a:bodyPr vert="horz" wrap="square" lIns="91705" tIns="45853" rIns="91705" bIns="4585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198" name="Rectangle 6"/>
          <p:cNvSpPr>
            <a:spLocks noGrp="1" noChangeArrowheads="1"/>
          </p:cNvSpPr>
          <p:nvPr>
            <p:ph type="ftr" sz="quarter" idx="4"/>
          </p:nvPr>
        </p:nvSpPr>
        <p:spPr bwMode="auto">
          <a:xfrm>
            <a:off x="0" y="9379984"/>
            <a:ext cx="2946400" cy="494266"/>
          </a:xfrm>
          <a:prstGeom prst="rect">
            <a:avLst/>
          </a:prstGeom>
          <a:noFill/>
          <a:ln w="9525">
            <a:noFill/>
            <a:miter lim="800000"/>
            <a:headEnd/>
            <a:tailEnd/>
          </a:ln>
          <a:effectLst/>
        </p:spPr>
        <p:txBody>
          <a:bodyPr vert="horz" wrap="square" lIns="91705" tIns="45853" rIns="91705" bIns="45853" numCol="1" anchor="b" anchorCtr="0" compatLnSpc="1">
            <a:prstTxWarp prst="textNoShape">
              <a:avLst/>
            </a:prstTxWarp>
          </a:bodyPr>
          <a:lstStyle>
            <a:lvl1pPr eaLnBrk="1" hangingPunct="1">
              <a:defRPr sz="1200"/>
            </a:lvl1pPr>
          </a:lstStyle>
          <a:p>
            <a:pPr>
              <a:defRPr/>
            </a:pPr>
            <a:endParaRPr lang="en-GB"/>
          </a:p>
        </p:txBody>
      </p:sp>
      <p:sp>
        <p:nvSpPr>
          <p:cNvPr id="8199" name="Rectangle 7"/>
          <p:cNvSpPr>
            <a:spLocks noGrp="1" noChangeArrowheads="1"/>
          </p:cNvSpPr>
          <p:nvPr>
            <p:ph type="sldNum" sz="quarter" idx="5"/>
          </p:nvPr>
        </p:nvSpPr>
        <p:spPr bwMode="auto">
          <a:xfrm>
            <a:off x="3851275" y="9379984"/>
            <a:ext cx="2946400" cy="494266"/>
          </a:xfrm>
          <a:prstGeom prst="rect">
            <a:avLst/>
          </a:prstGeom>
          <a:noFill/>
          <a:ln w="9525">
            <a:noFill/>
            <a:miter lim="800000"/>
            <a:headEnd/>
            <a:tailEnd/>
          </a:ln>
          <a:effectLst/>
        </p:spPr>
        <p:txBody>
          <a:bodyPr vert="horz" wrap="square" lIns="91705" tIns="45853" rIns="91705" bIns="45853" numCol="1" anchor="b" anchorCtr="0" compatLnSpc="1">
            <a:prstTxWarp prst="textNoShape">
              <a:avLst/>
            </a:prstTxWarp>
          </a:bodyPr>
          <a:lstStyle>
            <a:lvl1pPr algn="r" eaLnBrk="1" hangingPunct="1">
              <a:defRPr sz="1200"/>
            </a:lvl1pPr>
          </a:lstStyle>
          <a:p>
            <a:pPr>
              <a:defRPr/>
            </a:pPr>
            <a:fld id="{294017F2-2B94-4375-B77D-C56718BF6291}" type="slidenum">
              <a:rPr lang="en-GB"/>
              <a:pPr>
                <a:defRPr/>
              </a:pPr>
              <a:t>‹#›</a:t>
            </a:fld>
            <a:endParaRPr lang="en-GB"/>
          </a:p>
        </p:txBody>
      </p:sp>
    </p:spTree>
    <p:extLst>
      <p:ext uri="{BB962C8B-B14F-4D97-AF65-F5344CB8AC3E}">
        <p14:creationId xmlns:p14="http://schemas.microsoft.com/office/powerpoint/2010/main" val="39411276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027C63-A927-B647-8AFD-696B33AF9FDF}" type="slidenum">
              <a:rPr lang="en-US" smtClean="0"/>
              <a:t>1</a:t>
            </a:fld>
            <a:endParaRPr lang="en-US"/>
          </a:p>
        </p:txBody>
      </p:sp>
    </p:spTree>
    <p:extLst>
      <p:ext uri="{BB962C8B-B14F-4D97-AF65-F5344CB8AC3E}">
        <p14:creationId xmlns:p14="http://schemas.microsoft.com/office/powerpoint/2010/main" val="2022535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IE" sz="1200" i="1" kern="1200" baseline="30000" dirty="0" smtClean="0">
                <a:solidFill>
                  <a:schemeClr val="tx1"/>
                </a:solidFill>
                <a:effectLst/>
                <a:latin typeface="Times New Roman" pitchFamily="18" charset="0"/>
                <a:ea typeface="+mn-ea"/>
                <a:cs typeface="+mn-cs"/>
              </a:rPr>
              <a:t> </a:t>
            </a:r>
            <a:r>
              <a:rPr lang="en-IE" sz="1200" b="1" kern="1200" baseline="30000" dirty="0" smtClean="0">
                <a:solidFill>
                  <a:schemeClr val="tx1"/>
                </a:solidFill>
                <a:effectLst/>
                <a:latin typeface="Times New Roman" pitchFamily="18" charset="0"/>
                <a:ea typeface="+mn-ea"/>
                <a:cs typeface="+mn-cs"/>
              </a:rPr>
              <a:t>1</a:t>
            </a:r>
            <a:r>
              <a:rPr lang="en-IE" sz="1200" b="1" i="1" kern="1200" dirty="0" smtClean="0">
                <a:solidFill>
                  <a:schemeClr val="tx1"/>
                </a:solidFill>
                <a:effectLst/>
                <a:latin typeface="Times New Roman" pitchFamily="18" charset="0"/>
                <a:ea typeface="+mn-ea"/>
                <a:cs typeface="+mn-cs"/>
              </a:rPr>
              <a:t>Acute flaccid Paralysis (AFP); </a:t>
            </a:r>
            <a:r>
              <a:rPr lang="en-IE" sz="1200" i="1" kern="1200" dirty="0" smtClean="0">
                <a:solidFill>
                  <a:schemeClr val="tx1"/>
                </a:solidFill>
                <a:effectLst/>
                <a:latin typeface="Times New Roman" pitchFamily="18" charset="0"/>
                <a:ea typeface="+mn-ea"/>
                <a:cs typeface="+mn-cs"/>
              </a:rPr>
              <a:t> a clinical syndrome characterised by rapid onset of weakness, including (less frequently) weakness of respiratory and swallowing, progressing to maximum severity within several days to weeks. The term “flaccid” indicates the absence of spasticity or other signs of disordered central nervous system motor tracts such as hyperreflexia, clonus, or extensor plantar responses. AFP is a complex clinical syndrome with a broad array of potential aetiologies. Surveillance of AFP is of great public health importance because it is used in surveillance for poliomyelitis in the context of the global polio eradication initiative</a:t>
            </a:r>
            <a:endParaRPr lang="en-IE" sz="1200" kern="1200" dirty="0" smtClean="0">
              <a:solidFill>
                <a:schemeClr val="tx1"/>
              </a:solidFill>
              <a:effectLst/>
              <a:latin typeface="Times New Roman" pitchFamily="18" charset="0"/>
              <a:ea typeface="+mn-ea"/>
              <a:cs typeface="+mn-cs"/>
            </a:endParaRPr>
          </a:p>
        </p:txBody>
      </p:sp>
      <p:sp>
        <p:nvSpPr>
          <p:cNvPr id="4" name="Slide Number Placeholder 3"/>
          <p:cNvSpPr>
            <a:spLocks noGrp="1"/>
          </p:cNvSpPr>
          <p:nvPr>
            <p:ph type="sldNum" sz="quarter" idx="10"/>
          </p:nvPr>
        </p:nvSpPr>
        <p:spPr/>
        <p:txBody>
          <a:bodyPr/>
          <a:lstStyle/>
          <a:p>
            <a:pPr>
              <a:defRPr/>
            </a:pPr>
            <a:fld id="{294017F2-2B94-4375-B77D-C56718BF6291}" type="slidenum">
              <a:rPr lang="en-GB" smtClean="0"/>
              <a:pPr>
                <a:defRPr/>
              </a:pPr>
              <a:t>15</a:t>
            </a:fld>
            <a:endParaRPr lang="en-GB"/>
          </a:p>
        </p:txBody>
      </p:sp>
    </p:spTree>
    <p:extLst>
      <p:ext uri="{BB962C8B-B14F-4D97-AF65-F5344CB8AC3E}">
        <p14:creationId xmlns:p14="http://schemas.microsoft.com/office/powerpoint/2010/main" val="855245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i="1" kern="1200" dirty="0" smtClean="0">
                <a:solidFill>
                  <a:schemeClr val="tx1"/>
                </a:solidFill>
                <a:effectLst/>
                <a:latin typeface="Times New Roman" pitchFamily="18" charset="0"/>
                <a:ea typeface="+mn-ea"/>
                <a:cs typeface="+mn-cs"/>
              </a:rPr>
              <a:t>* </a:t>
            </a:r>
            <a:r>
              <a:rPr lang="en-IE" sz="1200" b="1" i="1" kern="1200" dirty="0" smtClean="0">
                <a:solidFill>
                  <a:schemeClr val="tx1"/>
                </a:solidFill>
                <a:effectLst/>
                <a:latin typeface="Times New Roman" pitchFamily="18" charset="0"/>
                <a:ea typeface="+mn-ea"/>
                <a:cs typeface="+mn-cs"/>
              </a:rPr>
              <a:t>Acute flaccid Paralysis (AFP); </a:t>
            </a:r>
            <a:r>
              <a:rPr lang="en-IE" sz="1200" i="1" kern="1200" dirty="0" smtClean="0">
                <a:solidFill>
                  <a:schemeClr val="tx1"/>
                </a:solidFill>
                <a:effectLst/>
                <a:latin typeface="Times New Roman" pitchFamily="18" charset="0"/>
                <a:ea typeface="+mn-ea"/>
                <a:cs typeface="+mn-cs"/>
              </a:rPr>
              <a:t> a clinical syndrome characterised by rapid onset of weakness, including (less frequently) weakness of respiratory and swallowing, progressing to maximum severity within several days to weeks. The term “flaccid” indicates the absence of spasticity or other signs of disordered central nervous system motor tracts such as hyperreflexia, clonus, or extensor plantar responses. </a:t>
            </a:r>
            <a:endParaRPr lang="en-IE" sz="1200" kern="1200" dirty="0" smtClean="0">
              <a:solidFill>
                <a:schemeClr val="tx1"/>
              </a:solidFill>
              <a:effectLst/>
              <a:latin typeface="Times New Roman" pitchFamily="18" charset="0"/>
              <a:ea typeface="+mn-ea"/>
              <a:cs typeface="+mn-cs"/>
            </a:endParaRPr>
          </a:p>
          <a:p>
            <a:r>
              <a:rPr lang="en-IE" sz="1200" i="1" kern="1200" dirty="0" smtClean="0">
                <a:solidFill>
                  <a:schemeClr val="tx1"/>
                </a:solidFill>
                <a:effectLst/>
                <a:latin typeface="Times New Roman" pitchFamily="18" charset="0"/>
                <a:ea typeface="+mn-ea"/>
                <a:cs typeface="+mn-cs"/>
              </a:rPr>
              <a:t>AFP is a complex clinical syndrome with a broad array of potential aetiologies. Surveillance of AFP is of great public health importance because it is used in surveillance for poliomyelitis in the context of the global polio eradication initiative</a:t>
            </a:r>
            <a:endParaRPr lang="en-IE" sz="1200" kern="1200" dirty="0" smtClean="0">
              <a:solidFill>
                <a:schemeClr val="tx1"/>
              </a:solidFill>
              <a:effectLst/>
              <a:latin typeface="Times New Roman" pitchFamily="18" charset="0"/>
              <a:ea typeface="+mn-ea"/>
              <a:cs typeface="+mn-cs"/>
            </a:endParaRPr>
          </a:p>
          <a:p>
            <a:endParaRPr lang="en-IE" dirty="0"/>
          </a:p>
        </p:txBody>
      </p:sp>
      <p:sp>
        <p:nvSpPr>
          <p:cNvPr id="4" name="Slide Number Placeholder 3"/>
          <p:cNvSpPr>
            <a:spLocks noGrp="1"/>
          </p:cNvSpPr>
          <p:nvPr>
            <p:ph type="sldNum" sz="quarter" idx="10"/>
          </p:nvPr>
        </p:nvSpPr>
        <p:spPr/>
        <p:txBody>
          <a:bodyPr/>
          <a:lstStyle/>
          <a:p>
            <a:pPr>
              <a:defRPr/>
            </a:pPr>
            <a:fld id="{294017F2-2B94-4375-B77D-C56718BF6291}" type="slidenum">
              <a:rPr lang="en-GB" smtClean="0"/>
              <a:pPr>
                <a:defRPr/>
              </a:pPr>
              <a:t>18</a:t>
            </a:fld>
            <a:endParaRPr lang="en-GB"/>
          </a:p>
        </p:txBody>
      </p:sp>
    </p:spTree>
    <p:extLst>
      <p:ext uri="{BB962C8B-B14F-4D97-AF65-F5344CB8AC3E}">
        <p14:creationId xmlns:p14="http://schemas.microsoft.com/office/powerpoint/2010/main" val="855245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a:defRPr/>
            </a:pPr>
            <a:fld id="{294017F2-2B94-4375-B77D-C56718BF6291}" type="slidenum">
              <a:rPr lang="en-GB" smtClean="0"/>
              <a:pPr>
                <a:defRPr/>
              </a:pPr>
              <a:t>19</a:t>
            </a:fld>
            <a:endParaRPr lang="en-GB"/>
          </a:p>
        </p:txBody>
      </p:sp>
    </p:spTree>
    <p:extLst>
      <p:ext uri="{BB962C8B-B14F-4D97-AF65-F5344CB8AC3E}">
        <p14:creationId xmlns:p14="http://schemas.microsoft.com/office/powerpoint/2010/main" val="2872737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pPr>
              <a:defRPr/>
            </a:pPr>
            <a:fld id="{294017F2-2B94-4375-B77D-C56718BF6291}" type="slidenum">
              <a:rPr lang="en-GB" smtClean="0"/>
              <a:pPr>
                <a:defRPr/>
              </a:pPr>
              <a:t>20</a:t>
            </a:fld>
            <a:endParaRPr lang="en-GB"/>
          </a:p>
        </p:txBody>
      </p:sp>
    </p:spTree>
    <p:extLst>
      <p:ext uri="{BB962C8B-B14F-4D97-AF65-F5344CB8AC3E}">
        <p14:creationId xmlns:p14="http://schemas.microsoft.com/office/powerpoint/2010/main" val="2872737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2EB5BD8E-223B-473F-8527-3192C09031E1}" type="slidenum">
              <a:rPr lang="en-GB"/>
              <a:pPr>
                <a:defRPr/>
              </a:pPr>
              <a:t>‹#›</a:t>
            </a:fld>
            <a:endParaRPr lang="en-GB">
              <a:solidFill>
                <a:schemeClr val="tx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DB1B4629-B418-4618-AD9C-28E44980BC8B}" type="slidenum">
              <a:rPr lang="en-GB"/>
              <a:pPr>
                <a:defRPr/>
              </a:pPr>
              <a:t>‹#›</a:t>
            </a:fld>
            <a:endParaRPr lang="en-GB">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457200"/>
            <a:ext cx="1962150" cy="4114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57200"/>
            <a:ext cx="5734050" cy="4114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23FC0D83-DA8E-4D46-BD27-3ABD0494C9D7}" type="slidenum">
              <a:rPr lang="en-GB"/>
              <a:pPr>
                <a:defRPr/>
              </a:pPr>
              <a:t>‹#›</a:t>
            </a:fld>
            <a:endParaRPr lang="en-GB">
              <a:solidFill>
                <a:schemeClr val="tx1"/>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48600" cy="85725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485900"/>
            <a:ext cx="7772400" cy="3086100"/>
          </a:xfrm>
        </p:spPr>
        <p:txBody>
          <a:bodyPr/>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68A409BB-4B13-4F5E-9BFD-3BBC6D11B7EE}" type="slidenum">
              <a:rPr lang="en-GB"/>
              <a:pPr>
                <a:defRPr/>
              </a:pPr>
              <a:t>‹#›</a:t>
            </a:fld>
            <a:endParaRPr lang="en-GB">
              <a:solidFill>
                <a:schemeClr val="tx1"/>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48600" cy="85725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485900"/>
            <a:ext cx="7772400" cy="3086100"/>
          </a:xfrm>
        </p:spPr>
        <p:txBody>
          <a:bodyPr/>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4461712E-BB07-4AF1-AABF-1254F5901B4D}" type="slidenum">
              <a:rPr lang="en-GB"/>
              <a:pPr>
                <a:defRPr/>
              </a:pPr>
              <a:t>‹#›</a:t>
            </a:fld>
            <a:endParaRPr lang="en-GB">
              <a:solidFill>
                <a:schemeClr val="tx1"/>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848600" cy="85725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485900"/>
            <a:ext cx="7772400" cy="3086100"/>
          </a:xfrm>
        </p:spPr>
        <p:txBody>
          <a:bodyPr/>
          <a:lstStyle/>
          <a:p>
            <a:pPr lvl="0"/>
            <a:endParaRPr lang="en-US" noProof="0" smtClean="0"/>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48B47C0C-8984-4112-ABF3-33B74B9EC5CC}" type="slidenum">
              <a:rPr lang="en-GB"/>
              <a:pPr>
                <a:defRPr/>
              </a:pPr>
              <a:t>‹#›</a:t>
            </a:fld>
            <a:endParaRPr lang="en-GB">
              <a:solidFill>
                <a:schemeClr val="tx1"/>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Rectangle 3"/>
          <p:cNvSpPr/>
          <p:nvPr userDrawn="1"/>
        </p:nvSpPr>
        <p:spPr>
          <a:xfrm>
            <a:off x="0" y="4891500"/>
            <a:ext cx="9144000" cy="252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lIns="91420" tIns="45710" rIns="91420" bIns="45710" spcCol="0" rtlCol="0" anchor="ctr"/>
          <a:lstStyle/>
          <a:p>
            <a:pPr algn="ctr"/>
            <a:endParaRPr lang="en-US"/>
          </a:p>
        </p:txBody>
      </p:sp>
      <p:sp>
        <p:nvSpPr>
          <p:cNvPr id="5" name="Rectangle 4"/>
          <p:cNvSpPr/>
          <p:nvPr userDrawn="1"/>
        </p:nvSpPr>
        <p:spPr>
          <a:xfrm>
            <a:off x="3645253" y="4515556"/>
            <a:ext cx="1853494" cy="635000"/>
          </a:xfrm>
          <a:prstGeom prst="rect">
            <a:avLst/>
          </a:prstGeom>
          <a:solidFill>
            <a:srgbClr val="69988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rgbClr val="699887"/>
              </a:solidFill>
            </a:endParaRPr>
          </a:p>
        </p:txBody>
      </p:sp>
      <p:pic>
        <p:nvPicPr>
          <p:cNvPr id="9" name="Picture 4"/>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0480" y="0"/>
            <a:ext cx="972609" cy="9553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p:cNvPicPr>
            <a:picLocks noChangeAspect="1"/>
          </p:cNvPicPr>
          <p:nvPr userDrawn="1"/>
        </p:nvPicPr>
        <p:blipFill rotWithShape="1">
          <a:blip r:embed="rId3" cstate="print">
            <a:extLst>
              <a:ext uri="{28A0092B-C50C-407E-A947-70E740481C1C}">
                <a14:useLocalDpi xmlns:a14="http://schemas.microsoft.com/office/drawing/2010/main" val="0"/>
              </a:ext>
            </a:extLst>
          </a:blip>
          <a:srcRect l="31836"/>
          <a:stretch/>
        </p:blipFill>
        <p:spPr>
          <a:xfrm>
            <a:off x="7208728" y="90703"/>
            <a:ext cx="1935271" cy="552004"/>
          </a:xfrm>
          <a:prstGeom prst="rect">
            <a:avLst/>
          </a:prstGeom>
        </p:spPr>
      </p:pic>
    </p:spTree>
    <p:extLst>
      <p:ext uri="{BB962C8B-B14F-4D97-AF65-F5344CB8AC3E}">
        <p14:creationId xmlns:p14="http://schemas.microsoft.com/office/powerpoint/2010/main" val="180404710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Internal Slides">
    <p:spTree>
      <p:nvGrpSpPr>
        <p:cNvPr id="1" name=""/>
        <p:cNvGrpSpPr/>
        <p:nvPr/>
      </p:nvGrpSpPr>
      <p:grpSpPr>
        <a:xfrm>
          <a:off x="0" y="0"/>
          <a:ext cx="0" cy="0"/>
          <a:chOff x="0" y="0"/>
          <a:chExt cx="0" cy="0"/>
        </a:xfrm>
      </p:grpSpPr>
      <p:sp>
        <p:nvSpPr>
          <p:cNvPr id="11" name="Rectangle 10"/>
          <p:cNvSpPr/>
          <p:nvPr userDrawn="1"/>
        </p:nvSpPr>
        <p:spPr>
          <a:xfrm>
            <a:off x="0" y="-1"/>
            <a:ext cx="9144000" cy="252000"/>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lIns="91420" tIns="45710" rIns="91420" bIns="45710" spcCol="0" rtlCol="0" anchor="ctr"/>
          <a:lstStyle/>
          <a:p>
            <a:pPr algn="ctr"/>
            <a:endParaRPr lang="en-US"/>
          </a:p>
        </p:txBody>
      </p:sp>
      <p:pic>
        <p:nvPicPr>
          <p:cNvPr id="2" name="Picture 1"/>
          <p:cNvPicPr>
            <a:picLocks noChangeAspect="1"/>
          </p:cNvPicPr>
          <p:nvPr userDrawn="1"/>
        </p:nvPicPr>
        <p:blipFill rotWithShape="1">
          <a:blip r:embed="rId2">
            <a:extLst>
              <a:ext uri="{28A0092B-C50C-407E-A947-70E740481C1C}">
                <a14:useLocalDpi xmlns:a14="http://schemas.microsoft.com/office/drawing/2010/main" val="0"/>
              </a:ext>
            </a:extLst>
          </a:blip>
          <a:srcRect l="23510" r="23046"/>
          <a:stretch/>
        </p:blipFill>
        <p:spPr>
          <a:xfrm>
            <a:off x="1" y="4614388"/>
            <a:ext cx="9144000" cy="529111"/>
          </a:xfrm>
          <a:prstGeom prst="rect">
            <a:avLst/>
          </a:prstGeom>
        </p:spPr>
      </p:pic>
      <p:pic>
        <p:nvPicPr>
          <p:cNvPr id="4" name="Picture 3"/>
          <p:cNvPicPr>
            <a:picLocks noChangeAspect="1"/>
          </p:cNvPicPr>
          <p:nvPr userDrawn="1"/>
        </p:nvPicPr>
        <p:blipFill rotWithShape="1">
          <a:blip r:embed="rId3" cstate="print">
            <a:extLst>
              <a:ext uri="{28A0092B-C50C-407E-A947-70E740481C1C}">
                <a14:useLocalDpi xmlns:a14="http://schemas.microsoft.com/office/drawing/2010/main" val="0"/>
              </a:ext>
            </a:extLst>
          </a:blip>
          <a:srcRect l="29536" r="21722" b="29594"/>
          <a:stretch/>
        </p:blipFill>
        <p:spPr>
          <a:xfrm>
            <a:off x="71366" y="4677972"/>
            <a:ext cx="551714" cy="401941"/>
          </a:xfrm>
          <a:prstGeom prst="rect">
            <a:avLst/>
          </a:prstGeom>
        </p:spPr>
      </p:pic>
    </p:spTree>
    <p:extLst>
      <p:ext uri="{BB962C8B-B14F-4D97-AF65-F5344CB8AC3E}">
        <p14:creationId xmlns:p14="http://schemas.microsoft.com/office/powerpoint/2010/main" val="2619269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44C87E9D-6560-4ADB-AAA2-4F39EF2421AB}" type="slidenum">
              <a:rPr lang="en-GB"/>
              <a:pPr>
                <a:defRPr/>
              </a:pPr>
              <a:t>‹#›</a:t>
            </a:fld>
            <a:endParaRPr lang="en-GB">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Slide Number Placeholder 4"/>
          <p:cNvSpPr>
            <a:spLocks noGrp="1"/>
          </p:cNvSpPr>
          <p:nvPr>
            <p:ph type="sldNum" sz="quarter" idx="11"/>
          </p:nvPr>
        </p:nvSpPr>
        <p:spPr/>
        <p:txBody>
          <a:bodyPr/>
          <a:lstStyle>
            <a:lvl1pPr>
              <a:defRPr/>
            </a:lvl1pPr>
          </a:lstStyle>
          <a:p>
            <a:pPr>
              <a:defRPr/>
            </a:pPr>
            <a:fld id="{D839D6E8-1A6C-42AD-B044-1AF0A8B547B2}" type="slidenum">
              <a:rPr lang="en-GB"/>
              <a:pPr>
                <a:defRPr/>
              </a:pPr>
              <a:t>‹#›</a:t>
            </a:fld>
            <a:endParaRPr lang="en-GB">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85900"/>
            <a:ext cx="38100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5900"/>
            <a:ext cx="38100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Slide Number Placeholder 5"/>
          <p:cNvSpPr>
            <a:spLocks noGrp="1"/>
          </p:cNvSpPr>
          <p:nvPr>
            <p:ph type="sldNum" sz="quarter" idx="11"/>
          </p:nvPr>
        </p:nvSpPr>
        <p:spPr/>
        <p:txBody>
          <a:bodyPr/>
          <a:lstStyle>
            <a:lvl1pPr>
              <a:defRPr/>
            </a:lvl1pPr>
          </a:lstStyle>
          <a:p>
            <a:pPr>
              <a:defRPr/>
            </a:pPr>
            <a:fld id="{5CC8CC33-9A0B-4C97-9C6B-844E3F92B95B}" type="slidenum">
              <a:rPr lang="en-GB"/>
              <a:pPr>
                <a:defRPr/>
              </a:pPr>
              <a:t>‹#›</a:t>
            </a:fld>
            <a:endParaRPr lang="en-GB">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GB"/>
          </a:p>
        </p:txBody>
      </p:sp>
      <p:sp>
        <p:nvSpPr>
          <p:cNvPr id="8" name="Slide Number Placeholder 7"/>
          <p:cNvSpPr>
            <a:spLocks noGrp="1"/>
          </p:cNvSpPr>
          <p:nvPr>
            <p:ph type="sldNum" sz="quarter" idx="11"/>
          </p:nvPr>
        </p:nvSpPr>
        <p:spPr/>
        <p:txBody>
          <a:bodyPr/>
          <a:lstStyle>
            <a:lvl1pPr>
              <a:defRPr/>
            </a:lvl1pPr>
          </a:lstStyle>
          <a:p>
            <a:pPr>
              <a:defRPr/>
            </a:pPr>
            <a:fld id="{9F574B24-6F65-4F52-8B75-F953F886873C}" type="slidenum">
              <a:rPr lang="en-GB"/>
              <a:pPr>
                <a:defRPr/>
              </a:pPr>
              <a:t>‹#›</a:t>
            </a:fld>
            <a:endParaRPr lang="en-GB">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GB"/>
          </a:p>
        </p:txBody>
      </p:sp>
      <p:sp>
        <p:nvSpPr>
          <p:cNvPr id="4" name="Slide Number Placeholder 3"/>
          <p:cNvSpPr>
            <a:spLocks noGrp="1"/>
          </p:cNvSpPr>
          <p:nvPr>
            <p:ph type="sldNum" sz="quarter" idx="11"/>
          </p:nvPr>
        </p:nvSpPr>
        <p:spPr/>
        <p:txBody>
          <a:bodyPr/>
          <a:lstStyle>
            <a:lvl1pPr>
              <a:defRPr/>
            </a:lvl1pPr>
          </a:lstStyle>
          <a:p>
            <a:pPr>
              <a:defRPr/>
            </a:pPr>
            <a:fld id="{33F76934-BF50-4993-9106-8365F64FABEF}" type="slidenum">
              <a:rPr lang="en-GB"/>
              <a:pPr>
                <a:defRPr/>
              </a:pPr>
              <a:t>‹#›</a:t>
            </a:fld>
            <a:endParaRPr lang="en-GB">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GB"/>
          </a:p>
        </p:txBody>
      </p:sp>
      <p:sp>
        <p:nvSpPr>
          <p:cNvPr id="3" name="Slide Number Placeholder 2"/>
          <p:cNvSpPr>
            <a:spLocks noGrp="1"/>
          </p:cNvSpPr>
          <p:nvPr>
            <p:ph type="sldNum" sz="quarter" idx="11"/>
          </p:nvPr>
        </p:nvSpPr>
        <p:spPr/>
        <p:txBody>
          <a:bodyPr/>
          <a:lstStyle>
            <a:lvl1pPr>
              <a:defRPr/>
            </a:lvl1pPr>
          </a:lstStyle>
          <a:p>
            <a:pPr>
              <a:defRPr/>
            </a:pPr>
            <a:fld id="{B7EE325C-C56E-4874-AE2B-79D27561ED1B}" type="slidenum">
              <a:rPr lang="en-GB"/>
              <a:pPr>
                <a:defRPr/>
              </a:pPr>
              <a:t>‹#›</a:t>
            </a:fld>
            <a:endParaRPr lang="en-GB">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Slide Number Placeholder 5"/>
          <p:cNvSpPr>
            <a:spLocks noGrp="1"/>
          </p:cNvSpPr>
          <p:nvPr>
            <p:ph type="sldNum" sz="quarter" idx="11"/>
          </p:nvPr>
        </p:nvSpPr>
        <p:spPr/>
        <p:txBody>
          <a:bodyPr/>
          <a:lstStyle>
            <a:lvl1pPr>
              <a:defRPr/>
            </a:lvl1pPr>
          </a:lstStyle>
          <a:p>
            <a:pPr>
              <a:defRPr/>
            </a:pPr>
            <a:fld id="{40156D61-B5C4-4CFF-8DE9-4E4D88336062}" type="slidenum">
              <a:rPr lang="en-GB"/>
              <a:pPr>
                <a:defRPr/>
              </a:pPr>
              <a:t>‹#›</a:t>
            </a:fld>
            <a:endParaRPr lang="en-GB">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GB"/>
          </a:p>
        </p:txBody>
      </p:sp>
      <p:sp>
        <p:nvSpPr>
          <p:cNvPr id="6" name="Slide Number Placeholder 5"/>
          <p:cNvSpPr>
            <a:spLocks noGrp="1"/>
          </p:cNvSpPr>
          <p:nvPr>
            <p:ph type="sldNum" sz="quarter" idx="11"/>
          </p:nvPr>
        </p:nvSpPr>
        <p:spPr/>
        <p:txBody>
          <a:bodyPr/>
          <a:lstStyle>
            <a:lvl1pPr>
              <a:defRPr/>
            </a:lvl1pPr>
          </a:lstStyle>
          <a:p>
            <a:pPr>
              <a:defRPr/>
            </a:pPr>
            <a:fld id="{0AA39DFA-03EE-47EB-B67E-4354F46293C3}" type="slidenum">
              <a:rPr lang="en-GB"/>
              <a:pPr>
                <a:defRPr/>
              </a:pPr>
              <a:t>‹#›</a:t>
            </a:fld>
            <a:endParaRPr lang="en-GB">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685800" y="457200"/>
            <a:ext cx="7848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3075" name="Rectangle 3"/>
          <p:cNvSpPr>
            <a:spLocks noGrp="1" noChangeArrowheads="1"/>
          </p:cNvSpPr>
          <p:nvPr>
            <p:ph type="body" idx="1"/>
          </p:nvPr>
        </p:nvSpPr>
        <p:spPr bwMode="auto">
          <a:xfrm>
            <a:off x="685800" y="1485900"/>
            <a:ext cx="7772400" cy="3086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31748" name="Rectangle 4"/>
          <p:cNvSpPr>
            <a:spLocks noGrp="1" noChangeArrowheads="1"/>
          </p:cNvSpPr>
          <p:nvPr>
            <p:ph type="dt" sz="half" idx="2"/>
          </p:nvPr>
        </p:nvSpPr>
        <p:spPr bwMode="auto">
          <a:xfrm>
            <a:off x="685800" y="4686300"/>
            <a:ext cx="12192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GB"/>
          </a:p>
        </p:txBody>
      </p:sp>
      <p:sp>
        <p:nvSpPr>
          <p:cNvPr id="31750" name="Rectangle 6"/>
          <p:cNvSpPr>
            <a:spLocks noGrp="1" noChangeArrowheads="1"/>
          </p:cNvSpPr>
          <p:nvPr>
            <p:ph type="sldNum" sz="quarter" idx="4"/>
          </p:nvPr>
        </p:nvSpPr>
        <p:spPr bwMode="auto">
          <a:xfrm>
            <a:off x="7239000" y="4686300"/>
            <a:ext cx="12192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9999"/>
                </a:solidFill>
              </a:defRPr>
            </a:lvl1pPr>
          </a:lstStyle>
          <a:p>
            <a:pPr>
              <a:defRPr/>
            </a:pPr>
            <a:fld id="{CAA9F618-CAB8-4562-9550-B3576C79C54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518" r:id="rId1"/>
    <p:sldLayoutId id="2147484519" r:id="rId2"/>
    <p:sldLayoutId id="2147484520" r:id="rId3"/>
    <p:sldLayoutId id="2147484521" r:id="rId4"/>
    <p:sldLayoutId id="2147484522" r:id="rId5"/>
    <p:sldLayoutId id="2147484523" r:id="rId6"/>
    <p:sldLayoutId id="2147484524" r:id="rId7"/>
    <p:sldLayoutId id="2147484525" r:id="rId8"/>
    <p:sldLayoutId id="2147484526" r:id="rId9"/>
    <p:sldLayoutId id="2147484527" r:id="rId10"/>
    <p:sldLayoutId id="2147484528" r:id="rId11"/>
    <p:sldLayoutId id="2147484529" r:id="rId12"/>
    <p:sldLayoutId id="2147484530" r:id="rId13"/>
    <p:sldLayoutId id="2147484531" r:id="rId14"/>
    <p:sldLayoutId id="2147484532" r:id="rId15"/>
    <p:sldLayoutId id="2147484533" r:id="rId16"/>
  </p:sldLayoutIdLst>
  <p:txStyles>
    <p:titleStyle>
      <a:lvl1pPr algn="ctr" rtl="0" eaLnBrk="0" fontAlgn="base" hangingPunct="0">
        <a:spcBef>
          <a:spcPct val="0"/>
        </a:spcBef>
        <a:spcAft>
          <a:spcPct val="0"/>
        </a:spcAft>
        <a:defRPr sz="4400" b="1">
          <a:solidFill>
            <a:srgbClr val="A50021"/>
          </a:solidFill>
          <a:latin typeface="+mj-lt"/>
          <a:ea typeface="+mj-ea"/>
          <a:cs typeface="+mj-cs"/>
        </a:defRPr>
      </a:lvl1pPr>
      <a:lvl2pPr algn="ctr" rtl="0" eaLnBrk="0" fontAlgn="base" hangingPunct="0">
        <a:spcBef>
          <a:spcPct val="0"/>
        </a:spcBef>
        <a:spcAft>
          <a:spcPct val="0"/>
        </a:spcAft>
        <a:defRPr sz="4400" b="1">
          <a:solidFill>
            <a:srgbClr val="A50021"/>
          </a:solidFill>
          <a:latin typeface="Times New Roman" pitchFamily="18" charset="0"/>
        </a:defRPr>
      </a:lvl2pPr>
      <a:lvl3pPr algn="ctr" rtl="0" eaLnBrk="0" fontAlgn="base" hangingPunct="0">
        <a:spcBef>
          <a:spcPct val="0"/>
        </a:spcBef>
        <a:spcAft>
          <a:spcPct val="0"/>
        </a:spcAft>
        <a:defRPr sz="4400" b="1">
          <a:solidFill>
            <a:srgbClr val="A50021"/>
          </a:solidFill>
          <a:latin typeface="Times New Roman" pitchFamily="18" charset="0"/>
        </a:defRPr>
      </a:lvl3pPr>
      <a:lvl4pPr algn="ctr" rtl="0" eaLnBrk="0" fontAlgn="base" hangingPunct="0">
        <a:spcBef>
          <a:spcPct val="0"/>
        </a:spcBef>
        <a:spcAft>
          <a:spcPct val="0"/>
        </a:spcAft>
        <a:defRPr sz="4400" b="1">
          <a:solidFill>
            <a:srgbClr val="A50021"/>
          </a:solidFill>
          <a:latin typeface="Times New Roman" pitchFamily="18" charset="0"/>
        </a:defRPr>
      </a:lvl4pPr>
      <a:lvl5pPr algn="ctr" rtl="0" eaLnBrk="0" fontAlgn="base" hangingPunct="0">
        <a:spcBef>
          <a:spcPct val="0"/>
        </a:spcBef>
        <a:spcAft>
          <a:spcPct val="0"/>
        </a:spcAft>
        <a:defRPr sz="4400" b="1">
          <a:solidFill>
            <a:srgbClr val="A50021"/>
          </a:solidFill>
          <a:latin typeface="Times New Roman" pitchFamily="18" charset="0"/>
        </a:defRPr>
      </a:lvl5pPr>
      <a:lvl6pPr marL="457200" algn="ctr" rtl="0" eaLnBrk="0" fontAlgn="base" hangingPunct="0">
        <a:spcBef>
          <a:spcPct val="0"/>
        </a:spcBef>
        <a:spcAft>
          <a:spcPct val="0"/>
        </a:spcAft>
        <a:defRPr sz="4400" b="1">
          <a:solidFill>
            <a:srgbClr val="A50021"/>
          </a:solidFill>
          <a:latin typeface="Times New Roman" pitchFamily="18" charset="0"/>
        </a:defRPr>
      </a:lvl6pPr>
      <a:lvl7pPr marL="914400" algn="ctr" rtl="0" eaLnBrk="0" fontAlgn="base" hangingPunct="0">
        <a:spcBef>
          <a:spcPct val="0"/>
        </a:spcBef>
        <a:spcAft>
          <a:spcPct val="0"/>
        </a:spcAft>
        <a:defRPr sz="4400" b="1">
          <a:solidFill>
            <a:srgbClr val="A50021"/>
          </a:solidFill>
          <a:latin typeface="Times New Roman" pitchFamily="18" charset="0"/>
        </a:defRPr>
      </a:lvl7pPr>
      <a:lvl8pPr marL="1371600" algn="ctr" rtl="0" eaLnBrk="0" fontAlgn="base" hangingPunct="0">
        <a:spcBef>
          <a:spcPct val="0"/>
        </a:spcBef>
        <a:spcAft>
          <a:spcPct val="0"/>
        </a:spcAft>
        <a:defRPr sz="4400" b="1">
          <a:solidFill>
            <a:srgbClr val="A50021"/>
          </a:solidFill>
          <a:latin typeface="Times New Roman" pitchFamily="18" charset="0"/>
        </a:defRPr>
      </a:lvl8pPr>
      <a:lvl9pPr marL="1828800" algn="ctr" rtl="0" eaLnBrk="0" fontAlgn="base" hangingPunct="0">
        <a:spcBef>
          <a:spcPct val="0"/>
        </a:spcBef>
        <a:spcAft>
          <a:spcPct val="0"/>
        </a:spcAft>
        <a:defRPr sz="4400" b="1">
          <a:solidFill>
            <a:srgbClr val="A50021"/>
          </a:solidFill>
          <a:latin typeface="Times New Roman" pitchFamily="18" charset="0"/>
        </a:defRPr>
      </a:lvl9pPr>
    </p:titleStyle>
    <p:body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5.xml"/><Relationship Id="rId5" Type="http://schemas.openxmlformats.org/officeDocument/2006/relationships/image" Target="../media/image7.jpeg"/><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0.png"/><Relationship Id="rId1" Type="http://schemas.openxmlformats.org/officeDocument/2006/relationships/slideLayout" Target="../slideLayouts/slideLayout16.xm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085873" y="1539647"/>
            <a:ext cx="4988278" cy="707886"/>
          </a:xfrm>
          <a:prstGeom prst="rect">
            <a:avLst/>
          </a:prstGeom>
          <a:noFill/>
        </p:spPr>
        <p:txBody>
          <a:bodyPr wrap="square" rtlCol="0">
            <a:spAutoFit/>
          </a:bodyPr>
          <a:lstStyle/>
          <a:p>
            <a:pPr algn="ctr"/>
            <a:r>
              <a:rPr lang="en-US" sz="2000" b="1" dirty="0">
                <a:solidFill>
                  <a:schemeClr val="accent1">
                    <a:lumMod val="50000"/>
                  </a:schemeClr>
                </a:solidFill>
                <a:latin typeface="Arial" panose="020B0604020202020204" pitchFamily="34" charset="0"/>
                <a:cs typeface="Arial" panose="020B0604020202020204" pitchFamily="34" charset="0"/>
              </a:rPr>
              <a:t>Acute Flaccid Paralysis Surveillance in Ireland</a:t>
            </a:r>
          </a:p>
        </p:txBody>
      </p:sp>
      <p:sp>
        <p:nvSpPr>
          <p:cNvPr id="4" name="TextBox 3"/>
          <p:cNvSpPr txBox="1"/>
          <p:nvPr/>
        </p:nvSpPr>
        <p:spPr>
          <a:xfrm>
            <a:off x="2119880" y="2509985"/>
            <a:ext cx="4988278" cy="307777"/>
          </a:xfrm>
          <a:prstGeom prst="rect">
            <a:avLst/>
          </a:prstGeom>
          <a:noFill/>
        </p:spPr>
        <p:txBody>
          <a:bodyPr wrap="square" rtlCol="0">
            <a:spAutoFit/>
          </a:bodyPr>
          <a:lstStyle/>
          <a:p>
            <a:pPr algn="ctr"/>
            <a:r>
              <a:rPr lang="en-US" sz="1400" b="1" dirty="0" smtClean="0">
                <a:solidFill>
                  <a:schemeClr val="accent1">
                    <a:lumMod val="50000"/>
                  </a:schemeClr>
                </a:solidFill>
                <a:latin typeface="Arial" panose="020B0604020202020204" pitchFamily="34" charset="0"/>
                <a:cs typeface="Arial" panose="020B0604020202020204" pitchFamily="34" charset="0"/>
              </a:rPr>
              <a:t>Updated 18/April/2018</a:t>
            </a:r>
            <a:endParaRPr lang="en-US" sz="1400" b="1" dirty="0">
              <a:solidFill>
                <a:schemeClr val="accent1">
                  <a:lumMod val="50000"/>
                </a:schemeClr>
              </a:solidFill>
              <a:latin typeface="Arial" panose="020B0604020202020204" pitchFamily="34" charset="0"/>
              <a:cs typeface="Arial" panose="020B0604020202020204" pitchFamily="34" charset="0"/>
            </a:endParaRPr>
          </a:p>
        </p:txBody>
      </p:sp>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5816" y="3579862"/>
            <a:ext cx="3718719" cy="647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16241" y="4715149"/>
            <a:ext cx="1953965" cy="3003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descr="WHO | World Health Organization"/>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64113" y="4719217"/>
            <a:ext cx="1040135" cy="33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65805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in Ireland</a:t>
            </a:r>
          </a:p>
        </p:txBody>
      </p:sp>
      <p:sp>
        <p:nvSpPr>
          <p:cNvPr id="11" name="Content Placeholder 3"/>
          <p:cNvSpPr txBox="1">
            <a:spLocks/>
          </p:cNvSpPr>
          <p:nvPr/>
        </p:nvSpPr>
        <p:spPr>
          <a:xfrm>
            <a:off x="685800" y="1059581"/>
            <a:ext cx="7772400" cy="3697138"/>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a:latin typeface="Arial" panose="020B0604020202020204" pitchFamily="34" charset="0"/>
                <a:cs typeface="Arial" panose="020B0604020202020204" pitchFamily="34" charset="0"/>
              </a:rPr>
              <a:t>AFP in children &lt; 15 years of age is a rare event in Ireland</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AFP </a:t>
            </a:r>
            <a:r>
              <a:rPr lang="en-IE" sz="1800" kern="0" dirty="0">
                <a:latin typeface="Arial" panose="020B0604020202020204" pitchFamily="34" charset="0"/>
                <a:cs typeface="Arial" panose="020B0604020202020204" pitchFamily="34" charset="0"/>
              </a:rPr>
              <a:t>surveillance is used to ensure that if polio virus was the cause for the AFP that we would recognise it quickly so that action could be taken to prevent spread</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In </a:t>
            </a:r>
            <a:r>
              <a:rPr lang="en-IE" sz="1800" kern="0" dirty="0">
                <a:latin typeface="Arial" panose="020B0604020202020204" pitchFamily="34" charset="0"/>
                <a:cs typeface="Arial" panose="020B0604020202020204" pitchFamily="34" charset="0"/>
              </a:rPr>
              <a:t>Ireland most AFP cases are caused by other enteric viruses (other </a:t>
            </a:r>
            <a:r>
              <a:rPr lang="en-IE" sz="1800" kern="0" dirty="0" err="1">
                <a:latin typeface="Arial" panose="020B0604020202020204" pitchFamily="34" charset="0"/>
                <a:cs typeface="Arial" panose="020B0604020202020204" pitchFamily="34" charset="0"/>
              </a:rPr>
              <a:t>entero</a:t>
            </a:r>
            <a:r>
              <a:rPr lang="en-IE" sz="1800" kern="0" dirty="0">
                <a:latin typeface="Arial" panose="020B0604020202020204" pitchFamily="34" charset="0"/>
                <a:cs typeface="Arial" panose="020B0604020202020204" pitchFamily="34" charset="0"/>
              </a:rPr>
              <a:t>- or other viruses)</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Having </a:t>
            </a:r>
            <a:r>
              <a:rPr lang="en-IE" sz="1800" kern="0" dirty="0">
                <a:latin typeface="Arial" panose="020B0604020202020204" pitchFamily="34" charset="0"/>
                <a:cs typeface="Arial" panose="020B0604020202020204" pitchFamily="34" charset="0"/>
              </a:rPr>
              <a:t>an AFP surveillance in place ensures that investigation into this rare condition we can be sure that we do not miss a polio case if it were to occur</a:t>
            </a:r>
          </a:p>
        </p:txBody>
      </p:sp>
    </p:spTree>
    <p:extLst>
      <p:ext uri="{BB962C8B-B14F-4D97-AF65-F5344CB8AC3E}">
        <p14:creationId xmlns:p14="http://schemas.microsoft.com/office/powerpoint/2010/main" val="2587729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0" y="567864"/>
            <a:ext cx="9144000"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Cases of </a:t>
            </a:r>
            <a:r>
              <a:rPr lang="en-IE" sz="2000" b="1" dirty="0" smtClean="0">
                <a:solidFill>
                  <a:srgbClr val="00594D"/>
                </a:solidFill>
                <a:latin typeface="Arial" panose="020B0604020202020204" pitchFamily="34" charset="0"/>
                <a:cs typeface="Arial" panose="020B0604020202020204" pitchFamily="34" charset="0"/>
              </a:rPr>
              <a:t>Polio </a:t>
            </a:r>
            <a:r>
              <a:rPr lang="en-IE" sz="2000" b="1" dirty="0">
                <a:solidFill>
                  <a:srgbClr val="00594D"/>
                </a:solidFill>
                <a:latin typeface="Arial" panose="020B0604020202020204" pitchFamily="34" charset="0"/>
                <a:cs typeface="Arial" panose="020B0604020202020204" pitchFamily="34" charset="0"/>
              </a:rPr>
              <a:t>in Ireland, </a:t>
            </a:r>
            <a:r>
              <a:rPr lang="en-IE" sz="2000" b="1" dirty="0" smtClean="0">
                <a:solidFill>
                  <a:srgbClr val="00594D"/>
                </a:solidFill>
                <a:latin typeface="Arial" panose="020B0604020202020204" pitchFamily="34" charset="0"/>
                <a:cs typeface="Arial" panose="020B0604020202020204" pitchFamily="34" charset="0"/>
              </a:rPr>
              <a:t>1948-2017</a:t>
            </a:r>
            <a:endParaRPr lang="en-US" sz="2000" b="1" dirty="0">
              <a:solidFill>
                <a:srgbClr val="00594D"/>
              </a:solidFill>
              <a:latin typeface="Arial" panose="020B0604020202020204" pitchFamily="34" charset="0"/>
              <a:cs typeface="Arial" panose="020B0604020202020204" pitchFamily="34" charset="0"/>
            </a:endParaRPr>
          </a:p>
        </p:txBody>
      </p:sp>
      <p:graphicFrame>
        <p:nvGraphicFramePr>
          <p:cNvPr id="11" name="Chart 10"/>
          <p:cNvGraphicFramePr>
            <a:graphicFrameLocks/>
          </p:cNvGraphicFramePr>
          <p:nvPr>
            <p:extLst>
              <p:ext uri="{D42A27DB-BD31-4B8C-83A1-F6EECF244321}">
                <p14:modId xmlns:p14="http://schemas.microsoft.com/office/powerpoint/2010/main" val="369207889"/>
              </p:ext>
            </p:extLst>
          </p:nvPr>
        </p:nvGraphicFramePr>
        <p:xfrm>
          <a:off x="611560" y="1059582"/>
          <a:ext cx="8002847" cy="345638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476396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Irish surveillance for AFP- methods </a:t>
            </a:r>
          </a:p>
        </p:txBody>
      </p:sp>
      <p:sp>
        <p:nvSpPr>
          <p:cNvPr id="11" name="Content Placeholder 3"/>
          <p:cNvSpPr txBox="1">
            <a:spLocks/>
          </p:cNvSpPr>
          <p:nvPr/>
        </p:nvSpPr>
        <p:spPr>
          <a:xfrm>
            <a:off x="685800" y="1059582"/>
            <a:ext cx="7772400" cy="3498182"/>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2400" kern="0" dirty="0">
                <a:latin typeface="Arial" panose="020B0604020202020204" pitchFamily="34" charset="0"/>
                <a:cs typeface="Arial" panose="020B0604020202020204" pitchFamily="34" charset="0"/>
              </a:rPr>
              <a:t>Acute flaccid paralysis (AFP) in ALL children &lt; 15 years of age </a:t>
            </a:r>
          </a:p>
          <a:p>
            <a:pPr>
              <a:buClr>
                <a:schemeClr val="accent1">
                  <a:lumMod val="50000"/>
                </a:schemeClr>
              </a:buClr>
            </a:pPr>
            <a:endParaRPr lang="en-IE" sz="2400" kern="0" dirty="0" smtClean="0">
              <a:latin typeface="Arial" panose="020B0604020202020204" pitchFamily="34" charset="0"/>
              <a:cs typeface="Arial" panose="020B0604020202020204" pitchFamily="34" charset="0"/>
            </a:endParaRPr>
          </a:p>
          <a:p>
            <a:pPr>
              <a:buClr>
                <a:schemeClr val="accent1">
                  <a:lumMod val="50000"/>
                </a:schemeClr>
              </a:buClr>
            </a:pPr>
            <a:r>
              <a:rPr lang="en-IE" sz="2400" kern="0" dirty="0" smtClean="0">
                <a:latin typeface="Arial" panose="020B0604020202020204" pitchFamily="34" charset="0"/>
                <a:cs typeface="Arial" panose="020B0604020202020204" pitchFamily="34" charset="0"/>
              </a:rPr>
              <a:t>Investigation </a:t>
            </a:r>
            <a:r>
              <a:rPr lang="en-IE" sz="2400" kern="0" dirty="0">
                <a:latin typeface="Arial" panose="020B0604020202020204" pitchFamily="34" charset="0"/>
                <a:cs typeface="Arial" panose="020B0604020202020204" pitchFamily="34" charset="0"/>
              </a:rPr>
              <a:t>of suspect cases of CNS infection (e.g. meningitis, encephalitis, AFP) of all ages if </a:t>
            </a:r>
            <a:r>
              <a:rPr lang="en-IE" sz="2400" kern="0" dirty="0">
                <a:solidFill>
                  <a:srgbClr val="C00000"/>
                </a:solidFill>
                <a:latin typeface="Arial" panose="020B0604020202020204" pitchFamily="34" charset="0"/>
                <a:cs typeface="Arial" panose="020B0604020202020204" pitchFamily="34" charset="0"/>
              </a:rPr>
              <a:t>travel</a:t>
            </a:r>
            <a:r>
              <a:rPr lang="en-IE" sz="2400" kern="0" dirty="0">
                <a:latin typeface="Arial" panose="020B0604020202020204" pitchFamily="34" charset="0"/>
                <a:cs typeface="Arial" panose="020B0604020202020204" pitchFamily="34" charset="0"/>
              </a:rPr>
              <a:t> or </a:t>
            </a:r>
            <a:r>
              <a:rPr lang="en-IE" sz="2400" kern="0" dirty="0">
                <a:solidFill>
                  <a:srgbClr val="C00000"/>
                </a:solidFill>
                <a:latin typeface="Arial" panose="020B0604020202020204" pitchFamily="34" charset="0"/>
                <a:cs typeface="Arial" panose="020B0604020202020204" pitchFamily="34" charset="0"/>
              </a:rPr>
              <a:t>epi-links to contacts from areas where polio virus circulating </a:t>
            </a:r>
          </a:p>
        </p:txBody>
      </p:sp>
    </p:spTree>
    <p:extLst>
      <p:ext uri="{BB962C8B-B14F-4D97-AF65-F5344CB8AC3E}">
        <p14:creationId xmlns:p14="http://schemas.microsoft.com/office/powerpoint/2010/main" val="4292401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Definition of AFP</a:t>
            </a:r>
          </a:p>
        </p:txBody>
      </p:sp>
      <p:sp>
        <p:nvSpPr>
          <p:cNvPr id="11" name="Content Placeholder 3"/>
          <p:cNvSpPr txBox="1">
            <a:spLocks/>
          </p:cNvSpPr>
          <p:nvPr/>
        </p:nvSpPr>
        <p:spPr>
          <a:xfrm>
            <a:off x="685800" y="1059582"/>
            <a:ext cx="7772400" cy="3498182"/>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2400" kern="0" dirty="0">
                <a:latin typeface="Arial" panose="020B0604020202020204" pitchFamily="34" charset="0"/>
                <a:cs typeface="Arial" panose="020B0604020202020204" pitchFamily="34" charset="0"/>
              </a:rPr>
              <a:t>Acute flaccid Paralysis (AFP) is a clinical syndrome characterised by rapid onset of weakness, including (less frequently) weakness of respiratory and swallowing, progressing to maximum severity within several days to weeks.</a:t>
            </a:r>
          </a:p>
          <a:p>
            <a:pPr>
              <a:buClr>
                <a:schemeClr val="accent1">
                  <a:lumMod val="50000"/>
                </a:schemeClr>
              </a:buClr>
            </a:pPr>
            <a:endParaRPr lang="en-IE" sz="2400" kern="0" dirty="0">
              <a:latin typeface="Arial" panose="020B0604020202020204" pitchFamily="34" charset="0"/>
              <a:cs typeface="Arial" panose="020B0604020202020204" pitchFamily="34" charset="0"/>
            </a:endParaRPr>
          </a:p>
          <a:p>
            <a:pPr>
              <a:buClr>
                <a:schemeClr val="accent1">
                  <a:lumMod val="50000"/>
                </a:schemeClr>
              </a:buClr>
            </a:pPr>
            <a:r>
              <a:rPr lang="en-IE" sz="2400" kern="0" dirty="0">
                <a:latin typeface="Arial" panose="020B0604020202020204" pitchFamily="34" charset="0"/>
                <a:cs typeface="Arial" panose="020B0604020202020204" pitchFamily="34" charset="0"/>
              </a:rPr>
              <a:t>AFP is a complex clinical syndrome with a broad array of potential aetiologies. </a:t>
            </a:r>
          </a:p>
        </p:txBody>
      </p:sp>
    </p:spTree>
    <p:extLst>
      <p:ext uri="{BB962C8B-B14F-4D97-AF65-F5344CB8AC3E}">
        <p14:creationId xmlns:p14="http://schemas.microsoft.com/office/powerpoint/2010/main" val="19638058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Potential aetiologies associated with AFP</a:t>
            </a:r>
          </a:p>
        </p:txBody>
      </p:sp>
      <p:sp>
        <p:nvSpPr>
          <p:cNvPr id="11" name="Content Placeholder 3"/>
          <p:cNvSpPr txBox="1">
            <a:spLocks/>
          </p:cNvSpPr>
          <p:nvPr/>
        </p:nvSpPr>
        <p:spPr>
          <a:xfrm>
            <a:off x="685800" y="1059582"/>
            <a:ext cx="7772400" cy="3498182"/>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2800" kern="0" dirty="0">
                <a:latin typeface="Arial" panose="020B0604020202020204" pitchFamily="34" charset="0"/>
                <a:cs typeface="Arial" panose="020B0604020202020204" pitchFamily="34" charset="0"/>
              </a:rPr>
              <a:t>Includes possible illness due to: </a:t>
            </a:r>
          </a:p>
          <a:p>
            <a:pPr lvl="1">
              <a:buClr>
                <a:schemeClr val="accent1">
                  <a:lumMod val="50000"/>
                </a:schemeClr>
              </a:buClr>
            </a:pPr>
            <a:r>
              <a:rPr lang="en-IE" kern="0" dirty="0" err="1">
                <a:latin typeface="Arial" panose="020B0604020202020204" pitchFamily="34" charset="0"/>
                <a:cs typeface="Arial" panose="020B0604020202020204" pitchFamily="34" charset="0"/>
              </a:rPr>
              <a:t>Guillian-Barré</a:t>
            </a:r>
            <a:r>
              <a:rPr lang="en-IE" kern="0" dirty="0">
                <a:latin typeface="Arial" panose="020B0604020202020204" pitchFamily="34" charset="0"/>
                <a:cs typeface="Arial" panose="020B0604020202020204" pitchFamily="34" charset="0"/>
              </a:rPr>
              <a:t> syndrome </a:t>
            </a:r>
          </a:p>
          <a:p>
            <a:pPr lvl="1">
              <a:buClr>
                <a:schemeClr val="accent1">
                  <a:lumMod val="50000"/>
                </a:schemeClr>
              </a:buClr>
            </a:pPr>
            <a:r>
              <a:rPr lang="en-IE" kern="0" dirty="0">
                <a:latin typeface="Arial" panose="020B0604020202020204" pitchFamily="34" charset="0"/>
                <a:cs typeface="Arial" panose="020B0604020202020204" pitchFamily="34" charset="0"/>
              </a:rPr>
              <a:t>Transverse myelitis </a:t>
            </a:r>
          </a:p>
          <a:p>
            <a:pPr lvl="1">
              <a:buClr>
                <a:schemeClr val="accent1">
                  <a:lumMod val="50000"/>
                </a:schemeClr>
              </a:buClr>
            </a:pPr>
            <a:r>
              <a:rPr lang="en-IE" kern="0" dirty="0">
                <a:latin typeface="Arial" panose="020B0604020202020204" pitchFamily="34" charset="0"/>
                <a:cs typeface="Arial" panose="020B0604020202020204" pitchFamily="34" charset="0"/>
              </a:rPr>
              <a:t>Traumatic neuritis </a:t>
            </a:r>
          </a:p>
          <a:p>
            <a:pPr lvl="1">
              <a:buClr>
                <a:schemeClr val="accent1">
                  <a:lumMod val="50000"/>
                </a:schemeClr>
              </a:buClr>
            </a:pPr>
            <a:r>
              <a:rPr lang="en-IE" kern="0" dirty="0">
                <a:latin typeface="Arial" panose="020B0604020202020204" pitchFamily="34" charset="0"/>
                <a:cs typeface="Arial" panose="020B0604020202020204" pitchFamily="34" charset="0"/>
              </a:rPr>
              <a:t>Viral infections caused by other </a:t>
            </a:r>
            <a:r>
              <a:rPr lang="en-IE" kern="0" dirty="0" smtClean="0">
                <a:latin typeface="Arial" panose="020B0604020202020204" pitchFamily="34" charset="0"/>
                <a:cs typeface="Arial" panose="020B0604020202020204" pitchFamily="34" charset="0"/>
              </a:rPr>
              <a:t>enteroviruses, </a:t>
            </a:r>
            <a:r>
              <a:rPr lang="en-IE" kern="0" dirty="0">
                <a:latin typeface="Arial" panose="020B0604020202020204" pitchFamily="34" charset="0"/>
                <a:cs typeface="Arial" panose="020B0604020202020204" pitchFamily="34" charset="0"/>
              </a:rPr>
              <a:t>toxins and tumours</a:t>
            </a:r>
          </a:p>
        </p:txBody>
      </p:sp>
    </p:spTree>
    <p:extLst>
      <p:ext uri="{BB962C8B-B14F-4D97-AF65-F5344CB8AC3E}">
        <p14:creationId xmlns:p14="http://schemas.microsoft.com/office/powerpoint/2010/main" val="903232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pic>
        <p:nvPicPr>
          <p:cNvPr id="2080" name="Picture 3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203598"/>
            <a:ext cx="7920880" cy="3749698"/>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1" y="567864"/>
            <a:ext cx="9144001" cy="553998"/>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Causes of Acute Flaccid Paralysis (AFP</a:t>
            </a:r>
            <a:r>
              <a:rPr lang="en-IE" sz="2000" b="1" baseline="30000" dirty="0">
                <a:solidFill>
                  <a:srgbClr val="00594D"/>
                </a:solidFill>
                <a:latin typeface="Arial" panose="020B0604020202020204" pitchFamily="34" charset="0"/>
                <a:cs typeface="Arial" panose="020B0604020202020204" pitchFamily="34" charset="0"/>
              </a:rPr>
              <a:t>1</a:t>
            </a:r>
            <a:r>
              <a:rPr lang="en-IE" sz="2000" b="1" dirty="0">
                <a:solidFill>
                  <a:srgbClr val="00594D"/>
                </a:solidFill>
                <a:latin typeface="Arial" panose="020B0604020202020204" pitchFamily="34" charset="0"/>
                <a:cs typeface="Arial" panose="020B0604020202020204" pitchFamily="34" charset="0"/>
              </a:rPr>
              <a:t>) Worldwide </a:t>
            </a:r>
            <a:endParaRPr lang="en-IE" sz="2000" b="1" dirty="0" smtClean="0">
              <a:solidFill>
                <a:srgbClr val="00594D"/>
              </a:solidFill>
              <a:latin typeface="Arial" panose="020B0604020202020204" pitchFamily="34" charset="0"/>
              <a:cs typeface="Arial" panose="020B0604020202020204" pitchFamily="34" charset="0"/>
            </a:endParaRPr>
          </a:p>
          <a:p>
            <a:pPr algn="ctr"/>
            <a:r>
              <a:rPr lang="en-IE" sz="1000" b="1" dirty="0">
                <a:solidFill>
                  <a:srgbClr val="00594D"/>
                </a:solidFill>
                <a:latin typeface="Arial" panose="020B0604020202020204" pitchFamily="34" charset="0"/>
                <a:cs typeface="Arial" panose="020B0604020202020204" pitchFamily="34" charset="0"/>
              </a:rPr>
              <a:t>Note: most common causes of AFP in Ireland indicated in </a:t>
            </a:r>
            <a:r>
              <a:rPr lang="en-IE" sz="1000" b="1" dirty="0">
                <a:solidFill>
                  <a:srgbClr val="C00000"/>
                </a:solidFill>
                <a:latin typeface="Arial" panose="020B0604020202020204" pitchFamily="34" charset="0"/>
                <a:cs typeface="Arial" panose="020B0604020202020204" pitchFamily="34" charset="0"/>
              </a:rPr>
              <a:t>red (*)</a:t>
            </a:r>
          </a:p>
        </p:txBody>
      </p:sp>
    </p:spTree>
    <p:extLst>
      <p:ext uri="{BB962C8B-B14F-4D97-AF65-F5344CB8AC3E}">
        <p14:creationId xmlns:p14="http://schemas.microsoft.com/office/powerpoint/2010/main" val="3851863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Objectives of AFP surveillance</a:t>
            </a:r>
          </a:p>
        </p:txBody>
      </p:sp>
      <p:sp>
        <p:nvSpPr>
          <p:cNvPr id="14" name="Content Placeholder 3"/>
          <p:cNvSpPr txBox="1">
            <a:spLocks/>
          </p:cNvSpPr>
          <p:nvPr/>
        </p:nvSpPr>
        <p:spPr>
          <a:xfrm>
            <a:off x="685800" y="1059582"/>
            <a:ext cx="7772400" cy="3498182"/>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2800" kern="0" dirty="0">
                <a:latin typeface="Arial" panose="020B0604020202020204" pitchFamily="34" charset="0"/>
                <a:cs typeface="Arial" panose="020B0604020202020204" pitchFamily="34" charset="0"/>
              </a:rPr>
              <a:t>To rapidly detect re-importation of poliovirus into polio-free areas</a:t>
            </a:r>
          </a:p>
          <a:p>
            <a:pPr>
              <a:buClr>
                <a:schemeClr val="accent1">
                  <a:lumMod val="50000"/>
                </a:schemeClr>
              </a:buClr>
            </a:pPr>
            <a:r>
              <a:rPr lang="en-IE" sz="2800" kern="0" dirty="0">
                <a:latin typeface="Arial" panose="020B0604020202020204" pitchFamily="34" charset="0"/>
                <a:cs typeface="Arial" panose="020B0604020202020204" pitchFamily="34" charset="0"/>
              </a:rPr>
              <a:t>To ensure that robust surveillance systems are in place so that if AFP caused by polio virus that it would be identified quickly </a:t>
            </a:r>
          </a:p>
        </p:txBody>
      </p:sp>
    </p:spTree>
    <p:extLst>
      <p:ext uri="{BB962C8B-B14F-4D97-AF65-F5344CB8AC3E}">
        <p14:creationId xmlns:p14="http://schemas.microsoft.com/office/powerpoint/2010/main" val="6218384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AFP Investigation in aged children &lt; 15 years</a:t>
            </a:r>
          </a:p>
        </p:txBody>
      </p:sp>
      <p:sp>
        <p:nvSpPr>
          <p:cNvPr id="14" name="Content Placeholder 3"/>
          <p:cNvSpPr txBox="1">
            <a:spLocks/>
          </p:cNvSpPr>
          <p:nvPr/>
        </p:nvSpPr>
        <p:spPr>
          <a:xfrm>
            <a:off x="685800" y="1059582"/>
            <a:ext cx="7772400" cy="3744416"/>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marL="514350" indent="-514350">
              <a:buAutoNum type="arabicPeriod"/>
            </a:pPr>
            <a:r>
              <a:rPr lang="en-IE" sz="1800" dirty="0">
                <a:latin typeface="Arial" panose="020B0604020202020204" pitchFamily="34" charset="0"/>
                <a:cs typeface="Arial" panose="020B0604020202020204" pitchFamily="34" charset="0"/>
              </a:rPr>
              <a:t>AFP case admitted to hospital</a:t>
            </a:r>
          </a:p>
          <a:p>
            <a:pPr marL="514350" indent="-514350">
              <a:buFont typeface="+mj-lt"/>
              <a:buAutoNum type="arabicPeriod"/>
            </a:pPr>
            <a:r>
              <a:rPr lang="en-IE" sz="1800" dirty="0">
                <a:latin typeface="Arial" panose="020B0604020202020204" pitchFamily="34" charset="0"/>
                <a:cs typeface="Arial" panose="020B0604020202020204" pitchFamily="34" charset="0"/>
              </a:rPr>
              <a:t>Collect </a:t>
            </a:r>
            <a:r>
              <a:rPr lang="en-IE" sz="1800" b="1" dirty="0">
                <a:latin typeface="Arial" panose="020B0604020202020204" pitchFamily="34" charset="0"/>
                <a:cs typeface="Arial" panose="020B0604020202020204" pitchFamily="34" charset="0"/>
              </a:rPr>
              <a:t>2 stool specimens as early as possible</a:t>
            </a:r>
            <a:r>
              <a:rPr lang="en-IE" sz="1800" dirty="0">
                <a:latin typeface="Arial" panose="020B0604020202020204" pitchFamily="34" charset="0"/>
                <a:cs typeface="Arial" panose="020B0604020202020204" pitchFamily="34" charset="0"/>
              </a:rPr>
              <a:t>, 24 hours apart, within 2 weeks of paralysis onset and </a:t>
            </a:r>
            <a:r>
              <a:rPr lang="en-IE" sz="1800" b="1" dirty="0">
                <a:solidFill>
                  <a:srgbClr val="FF0000"/>
                </a:solidFill>
                <a:latin typeface="Arial" panose="020B0604020202020204" pitchFamily="34" charset="0"/>
                <a:cs typeface="Arial" panose="020B0604020202020204" pitchFamily="34" charset="0"/>
              </a:rPr>
              <a:t>send to National Virus Reference Laboratory (NVRL)</a:t>
            </a:r>
          </a:p>
          <a:p>
            <a:pPr marL="514350" indent="-514350">
              <a:buFont typeface="+mj-lt"/>
              <a:buAutoNum type="arabicPeriod"/>
            </a:pPr>
            <a:r>
              <a:rPr lang="fr-FR" sz="1800" dirty="0">
                <a:latin typeface="Arial" panose="020B0604020202020204" pitchFamily="34" charset="0"/>
                <a:cs typeface="Arial" panose="020B0604020202020204" pitchFamily="34" charset="0"/>
              </a:rPr>
              <a:t>Complete </a:t>
            </a:r>
            <a:r>
              <a:rPr lang="fr-FR" sz="1800" b="1" dirty="0">
                <a:latin typeface="Arial" panose="020B0604020202020204" pitchFamily="34" charset="0"/>
                <a:cs typeface="Arial" panose="020B0604020202020204" pitchFamily="34" charset="0"/>
              </a:rPr>
              <a:t>AFP </a:t>
            </a:r>
            <a:r>
              <a:rPr lang="fr-FR" sz="1800" b="1" dirty="0" err="1">
                <a:latin typeface="Arial" panose="020B0604020202020204" pitchFamily="34" charset="0"/>
                <a:cs typeface="Arial" panose="020B0604020202020204" pitchFamily="34" charset="0"/>
              </a:rPr>
              <a:t>enhanced</a:t>
            </a:r>
            <a:r>
              <a:rPr lang="fr-FR" sz="1800" b="1" dirty="0">
                <a:latin typeface="Arial" panose="020B0604020202020204" pitchFamily="34" charset="0"/>
                <a:cs typeface="Arial" panose="020B0604020202020204" pitchFamily="34" charset="0"/>
              </a:rPr>
              <a:t> surveillance </a:t>
            </a:r>
            <a:r>
              <a:rPr lang="fr-FR" sz="1800" b="1" dirty="0" err="1">
                <a:latin typeface="Arial" panose="020B0604020202020204" pitchFamily="34" charset="0"/>
                <a:cs typeface="Arial" panose="020B0604020202020204" pitchFamily="34" charset="0"/>
              </a:rPr>
              <a:t>form</a:t>
            </a:r>
            <a:r>
              <a:rPr lang="fr-FR" sz="1800" b="1" dirty="0">
                <a:latin typeface="Arial" panose="020B0604020202020204" pitchFamily="34" charset="0"/>
                <a:cs typeface="Arial" panose="020B0604020202020204" pitchFamily="34" charset="0"/>
              </a:rPr>
              <a:t> </a:t>
            </a:r>
            <a:r>
              <a:rPr lang="fr-FR" sz="1800" dirty="0">
                <a:latin typeface="Arial" panose="020B0604020202020204" pitchFamily="34" charset="0"/>
                <a:cs typeface="Arial" panose="020B0604020202020204" pitchFamily="34" charset="0"/>
              </a:rPr>
              <a:t>and return to </a:t>
            </a:r>
            <a:r>
              <a:rPr lang="en-IE" sz="1800" dirty="0">
                <a:latin typeface="Arial" panose="020B0604020202020204" pitchFamily="34" charset="0"/>
                <a:cs typeface="Arial" panose="020B0604020202020204" pitchFamily="34" charset="0"/>
              </a:rPr>
              <a:t>Paula Flanagan, HPSC, 25‐27 Middle Gardiner Street, Dublin 1, Tel: 01 876 5300, Fax: 01 856 1299</a:t>
            </a:r>
          </a:p>
          <a:p>
            <a:pPr marL="514350" indent="-514350">
              <a:buFont typeface="+mj-lt"/>
              <a:buAutoNum type="arabicPeriod"/>
            </a:pPr>
            <a:r>
              <a:rPr lang="fr-FR" sz="1800" dirty="0" smtClean="0">
                <a:latin typeface="Arial" panose="020B0604020202020204" pitchFamily="34" charset="0"/>
                <a:cs typeface="Arial" panose="020B0604020202020204" pitchFamily="34" charset="0"/>
              </a:rPr>
              <a:t>Surveillance </a:t>
            </a:r>
            <a:r>
              <a:rPr lang="fr-FR" sz="1800" dirty="0" err="1">
                <a:latin typeface="Arial" panose="020B0604020202020204" pitchFamily="34" charset="0"/>
                <a:cs typeface="Arial" panose="020B0604020202020204" pitchFamily="34" charset="0"/>
              </a:rPr>
              <a:t>forms</a:t>
            </a:r>
            <a:r>
              <a:rPr lang="fr-FR" sz="1800" dirty="0">
                <a:latin typeface="Arial" panose="020B0604020202020204" pitchFamily="34" charset="0"/>
                <a:cs typeface="Arial" panose="020B0604020202020204" pitchFamily="34" charset="0"/>
              </a:rPr>
              <a:t> </a:t>
            </a:r>
            <a:r>
              <a:rPr lang="en-IE" sz="1800" dirty="0">
                <a:latin typeface="Arial" panose="020B0604020202020204" pitchFamily="34" charset="0"/>
                <a:cs typeface="Arial" panose="020B0604020202020204" pitchFamily="34" charset="0"/>
              </a:rPr>
              <a:t>available on ward or available at </a:t>
            </a:r>
            <a:r>
              <a:rPr lang="en-IE" sz="1800" dirty="0">
                <a:solidFill>
                  <a:srgbClr val="0000FF"/>
                </a:solidFill>
                <a:latin typeface="Arial" panose="020B0604020202020204" pitchFamily="34" charset="0"/>
                <a:cs typeface="Arial" panose="020B0604020202020204" pitchFamily="34" charset="0"/>
              </a:rPr>
              <a:t>http://www.hpsc.ie/hpsc/A-Z/VaccinePreventable/Polio/AcuteFlaccidParalysisAFP/   </a:t>
            </a:r>
          </a:p>
          <a:p>
            <a:pPr marL="514350" indent="-514350">
              <a:buFont typeface="+mj-lt"/>
              <a:buAutoNum type="arabicPeriod"/>
            </a:pPr>
            <a:r>
              <a:rPr lang="en-IE" sz="1800" dirty="0">
                <a:latin typeface="Arial" panose="020B0604020202020204" pitchFamily="34" charset="0"/>
                <a:cs typeface="Arial" panose="020B0604020202020204" pitchFamily="34" charset="0"/>
              </a:rPr>
              <a:t>When returning your monthly IPSU (Irish Paediatric Surveillance Unit)  card indicate if you have seen a case in previous month</a:t>
            </a:r>
          </a:p>
        </p:txBody>
      </p:sp>
    </p:spTree>
    <p:extLst>
      <p:ext uri="{BB962C8B-B14F-4D97-AF65-F5344CB8AC3E}">
        <p14:creationId xmlns:p14="http://schemas.microsoft.com/office/powerpoint/2010/main" val="25414911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pic>
        <p:nvPicPr>
          <p:cNvPr id="3139" name="Picture 6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161" y="967974"/>
            <a:ext cx="8816328" cy="3778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0" name="TextBox 69"/>
          <p:cNvSpPr txBox="1"/>
          <p:nvPr/>
        </p:nvSpPr>
        <p:spPr>
          <a:xfrm>
            <a:off x="611560" y="4746212"/>
            <a:ext cx="2016224" cy="246221"/>
          </a:xfrm>
          <a:prstGeom prst="rect">
            <a:avLst/>
          </a:prstGeom>
          <a:noFill/>
          <a:ln>
            <a:noFill/>
          </a:ln>
        </p:spPr>
        <p:txBody>
          <a:bodyPr wrap="square" rtlCol="0">
            <a:spAutoFit/>
          </a:bodyPr>
          <a:lstStyle/>
          <a:p>
            <a:r>
              <a:rPr lang="en-IE" sz="1000" dirty="0" smtClean="0">
                <a:latin typeface="Calibri" panose="020F0502020204030204" pitchFamily="34" charset="0"/>
              </a:rPr>
              <a:t>*</a:t>
            </a:r>
            <a:r>
              <a:rPr lang="en-IE" sz="1000" i="1" dirty="0">
                <a:latin typeface="Calibri" panose="020F0502020204030204" pitchFamily="34" charset="0"/>
              </a:rPr>
              <a:t> </a:t>
            </a:r>
            <a:r>
              <a:rPr lang="en-IE" sz="1000" i="1" dirty="0" smtClean="0">
                <a:latin typeface="Calibri" panose="020F0502020204030204" pitchFamily="34" charset="0"/>
              </a:rPr>
              <a:t>photo </a:t>
            </a:r>
            <a:r>
              <a:rPr lang="en-IE" sz="1000" i="1" dirty="0">
                <a:latin typeface="Calibri" panose="020F0502020204030204" pitchFamily="34" charset="0"/>
              </a:rPr>
              <a:t>courtesy </a:t>
            </a:r>
            <a:r>
              <a:rPr lang="en-IE" sz="1000" i="1" dirty="0" smtClean="0">
                <a:latin typeface="Calibri" panose="020F0502020204030204" pitchFamily="34" charset="0"/>
              </a:rPr>
              <a:t>CDC </a:t>
            </a:r>
            <a:endParaRPr lang="en-IE" sz="1000" dirty="0">
              <a:latin typeface="Calibri" panose="020F0502020204030204" pitchFamily="34" charset="0"/>
            </a:endParaRPr>
          </a:p>
        </p:txBody>
      </p:sp>
      <p:sp>
        <p:nvSpPr>
          <p:cNvPr id="71" name="TextBox 70"/>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AFP </a:t>
            </a:r>
            <a:r>
              <a:rPr lang="en-IE" sz="2000" b="1" dirty="0" smtClean="0">
                <a:solidFill>
                  <a:srgbClr val="00594D"/>
                </a:solidFill>
                <a:latin typeface="Arial" panose="020B0604020202020204" pitchFamily="34" charset="0"/>
                <a:cs typeface="Arial" panose="020B0604020202020204" pitchFamily="34" charset="0"/>
              </a:rPr>
              <a:t>Reporting Poster</a:t>
            </a:r>
            <a:endParaRPr lang="en-IE" sz="2000" b="1" dirty="0">
              <a:solidFill>
                <a:srgbClr val="00594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19640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7973"/>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AFP Surveillance in Ireland</a:t>
            </a:r>
          </a:p>
        </p:txBody>
      </p:sp>
      <p:sp>
        <p:nvSpPr>
          <p:cNvPr id="6" name="TextBox 5"/>
          <p:cNvSpPr txBox="1"/>
          <p:nvPr/>
        </p:nvSpPr>
        <p:spPr>
          <a:xfrm>
            <a:off x="323528" y="567864"/>
            <a:ext cx="8424936" cy="707886"/>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AFP reports in children &lt; 15 years of age, </a:t>
            </a:r>
            <a:endParaRPr lang="en-IE" sz="2000" b="1" dirty="0" smtClean="0">
              <a:solidFill>
                <a:srgbClr val="00594D"/>
              </a:solidFill>
              <a:latin typeface="Arial" panose="020B0604020202020204" pitchFamily="34" charset="0"/>
              <a:cs typeface="Arial" panose="020B0604020202020204" pitchFamily="34" charset="0"/>
            </a:endParaRPr>
          </a:p>
          <a:p>
            <a:pPr algn="ctr"/>
            <a:r>
              <a:rPr lang="en-IE" sz="2000" b="1" dirty="0" smtClean="0">
                <a:solidFill>
                  <a:srgbClr val="00594D"/>
                </a:solidFill>
                <a:latin typeface="Arial" panose="020B0604020202020204" pitchFamily="34" charset="0"/>
                <a:cs typeface="Arial" panose="020B0604020202020204" pitchFamily="34" charset="0"/>
              </a:rPr>
              <a:t>by year onset paralysis, 2009-2017</a:t>
            </a:r>
            <a:endParaRPr lang="en-US" sz="2000" b="1" dirty="0">
              <a:solidFill>
                <a:srgbClr val="00594D"/>
              </a:solidFill>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437650085"/>
              </p:ext>
            </p:extLst>
          </p:nvPr>
        </p:nvGraphicFramePr>
        <p:xfrm>
          <a:off x="1524024" y="1328743"/>
          <a:ext cx="6096000" cy="3122295"/>
        </p:xfrm>
        <a:graphic>
          <a:graphicData uri="http://schemas.openxmlformats.org/drawingml/2006/table">
            <a:tbl>
              <a:tblPr firstRow="1" bandRow="1">
                <a:tableStyleId>{5C22544A-7EE6-4342-B048-85BDC9FD1C3A}</a:tableStyleId>
              </a:tblPr>
              <a:tblGrid>
                <a:gridCol w="3048000"/>
                <a:gridCol w="3048000"/>
              </a:tblGrid>
              <a:tr h="281486">
                <a:tc>
                  <a:txBody>
                    <a:bodyPr/>
                    <a:lstStyle/>
                    <a:p>
                      <a:pPr marL="0" algn="ctr" rtl="0" eaLnBrk="1" fontAlgn="b" latinLnBrk="0" hangingPunct="1">
                        <a:lnSpc>
                          <a:spcPct val="150000"/>
                        </a:lnSpc>
                        <a:spcBef>
                          <a:spcPts val="0"/>
                        </a:spcBef>
                        <a:spcAft>
                          <a:spcPts val="0"/>
                        </a:spcAft>
                      </a:pPr>
                      <a:r>
                        <a:rPr lang="en-IE" sz="1200" b="1" i="0" u="none" strike="noStrike" kern="1200" dirty="0">
                          <a:solidFill>
                            <a:srgbClr val="FFFFFF"/>
                          </a:solidFill>
                          <a:effectLst/>
                          <a:latin typeface="Arial"/>
                        </a:rPr>
                        <a:t>Year of Onset of Paralysis</a:t>
                      </a:r>
                      <a:endParaRPr lang="en-IE" sz="1800" b="0" i="0" u="none" strike="noStrike" dirty="0">
                        <a:effectLst/>
                        <a:latin typeface="Arial"/>
                      </a:endParaRPr>
                    </a:p>
                  </a:txBody>
                  <a:tcPr marL="9525" marR="9525" marT="9525" marB="0" anchor="ctr">
                    <a:solidFill>
                      <a:schemeClr val="accent1">
                        <a:lumMod val="50000"/>
                      </a:schemeClr>
                    </a:solidFill>
                  </a:tcPr>
                </a:tc>
                <a:tc>
                  <a:txBody>
                    <a:bodyPr/>
                    <a:lstStyle/>
                    <a:p>
                      <a:pPr marL="0" algn="ctr" rtl="0" eaLnBrk="1" fontAlgn="b" latinLnBrk="0" hangingPunct="1">
                        <a:lnSpc>
                          <a:spcPct val="150000"/>
                        </a:lnSpc>
                        <a:spcBef>
                          <a:spcPts val="0"/>
                        </a:spcBef>
                        <a:spcAft>
                          <a:spcPts val="0"/>
                        </a:spcAft>
                      </a:pPr>
                      <a:r>
                        <a:rPr lang="en-IE" sz="1200" b="1" i="0" u="none" strike="noStrike" kern="1200" dirty="0">
                          <a:solidFill>
                            <a:srgbClr val="FFFFFF"/>
                          </a:solidFill>
                          <a:effectLst/>
                          <a:latin typeface="Arial"/>
                        </a:rPr>
                        <a:t>Total</a:t>
                      </a:r>
                      <a:endParaRPr lang="en-IE" sz="1800" b="0" i="0" u="none" strike="noStrike" dirty="0">
                        <a:effectLst/>
                        <a:latin typeface="Arial"/>
                      </a:endParaRPr>
                    </a:p>
                  </a:txBody>
                  <a:tcPr marL="9525" marR="9525" marT="9525" marB="0" anchor="ctr">
                    <a:solidFill>
                      <a:schemeClr val="accent1">
                        <a:lumMod val="50000"/>
                      </a:schemeClr>
                    </a:solidFill>
                  </a:tcP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2009</a:t>
                      </a:r>
                      <a:endParaRPr lang="en-IE" sz="1800" b="0" i="0" u="none" strike="noStrike">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1" i="0" u="none" strike="noStrike" kern="1200">
                          <a:solidFill>
                            <a:srgbClr val="000000"/>
                          </a:solidFill>
                          <a:effectLst/>
                          <a:latin typeface="Calibri"/>
                        </a:rPr>
                        <a:t>6</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2010</a:t>
                      </a:r>
                      <a:endParaRPr lang="en-IE" sz="1800" b="0" i="0" u="none" strike="noStrike">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a:solidFill>
                            <a:srgbClr val="000000"/>
                          </a:solidFill>
                          <a:effectLst/>
                          <a:latin typeface="Calibri"/>
                        </a:rPr>
                        <a:t>4</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dirty="0">
                          <a:solidFill>
                            <a:srgbClr val="000000"/>
                          </a:solidFill>
                          <a:effectLst/>
                          <a:latin typeface="Arial"/>
                        </a:rPr>
                        <a:t>2011</a:t>
                      </a:r>
                      <a:endParaRPr lang="en-IE" sz="1800" b="0" i="0" u="none" strike="noStrike" dirty="0">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a:solidFill>
                            <a:srgbClr val="000000"/>
                          </a:solidFill>
                          <a:effectLst/>
                          <a:latin typeface="Calibri"/>
                        </a:rPr>
                        <a:t>9</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2012</a:t>
                      </a:r>
                      <a:endParaRPr lang="en-IE" sz="1800" b="0" i="0" u="none" strike="noStrike">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a:solidFill>
                            <a:srgbClr val="000000"/>
                          </a:solidFill>
                          <a:effectLst/>
                          <a:latin typeface="Calibri"/>
                          <a:ea typeface="Calibri"/>
                          <a:cs typeface="Times New Roman"/>
                        </a:rPr>
                        <a:t>6</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2013</a:t>
                      </a:r>
                      <a:endParaRPr lang="en-IE" sz="1800" b="0" i="0" u="none" strike="noStrike">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a:solidFill>
                            <a:srgbClr val="000000"/>
                          </a:solidFill>
                          <a:effectLst/>
                          <a:latin typeface="Calibri"/>
                        </a:rPr>
                        <a:t>8</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2014</a:t>
                      </a:r>
                      <a:endParaRPr lang="en-IE" sz="1800" b="0" i="0" u="none" strike="noStrike">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a:solidFill>
                            <a:srgbClr val="000000"/>
                          </a:solidFill>
                          <a:effectLst/>
                          <a:latin typeface="Calibri"/>
                        </a:rPr>
                        <a:t>10</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2015</a:t>
                      </a:r>
                      <a:endParaRPr lang="en-IE" sz="1800" b="0" i="0" u="none" strike="noStrike">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dirty="0" smtClean="0">
                          <a:solidFill>
                            <a:srgbClr val="000000"/>
                          </a:solidFill>
                          <a:effectLst/>
                          <a:latin typeface="Calibri"/>
                          <a:ea typeface="Calibri"/>
                          <a:cs typeface="Times New Roman"/>
                        </a:rPr>
                        <a:t>5*</a:t>
                      </a:r>
                      <a:endParaRPr lang="en-IE" sz="1800" b="0" i="0" u="none" strike="noStrike" dirty="0">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dirty="0">
                          <a:solidFill>
                            <a:srgbClr val="000000"/>
                          </a:solidFill>
                          <a:effectLst/>
                          <a:latin typeface="Arial"/>
                        </a:rPr>
                        <a:t>2016</a:t>
                      </a:r>
                      <a:endParaRPr lang="en-IE" sz="1800" b="0" i="0" u="none" strike="noStrike" dirty="0">
                        <a:effectLst/>
                        <a:latin typeface="Arial"/>
                      </a:endParaRPr>
                    </a:p>
                  </a:txBody>
                  <a:tcPr marL="9525" marR="9525" marT="9525" marB="0" anchor="ctr"/>
                </a:tc>
                <a:tc>
                  <a:txBody>
                    <a:bodyPr/>
                    <a:lstStyle/>
                    <a:p>
                      <a:pPr marL="0" algn="ctr" rtl="0" eaLnBrk="1" fontAlgn="ctr" latinLnBrk="0" hangingPunct="1">
                        <a:lnSpc>
                          <a:spcPct val="150000"/>
                        </a:lnSpc>
                        <a:spcBef>
                          <a:spcPts val="0"/>
                        </a:spcBef>
                        <a:spcAft>
                          <a:spcPts val="0"/>
                        </a:spcAft>
                      </a:pPr>
                      <a:r>
                        <a:rPr lang="en-IE" sz="1200" b="0" i="0" u="none" strike="noStrike" kern="1200">
                          <a:solidFill>
                            <a:srgbClr val="000000"/>
                          </a:solidFill>
                          <a:effectLst/>
                          <a:latin typeface="Calibri"/>
                          <a:ea typeface="Calibri"/>
                          <a:cs typeface="Times New Roman"/>
                        </a:rPr>
                        <a:t>7</a:t>
                      </a:r>
                      <a:endParaRPr lang="en-IE" sz="1800" b="0" i="0" u="none" strike="noStrike">
                        <a:effectLst/>
                        <a:latin typeface="Arial"/>
                      </a:endParaRPr>
                    </a:p>
                  </a:txBody>
                  <a:tcPr marL="68580" marR="68580" marT="9525" marB="0" anchor="ctr"/>
                </a:tc>
              </a:tr>
              <a:tr h="281486">
                <a:tc>
                  <a:txBody>
                    <a:bodyPr/>
                    <a:lstStyle/>
                    <a:p>
                      <a:pPr marL="0" algn="ctr" rtl="0" eaLnBrk="1" fontAlgn="b" latinLnBrk="0" hangingPunct="1">
                        <a:lnSpc>
                          <a:spcPct val="150000"/>
                        </a:lnSpc>
                        <a:spcBef>
                          <a:spcPts val="0"/>
                        </a:spcBef>
                        <a:spcAft>
                          <a:spcPts val="0"/>
                        </a:spcAft>
                      </a:pPr>
                      <a:r>
                        <a:rPr lang="en-IE" sz="1200" b="0" i="0" u="none" strike="noStrike" kern="1200">
                          <a:solidFill>
                            <a:srgbClr val="000000"/>
                          </a:solidFill>
                          <a:effectLst/>
                          <a:latin typeface="Arial"/>
                        </a:rPr>
                        <a:t>2017</a:t>
                      </a:r>
                      <a:endParaRPr lang="en-IE" sz="1800" b="0" i="0" u="none" strike="noStrike">
                        <a:effectLst/>
                        <a:latin typeface="Arial"/>
                      </a:endParaRPr>
                    </a:p>
                  </a:txBody>
                  <a:tcPr marL="9525" marR="9525" marT="9525" marB="0" anchor="ctr"/>
                </a:tc>
                <a:tc>
                  <a:txBody>
                    <a:bodyPr/>
                    <a:lstStyle/>
                    <a:p>
                      <a:pPr marL="0" algn="ctr" rtl="0" eaLnBrk="1" fontAlgn="b" latinLnBrk="0" hangingPunct="1">
                        <a:lnSpc>
                          <a:spcPct val="150000"/>
                        </a:lnSpc>
                        <a:spcBef>
                          <a:spcPts val="0"/>
                        </a:spcBef>
                        <a:spcAft>
                          <a:spcPts val="0"/>
                        </a:spcAft>
                      </a:pPr>
                      <a:r>
                        <a:rPr lang="en-IE" sz="1200" b="0" i="0" u="none" strike="noStrike" kern="1200" dirty="0" smtClean="0">
                          <a:solidFill>
                            <a:srgbClr val="000000"/>
                          </a:solidFill>
                          <a:effectLst/>
                          <a:latin typeface="Arial"/>
                        </a:rPr>
                        <a:t>3*</a:t>
                      </a:r>
                      <a:endParaRPr lang="en-IE" sz="1800" b="0" i="0" u="none" strike="noStrike" dirty="0">
                        <a:effectLst/>
                        <a:latin typeface="Arial"/>
                      </a:endParaRPr>
                    </a:p>
                  </a:txBody>
                  <a:tcPr marL="9525" marR="9525" marT="9525" marB="0" anchor="ctr"/>
                </a:tc>
              </a:tr>
              <a:tr h="281486">
                <a:tc>
                  <a:txBody>
                    <a:bodyPr/>
                    <a:lstStyle/>
                    <a:p>
                      <a:pPr marL="0" algn="ctr" rtl="0" eaLnBrk="1" fontAlgn="b" latinLnBrk="0" hangingPunct="1">
                        <a:lnSpc>
                          <a:spcPct val="150000"/>
                        </a:lnSpc>
                        <a:spcBef>
                          <a:spcPts val="0"/>
                        </a:spcBef>
                        <a:spcAft>
                          <a:spcPts val="0"/>
                        </a:spcAft>
                      </a:pPr>
                      <a:r>
                        <a:rPr lang="en-IE" sz="1200" b="1" i="0" u="none" strike="noStrike" kern="1200" dirty="0">
                          <a:solidFill>
                            <a:srgbClr val="000000"/>
                          </a:solidFill>
                          <a:effectLst/>
                          <a:latin typeface="Arial"/>
                        </a:rPr>
                        <a:t>2009-2017</a:t>
                      </a:r>
                      <a:endParaRPr lang="en-IE" sz="1800" b="0" i="0" u="none" strike="noStrike" dirty="0">
                        <a:effectLst/>
                        <a:latin typeface="Arial"/>
                      </a:endParaRPr>
                    </a:p>
                  </a:txBody>
                  <a:tcPr marL="9525" marR="9525" marT="9525" marB="0" anchor="ctr"/>
                </a:tc>
                <a:tc>
                  <a:txBody>
                    <a:bodyPr/>
                    <a:lstStyle/>
                    <a:p>
                      <a:pPr marL="0" algn="ctr" rtl="0" eaLnBrk="1" fontAlgn="b" latinLnBrk="0" hangingPunct="1">
                        <a:lnSpc>
                          <a:spcPct val="150000"/>
                        </a:lnSpc>
                        <a:spcBef>
                          <a:spcPts val="0"/>
                        </a:spcBef>
                        <a:spcAft>
                          <a:spcPts val="0"/>
                        </a:spcAft>
                      </a:pPr>
                      <a:r>
                        <a:rPr lang="en-IE" sz="1200" b="1" i="0" u="none" strike="noStrike" kern="1200" dirty="0">
                          <a:solidFill>
                            <a:srgbClr val="000000"/>
                          </a:solidFill>
                          <a:effectLst/>
                          <a:latin typeface="Arial"/>
                        </a:rPr>
                        <a:t>58</a:t>
                      </a:r>
                      <a:endParaRPr lang="en-IE" sz="1800" b="0" i="0" u="none" strike="noStrike" dirty="0">
                        <a:effectLst/>
                        <a:latin typeface="Arial"/>
                      </a:endParaRPr>
                    </a:p>
                  </a:txBody>
                  <a:tcPr marL="9525" marR="9525" marT="9525" marB="0" anchor="ctr"/>
                </a:tc>
              </a:tr>
            </a:tbl>
          </a:graphicData>
        </a:graphic>
      </p:graphicFrame>
      <p:sp>
        <p:nvSpPr>
          <p:cNvPr id="14" name="TextBox 13"/>
          <p:cNvSpPr txBox="1"/>
          <p:nvPr/>
        </p:nvSpPr>
        <p:spPr>
          <a:xfrm>
            <a:off x="611559" y="4746212"/>
            <a:ext cx="6696745" cy="246221"/>
          </a:xfrm>
          <a:prstGeom prst="rect">
            <a:avLst/>
          </a:prstGeom>
          <a:noFill/>
          <a:ln>
            <a:noFill/>
          </a:ln>
        </p:spPr>
        <p:txBody>
          <a:bodyPr wrap="square" rtlCol="0">
            <a:spAutoFit/>
          </a:bodyPr>
          <a:lstStyle/>
          <a:p>
            <a:r>
              <a:rPr lang="en-IE" sz="1000" dirty="0" smtClean="0">
                <a:latin typeface="Arial" panose="020B0604020202020204" pitchFamily="34" charset="0"/>
                <a:cs typeface="Arial" panose="020B0604020202020204" pitchFamily="34" charset="0"/>
              </a:rPr>
              <a:t>*</a:t>
            </a:r>
            <a:r>
              <a:rPr lang="en-IE" sz="1000" i="1" dirty="0">
                <a:latin typeface="Arial" panose="020B0604020202020204" pitchFamily="34" charset="0"/>
                <a:cs typeface="Arial" panose="020B0604020202020204" pitchFamily="34" charset="0"/>
              </a:rPr>
              <a:t> </a:t>
            </a:r>
            <a:r>
              <a:rPr lang="en-IE" sz="1000" i="1" dirty="0" smtClean="0">
                <a:latin typeface="Arial" panose="020B0604020202020204" pitchFamily="34" charset="0"/>
                <a:cs typeface="Arial" panose="020B0604020202020204" pitchFamily="34" charset="0"/>
              </a:rPr>
              <a:t>excludes one where IPSU reported a suspect AFP case but no enhanced surveillance details were available</a:t>
            </a:r>
            <a:endParaRPr lang="en-IE"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0419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AFP surveillance and Polio</a:t>
            </a:r>
          </a:p>
        </p:txBody>
      </p:sp>
      <p:sp>
        <p:nvSpPr>
          <p:cNvPr id="11" name="Content Placeholder 3"/>
          <p:cNvSpPr txBox="1">
            <a:spLocks/>
          </p:cNvSpPr>
          <p:nvPr/>
        </p:nvSpPr>
        <p:spPr>
          <a:xfrm>
            <a:off x="685800" y="1059581"/>
            <a:ext cx="7772400" cy="3653029"/>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a:latin typeface="Arial" panose="020B0604020202020204" pitchFamily="34" charset="0"/>
                <a:cs typeface="Arial" panose="020B0604020202020204" pitchFamily="34" charset="0"/>
              </a:rPr>
              <a:t>Surveillance of AFP is used in surveillance for poliomyelitis in the context of the global polio elimination initiative</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Polio </a:t>
            </a:r>
            <a:r>
              <a:rPr lang="en-IE" sz="1800" kern="0" dirty="0">
                <a:latin typeface="Arial" panose="020B0604020202020204" pitchFamily="34" charset="0"/>
                <a:cs typeface="Arial" panose="020B0604020202020204" pitchFamily="34" charset="0"/>
              </a:rPr>
              <a:t>is caused by a human </a:t>
            </a:r>
            <a:r>
              <a:rPr lang="en-IE" sz="1800" kern="0" dirty="0" smtClean="0">
                <a:latin typeface="Arial" panose="020B0604020202020204" pitchFamily="34" charset="0"/>
                <a:cs typeface="Arial" panose="020B0604020202020204" pitchFamily="34" charset="0"/>
              </a:rPr>
              <a:t>enterovirus called poliovirus. Wild polioviruses (WPV) occur naturally, of which there are three types</a:t>
            </a:r>
            <a:endParaRPr lang="en-IE" sz="1800" kern="0" dirty="0">
              <a:latin typeface="Arial" panose="020B0604020202020204" pitchFamily="34" charset="0"/>
              <a:cs typeface="Arial" panose="020B0604020202020204" pitchFamily="34" charset="0"/>
            </a:endParaRP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There </a:t>
            </a:r>
            <a:r>
              <a:rPr lang="en-IE" sz="1800" kern="0" dirty="0">
                <a:latin typeface="Arial" panose="020B0604020202020204" pitchFamily="34" charset="0"/>
                <a:cs typeface="Arial" panose="020B0604020202020204" pitchFamily="34" charset="0"/>
              </a:rPr>
              <a:t>is no cure for polio, it can only be </a:t>
            </a:r>
            <a:r>
              <a:rPr lang="en-IE" sz="1800" kern="0" dirty="0" smtClean="0">
                <a:latin typeface="Arial" panose="020B0604020202020204" pitchFamily="34" charset="0"/>
                <a:cs typeface="Arial" panose="020B0604020202020204" pitchFamily="34" charset="0"/>
              </a:rPr>
              <a:t>prevented; Polio </a:t>
            </a:r>
            <a:r>
              <a:rPr lang="en-IE" sz="1800" kern="0" dirty="0">
                <a:latin typeface="Arial" panose="020B0604020202020204" pitchFamily="34" charset="0"/>
                <a:cs typeface="Arial" panose="020B0604020202020204" pitchFamily="34" charset="0"/>
              </a:rPr>
              <a:t>(poliomyelitis) mainly affects children under 5 years of </a:t>
            </a:r>
            <a:r>
              <a:rPr lang="en-IE" sz="1800" kern="0" dirty="0" smtClean="0">
                <a:latin typeface="Arial" panose="020B0604020202020204" pitchFamily="34" charset="0"/>
                <a:cs typeface="Arial" panose="020B0604020202020204" pitchFamily="34" charset="0"/>
              </a:rPr>
              <a:t>age</a:t>
            </a:r>
            <a:endParaRPr lang="en-IE" sz="1800" kern="0" dirty="0">
              <a:latin typeface="Arial" panose="020B0604020202020204" pitchFamily="34" charset="0"/>
              <a:cs typeface="Arial" panose="020B0604020202020204" pitchFamily="34" charset="0"/>
            </a:endParaRPr>
          </a:p>
          <a:p>
            <a:pPr>
              <a:buClr>
                <a:schemeClr val="accent1">
                  <a:lumMod val="50000"/>
                </a:schemeClr>
              </a:buClr>
            </a:pPr>
            <a:endParaRPr lang="en-IE" sz="1800" kern="0" dirty="0">
              <a:latin typeface="Arial" panose="020B0604020202020204" pitchFamily="34" charset="0"/>
              <a:cs typeface="Arial" panose="020B0604020202020204" pitchFamily="34" charset="0"/>
            </a:endParaRPr>
          </a:p>
          <a:p>
            <a:pPr>
              <a:buClr>
                <a:schemeClr val="accent1">
                  <a:lumMod val="50000"/>
                </a:schemeClr>
              </a:buClr>
            </a:pPr>
            <a:r>
              <a:rPr lang="en-IE" sz="1800" kern="0" dirty="0">
                <a:latin typeface="Arial" panose="020B0604020202020204" pitchFamily="34" charset="0"/>
                <a:cs typeface="Arial" panose="020B0604020202020204" pitchFamily="34" charset="0"/>
              </a:rPr>
              <a:t>1 in 200 infections leads to irreversible paralysis. Among those paralysed, 5% to 10% die when their breathing muscles become </a:t>
            </a:r>
            <a:r>
              <a:rPr lang="en-IE" sz="1800" kern="0" dirty="0" smtClean="0">
                <a:latin typeface="Arial" panose="020B0604020202020204" pitchFamily="34" charset="0"/>
                <a:cs typeface="Arial" panose="020B0604020202020204" pitchFamily="34" charset="0"/>
              </a:rPr>
              <a:t>immobilized</a:t>
            </a:r>
            <a:endParaRPr lang="en-IE" sz="1800" kern="0" dirty="0">
              <a:latin typeface="Arial" panose="020B0604020202020204" pitchFamily="34" charset="0"/>
              <a:cs typeface="Arial" panose="020B0604020202020204" pitchFamily="34" charset="0"/>
            </a:endParaRPr>
          </a:p>
        </p:txBody>
      </p:sp>
      <p:sp>
        <p:nvSpPr>
          <p:cNvPr id="8" name="TextBox 7"/>
          <p:cNvSpPr txBox="1"/>
          <p:nvPr/>
        </p:nvSpPr>
        <p:spPr>
          <a:xfrm>
            <a:off x="685800" y="4838450"/>
            <a:ext cx="8350696" cy="246221"/>
          </a:xfrm>
          <a:prstGeom prst="rect">
            <a:avLst/>
          </a:prstGeom>
          <a:noFill/>
        </p:spPr>
        <p:txBody>
          <a:bodyPr wrap="square" rtlCol="0">
            <a:spAutoFit/>
          </a:bodyPr>
          <a:lstStyle/>
          <a:p>
            <a:r>
              <a:rPr lang="en-IE" sz="1000" dirty="0" smtClean="0">
                <a:latin typeface="Arial" panose="020B0604020202020204" pitchFamily="34" charset="0"/>
                <a:cs typeface="Arial" panose="020B0604020202020204" pitchFamily="34" charset="0"/>
              </a:rPr>
              <a:t>Source: </a:t>
            </a:r>
            <a:r>
              <a:rPr lang="en-IE" sz="1000" dirty="0">
                <a:solidFill>
                  <a:srgbClr val="0000FF"/>
                </a:solidFill>
                <a:latin typeface="Arial" panose="020B0604020202020204" pitchFamily="34" charset="0"/>
                <a:cs typeface="Arial" panose="020B0604020202020204" pitchFamily="34" charset="0"/>
              </a:rPr>
              <a:t>http://www.who.int/en/news-room/fact-sheets/detail/poliomyelitis</a:t>
            </a:r>
            <a:endParaRPr lang="en-IE" sz="1000" b="1"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00905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7973"/>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AFP Surveillance in Ireland</a:t>
            </a:r>
          </a:p>
        </p:txBody>
      </p:sp>
      <p:sp>
        <p:nvSpPr>
          <p:cNvPr id="6" name="TextBox 5"/>
          <p:cNvSpPr txBox="1"/>
          <p:nvPr/>
        </p:nvSpPr>
        <p:spPr>
          <a:xfrm>
            <a:off x="323528" y="567864"/>
            <a:ext cx="8424936"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AFP cases by Age </a:t>
            </a:r>
            <a:r>
              <a:rPr lang="en-IE" sz="2000" b="1" dirty="0" smtClean="0">
                <a:solidFill>
                  <a:srgbClr val="00594D"/>
                </a:solidFill>
                <a:latin typeface="Arial" panose="020B0604020202020204" pitchFamily="34" charset="0"/>
                <a:cs typeface="Arial" panose="020B0604020202020204" pitchFamily="34" charset="0"/>
              </a:rPr>
              <a:t>Group, 2009-2017</a:t>
            </a:r>
            <a:endParaRPr lang="en-US" sz="2000" b="1" dirty="0">
              <a:solidFill>
                <a:srgbClr val="00594D"/>
              </a:solidFill>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002132971"/>
              </p:ext>
            </p:extLst>
          </p:nvPr>
        </p:nvGraphicFramePr>
        <p:xfrm>
          <a:off x="1488983" y="1203598"/>
          <a:ext cx="6096000" cy="3207493"/>
        </p:xfrm>
        <a:graphic>
          <a:graphicData uri="http://schemas.openxmlformats.org/drawingml/2006/table">
            <a:tbl>
              <a:tblPr firstRow="1" bandRow="1">
                <a:tableStyleId>{5C22544A-7EE6-4342-B048-85BDC9FD1C3A}</a:tableStyleId>
              </a:tblPr>
              <a:tblGrid>
                <a:gridCol w="3048000"/>
                <a:gridCol w="3048000"/>
              </a:tblGrid>
              <a:tr h="216026">
                <a:tc>
                  <a:txBody>
                    <a:bodyPr/>
                    <a:lstStyle/>
                    <a:p>
                      <a:pPr marL="0" algn="ctr" rtl="0" eaLnBrk="1" fontAlgn="ctr" latinLnBrk="0" hangingPunct="1">
                        <a:lnSpc>
                          <a:spcPct val="150000"/>
                        </a:lnSpc>
                        <a:spcBef>
                          <a:spcPts val="0"/>
                        </a:spcBef>
                        <a:spcAft>
                          <a:spcPts val="0"/>
                        </a:spcAft>
                      </a:pPr>
                      <a:r>
                        <a:rPr lang="en-IE" sz="2000" b="1" i="0" u="none" strike="noStrike" kern="1200" dirty="0">
                          <a:solidFill>
                            <a:srgbClr val="FFFFFF"/>
                          </a:solidFill>
                          <a:effectLst/>
                          <a:latin typeface="Calibri"/>
                        </a:rPr>
                        <a:t>Age Group</a:t>
                      </a:r>
                      <a:endParaRPr lang="en-IE" sz="1800" b="0" i="0" u="none" strike="noStrike" dirty="0">
                        <a:effectLst/>
                        <a:latin typeface="Arial"/>
                      </a:endParaRPr>
                    </a:p>
                  </a:txBody>
                  <a:tcPr marL="68580" marR="68580" marT="9525" marB="0" anchor="ctr">
                    <a:solidFill>
                      <a:schemeClr val="accent1">
                        <a:lumMod val="50000"/>
                      </a:schemeClr>
                    </a:solidFill>
                  </a:tcPr>
                </a:tc>
                <a:tc>
                  <a:txBody>
                    <a:bodyPr/>
                    <a:lstStyle/>
                    <a:p>
                      <a:pPr marL="0" algn="ctr" rtl="0" eaLnBrk="1" fontAlgn="ctr" latinLnBrk="0" hangingPunct="1">
                        <a:lnSpc>
                          <a:spcPct val="150000"/>
                        </a:lnSpc>
                        <a:spcBef>
                          <a:spcPts val="0"/>
                        </a:spcBef>
                        <a:spcAft>
                          <a:spcPts val="0"/>
                        </a:spcAft>
                      </a:pPr>
                      <a:r>
                        <a:rPr lang="en-IE" sz="2000" b="1" i="0" u="none" strike="noStrike" kern="1200" dirty="0" smtClean="0">
                          <a:solidFill>
                            <a:srgbClr val="FFFFFF"/>
                          </a:solidFill>
                          <a:effectLst/>
                          <a:latin typeface="Calibri"/>
                        </a:rPr>
                        <a:t>Total</a:t>
                      </a:r>
                      <a:endParaRPr lang="en-IE" sz="1800" b="0" i="0" u="none" strike="noStrike" dirty="0">
                        <a:effectLst/>
                        <a:latin typeface="Arial"/>
                      </a:endParaRPr>
                    </a:p>
                  </a:txBody>
                  <a:tcPr marL="68580" marR="68580" marT="9525" marB="0" anchor="ctr">
                    <a:solidFill>
                      <a:schemeClr val="accent1">
                        <a:lumMod val="50000"/>
                      </a:schemeClr>
                    </a:solidFill>
                  </a:tcPr>
                </a:tc>
              </a:tr>
              <a:tr h="548032">
                <a:tc>
                  <a:txBody>
                    <a:bodyPr/>
                    <a:lstStyle/>
                    <a:p>
                      <a:pPr marL="0" algn="ctr" rtl="0" eaLnBrk="1" fontAlgn="ctr" latinLnBrk="0" hangingPunct="1">
                        <a:lnSpc>
                          <a:spcPct val="150000"/>
                        </a:lnSpc>
                        <a:spcBef>
                          <a:spcPts val="0"/>
                        </a:spcBef>
                        <a:spcAft>
                          <a:spcPts val="0"/>
                        </a:spcAft>
                      </a:pPr>
                      <a:r>
                        <a:rPr lang="en-IE" sz="2000" b="0" i="0" u="none" strike="noStrike" kern="1200">
                          <a:solidFill>
                            <a:srgbClr val="000000"/>
                          </a:solidFill>
                          <a:effectLst/>
                          <a:latin typeface="Calibri"/>
                        </a:rPr>
                        <a:t>0-4</a:t>
                      </a:r>
                      <a:endParaRPr lang="en-IE" sz="1800" b="0" i="0" u="none" strike="noStrike">
                        <a:effectLst/>
                        <a:latin typeface="Arial"/>
                      </a:endParaRPr>
                    </a:p>
                  </a:txBody>
                  <a:tcPr marL="68580" marR="68580" marT="9525" marB="0" anchor="ctr"/>
                </a:tc>
                <a:tc>
                  <a:txBody>
                    <a:bodyPr/>
                    <a:lstStyle/>
                    <a:p>
                      <a:pPr marL="0" algn="ctr" rtl="0" eaLnBrk="1" fontAlgn="ctr" latinLnBrk="0" hangingPunct="1">
                        <a:lnSpc>
                          <a:spcPct val="150000"/>
                        </a:lnSpc>
                        <a:spcBef>
                          <a:spcPts val="0"/>
                        </a:spcBef>
                        <a:spcAft>
                          <a:spcPts val="0"/>
                        </a:spcAft>
                      </a:pPr>
                      <a:r>
                        <a:rPr lang="en-IE" sz="1800" b="0" i="0" u="none" strike="noStrike" dirty="0" smtClean="0">
                          <a:effectLst/>
                          <a:latin typeface="Arial"/>
                        </a:rPr>
                        <a:t>28</a:t>
                      </a:r>
                      <a:endParaRPr lang="en-IE" sz="1800" b="0" i="0" u="none" strike="noStrike" dirty="0">
                        <a:effectLst/>
                        <a:latin typeface="Arial"/>
                      </a:endParaRPr>
                    </a:p>
                  </a:txBody>
                  <a:tcPr marL="68580" marR="68580" marT="9525" marB="0" anchor="ctr"/>
                </a:tc>
              </a:tr>
              <a:tr h="548032">
                <a:tc>
                  <a:txBody>
                    <a:bodyPr/>
                    <a:lstStyle/>
                    <a:p>
                      <a:pPr marL="0" algn="ctr" rtl="0" eaLnBrk="1" fontAlgn="ctr" latinLnBrk="0" hangingPunct="1">
                        <a:lnSpc>
                          <a:spcPct val="150000"/>
                        </a:lnSpc>
                        <a:spcBef>
                          <a:spcPts val="0"/>
                        </a:spcBef>
                        <a:spcAft>
                          <a:spcPts val="0"/>
                        </a:spcAft>
                      </a:pPr>
                      <a:r>
                        <a:rPr lang="en-IE" sz="2000" b="0" i="0" u="none" strike="noStrike" kern="1200">
                          <a:solidFill>
                            <a:srgbClr val="000000"/>
                          </a:solidFill>
                          <a:effectLst/>
                          <a:latin typeface="Calibri"/>
                        </a:rPr>
                        <a:t>5-9</a:t>
                      </a:r>
                      <a:endParaRPr lang="en-IE" sz="1800" b="0" i="0" u="none" strike="noStrike">
                        <a:effectLst/>
                        <a:latin typeface="Arial"/>
                      </a:endParaRPr>
                    </a:p>
                  </a:txBody>
                  <a:tcPr marL="68580" marR="68580" marT="9525" marB="0" anchor="ctr"/>
                </a:tc>
                <a:tc>
                  <a:txBody>
                    <a:bodyPr/>
                    <a:lstStyle/>
                    <a:p>
                      <a:pPr marL="0" algn="ctr" rtl="0" eaLnBrk="1" fontAlgn="ctr" latinLnBrk="0" hangingPunct="1">
                        <a:lnSpc>
                          <a:spcPct val="150000"/>
                        </a:lnSpc>
                        <a:spcBef>
                          <a:spcPts val="0"/>
                        </a:spcBef>
                        <a:spcAft>
                          <a:spcPts val="0"/>
                        </a:spcAft>
                      </a:pPr>
                      <a:r>
                        <a:rPr lang="en-IE" sz="1800" b="0" i="0" u="none" strike="noStrike" dirty="0" smtClean="0">
                          <a:effectLst/>
                          <a:latin typeface="Arial"/>
                        </a:rPr>
                        <a:t>8</a:t>
                      </a:r>
                      <a:endParaRPr lang="en-IE" sz="1800" b="0" i="0" u="none" strike="noStrike" dirty="0">
                        <a:effectLst/>
                        <a:latin typeface="Arial"/>
                      </a:endParaRPr>
                    </a:p>
                  </a:txBody>
                  <a:tcPr marL="68580" marR="68580" marT="9525" marB="0" anchor="ctr"/>
                </a:tc>
              </a:tr>
              <a:tr h="548032">
                <a:tc>
                  <a:txBody>
                    <a:bodyPr/>
                    <a:lstStyle/>
                    <a:p>
                      <a:pPr marL="0" algn="ctr" rtl="0" eaLnBrk="1" fontAlgn="ctr" latinLnBrk="0" hangingPunct="1">
                        <a:lnSpc>
                          <a:spcPct val="150000"/>
                        </a:lnSpc>
                        <a:spcBef>
                          <a:spcPts val="0"/>
                        </a:spcBef>
                        <a:spcAft>
                          <a:spcPts val="0"/>
                        </a:spcAft>
                      </a:pPr>
                      <a:r>
                        <a:rPr lang="en-IE" sz="2000" b="0" i="0" u="none" strike="noStrike" kern="1200">
                          <a:solidFill>
                            <a:srgbClr val="000000"/>
                          </a:solidFill>
                          <a:effectLst/>
                          <a:latin typeface="Calibri"/>
                        </a:rPr>
                        <a:t>10-14</a:t>
                      </a:r>
                      <a:endParaRPr lang="en-IE" sz="1800" b="0" i="0" u="none" strike="noStrike">
                        <a:effectLst/>
                        <a:latin typeface="Arial"/>
                      </a:endParaRPr>
                    </a:p>
                  </a:txBody>
                  <a:tcPr marL="68580" marR="68580" marT="9525" marB="0" anchor="ctr"/>
                </a:tc>
                <a:tc>
                  <a:txBody>
                    <a:bodyPr/>
                    <a:lstStyle/>
                    <a:p>
                      <a:pPr marL="0" algn="ctr" rtl="0" eaLnBrk="1" fontAlgn="ctr" latinLnBrk="0" hangingPunct="1">
                        <a:lnSpc>
                          <a:spcPct val="150000"/>
                        </a:lnSpc>
                        <a:spcBef>
                          <a:spcPts val="0"/>
                        </a:spcBef>
                        <a:spcAft>
                          <a:spcPts val="0"/>
                        </a:spcAft>
                      </a:pPr>
                      <a:r>
                        <a:rPr lang="en-IE" sz="1800" b="0" i="0" u="none" strike="noStrike" dirty="0" smtClean="0">
                          <a:effectLst/>
                          <a:latin typeface="Arial"/>
                        </a:rPr>
                        <a:t>12</a:t>
                      </a:r>
                      <a:endParaRPr lang="en-IE" sz="1800" b="0" i="0" u="none" strike="noStrike" dirty="0">
                        <a:effectLst/>
                        <a:latin typeface="Arial"/>
                      </a:endParaRPr>
                    </a:p>
                  </a:txBody>
                  <a:tcPr marL="68580" marR="68580" marT="9525" marB="0" anchor="ctr"/>
                </a:tc>
              </a:tr>
              <a:tr h="548032">
                <a:tc>
                  <a:txBody>
                    <a:bodyPr/>
                    <a:lstStyle/>
                    <a:p>
                      <a:pPr marL="0" algn="ctr" rtl="0" eaLnBrk="1" fontAlgn="ctr" latinLnBrk="0" hangingPunct="1">
                        <a:lnSpc>
                          <a:spcPct val="150000"/>
                        </a:lnSpc>
                        <a:spcBef>
                          <a:spcPts val="0"/>
                        </a:spcBef>
                        <a:spcAft>
                          <a:spcPts val="0"/>
                        </a:spcAft>
                      </a:pPr>
                      <a:r>
                        <a:rPr lang="en-IE" sz="2000" b="0" i="0" u="none" strike="noStrike" kern="1200">
                          <a:solidFill>
                            <a:srgbClr val="000000"/>
                          </a:solidFill>
                          <a:effectLst/>
                          <a:latin typeface="Calibri"/>
                        </a:rPr>
                        <a:t>Not specified</a:t>
                      </a:r>
                      <a:endParaRPr lang="en-IE" sz="1800" b="0" i="0" u="none" strike="noStrike">
                        <a:effectLst/>
                        <a:latin typeface="Arial"/>
                      </a:endParaRPr>
                    </a:p>
                  </a:txBody>
                  <a:tcPr marL="68580" marR="68580" marT="9525" marB="0" anchor="ctr"/>
                </a:tc>
                <a:tc>
                  <a:txBody>
                    <a:bodyPr/>
                    <a:lstStyle/>
                    <a:p>
                      <a:pPr marL="0" algn="ctr" rtl="0" eaLnBrk="1" fontAlgn="ctr" latinLnBrk="0" hangingPunct="1">
                        <a:lnSpc>
                          <a:spcPct val="150000"/>
                        </a:lnSpc>
                        <a:spcBef>
                          <a:spcPts val="0"/>
                        </a:spcBef>
                        <a:spcAft>
                          <a:spcPts val="0"/>
                        </a:spcAft>
                      </a:pPr>
                      <a:r>
                        <a:rPr lang="en-IE" sz="1800" b="0" i="0" u="none" strike="noStrike" dirty="0" smtClean="0">
                          <a:effectLst/>
                          <a:latin typeface="Arial"/>
                        </a:rPr>
                        <a:t>10</a:t>
                      </a:r>
                      <a:endParaRPr lang="en-IE" sz="1800" b="0" i="0" u="none" strike="noStrike" dirty="0">
                        <a:effectLst/>
                        <a:latin typeface="Arial"/>
                      </a:endParaRPr>
                    </a:p>
                  </a:txBody>
                  <a:tcPr marL="68580" marR="68580" marT="9525" marB="0" anchor="ctr"/>
                </a:tc>
              </a:tr>
              <a:tr h="437493">
                <a:tc>
                  <a:txBody>
                    <a:bodyPr/>
                    <a:lstStyle/>
                    <a:p>
                      <a:pPr marL="0" algn="ctr" rtl="0" eaLnBrk="1" fontAlgn="ctr" latinLnBrk="0" hangingPunct="1">
                        <a:lnSpc>
                          <a:spcPct val="150000"/>
                        </a:lnSpc>
                        <a:spcBef>
                          <a:spcPts val="0"/>
                        </a:spcBef>
                        <a:spcAft>
                          <a:spcPts val="0"/>
                        </a:spcAft>
                      </a:pPr>
                      <a:r>
                        <a:rPr lang="en-IE" sz="2000" b="1" i="0" u="none" strike="noStrike" kern="1200" dirty="0">
                          <a:solidFill>
                            <a:srgbClr val="000000"/>
                          </a:solidFill>
                          <a:effectLst/>
                          <a:latin typeface="Calibri"/>
                        </a:rPr>
                        <a:t>Total </a:t>
                      </a:r>
                      <a:endParaRPr lang="en-IE" sz="1800" b="0" i="0" u="none" strike="noStrike" dirty="0">
                        <a:effectLst/>
                        <a:latin typeface="Arial"/>
                      </a:endParaRPr>
                    </a:p>
                  </a:txBody>
                  <a:tcPr anchor="ctr"/>
                </a:tc>
                <a:tc>
                  <a:txBody>
                    <a:bodyPr/>
                    <a:lstStyle/>
                    <a:p>
                      <a:pPr marL="0" algn="ctr" rtl="0" eaLnBrk="1" fontAlgn="ctr" latinLnBrk="0" hangingPunct="1">
                        <a:lnSpc>
                          <a:spcPct val="150000"/>
                        </a:lnSpc>
                        <a:spcBef>
                          <a:spcPts val="0"/>
                        </a:spcBef>
                        <a:spcAft>
                          <a:spcPts val="0"/>
                        </a:spcAft>
                      </a:pPr>
                      <a:r>
                        <a:rPr lang="en-IE" sz="1800" b="1" i="0" u="none" strike="noStrike" dirty="0" smtClean="0">
                          <a:effectLst/>
                          <a:latin typeface="Arial"/>
                        </a:rPr>
                        <a:t>58*</a:t>
                      </a:r>
                      <a:endParaRPr lang="en-IE" sz="1800" b="1" i="0" u="none" strike="noStrike" dirty="0">
                        <a:effectLst/>
                        <a:latin typeface="Arial"/>
                      </a:endParaRPr>
                    </a:p>
                  </a:txBody>
                  <a:tcPr anchor="ctr"/>
                </a:tc>
              </a:tr>
            </a:tbl>
          </a:graphicData>
        </a:graphic>
      </p:graphicFrame>
      <p:sp>
        <p:nvSpPr>
          <p:cNvPr id="10" name="TextBox 9"/>
          <p:cNvSpPr txBox="1"/>
          <p:nvPr/>
        </p:nvSpPr>
        <p:spPr>
          <a:xfrm>
            <a:off x="611559" y="4746212"/>
            <a:ext cx="8352930" cy="246221"/>
          </a:xfrm>
          <a:prstGeom prst="rect">
            <a:avLst/>
          </a:prstGeom>
          <a:noFill/>
          <a:ln>
            <a:noFill/>
          </a:ln>
        </p:spPr>
        <p:txBody>
          <a:bodyPr wrap="square" rtlCol="0">
            <a:spAutoFit/>
          </a:bodyPr>
          <a:lstStyle/>
          <a:p>
            <a:r>
              <a:rPr lang="en-IE" sz="1000" dirty="0" smtClean="0">
                <a:latin typeface="Arial" panose="020B0604020202020204" pitchFamily="34" charset="0"/>
                <a:cs typeface="Arial" panose="020B0604020202020204" pitchFamily="34" charset="0"/>
              </a:rPr>
              <a:t>*</a:t>
            </a:r>
            <a:r>
              <a:rPr lang="en-IE" sz="1000" i="1" dirty="0">
                <a:latin typeface="Arial" panose="020B0604020202020204" pitchFamily="34" charset="0"/>
                <a:cs typeface="Arial" panose="020B0604020202020204" pitchFamily="34" charset="0"/>
              </a:rPr>
              <a:t> </a:t>
            </a:r>
            <a:r>
              <a:rPr lang="en-IE" sz="1000" i="1" dirty="0" smtClean="0">
                <a:latin typeface="Arial" panose="020B0604020202020204" pitchFamily="34" charset="0"/>
                <a:cs typeface="Arial" panose="020B0604020202020204" pitchFamily="34" charset="0"/>
              </a:rPr>
              <a:t>excludes two (in 2015 and 2017) where IPSU reported a suspect AFP case but no enhanced surveillance details were available</a:t>
            </a:r>
            <a:endParaRPr lang="en-IE"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88318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a:latin typeface="Arial" panose="020B0604020202020204" pitchFamily="34" charset="0"/>
                <a:cs typeface="Arial" panose="020B0604020202020204" pitchFamily="34" charset="0"/>
              </a:rPr>
              <a:t>AFP Surveillance 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Acknowledgements</a:t>
            </a:r>
          </a:p>
        </p:txBody>
      </p:sp>
      <p:sp>
        <p:nvSpPr>
          <p:cNvPr id="8" name="Content Placeholder 3"/>
          <p:cNvSpPr txBox="1">
            <a:spLocks/>
          </p:cNvSpPr>
          <p:nvPr/>
        </p:nvSpPr>
        <p:spPr>
          <a:xfrm>
            <a:off x="611560" y="1419622"/>
            <a:ext cx="8060432" cy="2796480"/>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2000" kern="0" dirty="0">
                <a:latin typeface="Arial" panose="020B0604020202020204" pitchFamily="34" charset="0"/>
                <a:cs typeface="Arial" panose="020B0604020202020204" pitchFamily="34" charset="0"/>
              </a:rPr>
              <a:t>The HPSC wishes to thank all those who have contributed to polio surveillance: </a:t>
            </a:r>
          </a:p>
          <a:p>
            <a:pPr lvl="1">
              <a:buClr>
                <a:schemeClr val="accent1">
                  <a:lumMod val="50000"/>
                </a:schemeClr>
              </a:buClr>
            </a:pPr>
            <a:r>
              <a:rPr lang="en-IE" sz="2000" kern="0" dirty="0" smtClean="0">
                <a:latin typeface="Arial" panose="020B0604020202020204" pitchFamily="34" charset="0"/>
                <a:cs typeface="Arial" panose="020B0604020202020204" pitchFamily="34" charset="0"/>
              </a:rPr>
              <a:t>National </a:t>
            </a:r>
            <a:r>
              <a:rPr lang="en-IE" sz="2000" kern="0" dirty="0">
                <a:latin typeface="Arial" panose="020B0604020202020204" pitchFamily="34" charset="0"/>
                <a:cs typeface="Arial" panose="020B0604020202020204" pitchFamily="34" charset="0"/>
              </a:rPr>
              <a:t>Virus Reference Laboratory (NVRL) </a:t>
            </a:r>
          </a:p>
          <a:p>
            <a:pPr lvl="1">
              <a:buClr>
                <a:schemeClr val="accent1">
                  <a:lumMod val="50000"/>
                </a:schemeClr>
              </a:buClr>
            </a:pPr>
            <a:r>
              <a:rPr lang="en-IE" sz="2000" kern="0" dirty="0" smtClean="0">
                <a:latin typeface="Arial" panose="020B0604020202020204" pitchFamily="34" charset="0"/>
                <a:cs typeface="Arial" panose="020B0604020202020204" pitchFamily="34" charset="0"/>
              </a:rPr>
              <a:t>Irish </a:t>
            </a:r>
            <a:r>
              <a:rPr lang="en-IE" sz="2000" kern="0" dirty="0">
                <a:latin typeface="Arial" panose="020B0604020202020204" pitchFamily="34" charset="0"/>
                <a:cs typeface="Arial" panose="020B0604020202020204" pitchFamily="34" charset="0"/>
              </a:rPr>
              <a:t>Paediatric Surveillance Unit (IPSU)</a:t>
            </a:r>
          </a:p>
          <a:p>
            <a:pPr lvl="1">
              <a:buClr>
                <a:schemeClr val="accent1">
                  <a:lumMod val="50000"/>
                </a:schemeClr>
              </a:buClr>
            </a:pPr>
            <a:r>
              <a:rPr lang="en-IE" sz="2000" kern="0" dirty="0" smtClean="0">
                <a:latin typeface="Arial" panose="020B0604020202020204" pitchFamily="34" charset="0"/>
                <a:cs typeface="Arial" panose="020B0604020202020204" pitchFamily="34" charset="0"/>
              </a:rPr>
              <a:t>Paediatricians </a:t>
            </a:r>
            <a:r>
              <a:rPr lang="en-IE" sz="2000" kern="0" dirty="0">
                <a:latin typeface="Arial" panose="020B0604020202020204" pitchFamily="34" charset="0"/>
                <a:cs typeface="Arial" panose="020B0604020202020204" pitchFamily="34" charset="0"/>
              </a:rPr>
              <a:t>in Irish hospitals</a:t>
            </a:r>
          </a:p>
          <a:p>
            <a:pPr lvl="1">
              <a:buClr>
                <a:schemeClr val="accent1">
                  <a:lumMod val="50000"/>
                </a:schemeClr>
              </a:buClr>
            </a:pPr>
            <a:r>
              <a:rPr lang="en-IE" sz="2000" kern="0" dirty="0">
                <a:latin typeface="Arial" panose="020B0604020202020204" pitchFamily="34" charset="0"/>
                <a:cs typeface="Arial" panose="020B0604020202020204" pitchFamily="34" charset="0"/>
              </a:rPr>
              <a:t>Siobhan O’Malley, Nurse, Temple Street Children’s </a:t>
            </a:r>
            <a:r>
              <a:rPr lang="en-IE" sz="2000" kern="0" dirty="0" smtClean="0">
                <a:latin typeface="Arial" panose="020B0604020202020204" pitchFamily="34" charset="0"/>
                <a:cs typeface="Arial" panose="020B0604020202020204" pitchFamily="34" charset="0"/>
              </a:rPr>
              <a:t>Hospital</a:t>
            </a:r>
            <a:endParaRPr lang="en-IE" sz="2000" kern="0" dirty="0">
              <a:latin typeface="Arial" panose="020B0604020202020204" pitchFamily="34" charset="0"/>
              <a:cs typeface="Arial" panose="020B0604020202020204" pitchFamily="34" charset="0"/>
            </a:endParaRPr>
          </a:p>
        </p:txBody>
      </p:sp>
      <p:pic>
        <p:nvPicPr>
          <p:cNvPr id="7" name="Picture 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4891" y="4580568"/>
            <a:ext cx="2759012" cy="4805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4248" y="4715149"/>
            <a:ext cx="1953965" cy="3003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descr="WHO | World Health Organizati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52120" y="4719217"/>
            <a:ext cx="1040135" cy="332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3206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worldwide (</a:t>
            </a:r>
            <a:r>
              <a:rPr lang="en-IE" sz="2000" b="1" dirty="0" err="1">
                <a:solidFill>
                  <a:srgbClr val="00594D"/>
                </a:solidFill>
                <a:latin typeface="Arial" panose="020B0604020202020204" pitchFamily="34" charset="0"/>
                <a:cs typeface="Arial" panose="020B0604020202020204" pitchFamily="34" charset="0"/>
              </a:rPr>
              <a:t>i</a:t>
            </a:r>
            <a:r>
              <a:rPr lang="en-IE" sz="2000" b="1" dirty="0">
                <a:solidFill>
                  <a:srgbClr val="00594D"/>
                </a:solidFill>
                <a:latin typeface="Arial" panose="020B0604020202020204" pitchFamily="34" charset="0"/>
                <a:cs typeface="Arial" panose="020B0604020202020204" pitchFamily="34" charset="0"/>
              </a:rPr>
              <a:t>)</a:t>
            </a:r>
          </a:p>
        </p:txBody>
      </p:sp>
      <p:sp>
        <p:nvSpPr>
          <p:cNvPr id="11" name="Content Placeholder 3"/>
          <p:cNvSpPr txBox="1">
            <a:spLocks/>
          </p:cNvSpPr>
          <p:nvPr/>
        </p:nvSpPr>
        <p:spPr>
          <a:xfrm>
            <a:off x="685800" y="1059581"/>
            <a:ext cx="7772400" cy="3653029"/>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smtClean="0">
                <a:latin typeface="Arial" panose="020B0604020202020204" pitchFamily="34" charset="0"/>
                <a:cs typeface="Arial" panose="020B0604020202020204" pitchFamily="34" charset="0"/>
              </a:rPr>
              <a:t>Polio - one </a:t>
            </a:r>
            <a:r>
              <a:rPr lang="en-IE" sz="1800" kern="0" dirty="0">
                <a:latin typeface="Arial" panose="020B0604020202020204" pitchFamily="34" charset="0"/>
                <a:cs typeface="Arial" panose="020B0604020202020204" pitchFamily="34" charset="0"/>
              </a:rPr>
              <a:t>of only a limited number of diseases that can be eradicated as there are no long-term carriers of the disease and an inexpensive vaccine is available</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Failure </a:t>
            </a:r>
            <a:r>
              <a:rPr lang="en-IE" sz="1800" kern="0" dirty="0">
                <a:latin typeface="Arial" panose="020B0604020202020204" pitchFamily="34" charset="0"/>
                <a:cs typeface="Arial" panose="020B0604020202020204" pitchFamily="34" charset="0"/>
              </a:rPr>
              <a:t>to eradicate polio from </a:t>
            </a:r>
            <a:r>
              <a:rPr lang="en-IE" sz="1800" kern="0" dirty="0" smtClean="0">
                <a:latin typeface="Arial" panose="020B0604020202020204" pitchFamily="34" charset="0"/>
                <a:cs typeface="Arial" panose="020B0604020202020204" pitchFamily="34" charset="0"/>
              </a:rPr>
              <a:t>remaining </a:t>
            </a:r>
            <a:r>
              <a:rPr lang="en-IE" sz="1800" kern="0" dirty="0">
                <a:latin typeface="Arial" panose="020B0604020202020204" pitchFamily="34" charset="0"/>
                <a:cs typeface="Arial" panose="020B0604020202020204" pitchFamily="34" charset="0"/>
              </a:rPr>
              <a:t>strongholds could result in as many as 200 000 new cases every year, within 10 years, </a:t>
            </a:r>
            <a:r>
              <a:rPr lang="en-IE" sz="1800" kern="0" dirty="0" smtClean="0">
                <a:latin typeface="Arial" panose="020B0604020202020204" pitchFamily="34" charset="0"/>
                <a:cs typeface="Arial" panose="020B0604020202020204" pitchFamily="34" charset="0"/>
              </a:rPr>
              <a:t>globally</a:t>
            </a:r>
          </a:p>
          <a:p>
            <a:pPr marL="0" indent="0">
              <a:buClr>
                <a:schemeClr val="accent1">
                  <a:lumMod val="50000"/>
                </a:schemeClr>
              </a:buClr>
              <a:buNone/>
            </a:pPr>
            <a:endParaRPr lang="en-IE" sz="1800" kern="0" dirty="0">
              <a:latin typeface="Arial" panose="020B0604020202020204" pitchFamily="34" charset="0"/>
              <a:cs typeface="Arial" panose="020B0604020202020204" pitchFamily="34" charset="0"/>
            </a:endParaRPr>
          </a:p>
          <a:p>
            <a:pPr>
              <a:buClr>
                <a:schemeClr val="accent1">
                  <a:lumMod val="50000"/>
                </a:schemeClr>
              </a:buClr>
            </a:pPr>
            <a:r>
              <a:rPr lang="en-IE" sz="1800" kern="0" dirty="0">
                <a:latin typeface="Arial" panose="020B0604020202020204" pitchFamily="34" charset="0"/>
                <a:cs typeface="Arial" panose="020B0604020202020204" pitchFamily="34" charset="0"/>
              </a:rPr>
              <a:t>In 1988, the Forty-first World Health Assembly adopted a resolution for the worldwide eradication of polio. It marked the launch of the Global Polio Eradication Initiative (GPEI), spearheaded by national governments, WHO, Rotary International, the US </a:t>
            </a:r>
            <a:r>
              <a:rPr lang="en-IE" sz="1800" kern="0" dirty="0" err="1">
                <a:latin typeface="Arial" panose="020B0604020202020204" pitchFamily="34" charset="0"/>
                <a:cs typeface="Arial" panose="020B0604020202020204" pitchFamily="34" charset="0"/>
              </a:rPr>
              <a:t>Centers</a:t>
            </a:r>
            <a:r>
              <a:rPr lang="en-IE" sz="1800" kern="0" dirty="0">
                <a:latin typeface="Arial" panose="020B0604020202020204" pitchFamily="34" charset="0"/>
                <a:cs typeface="Arial" panose="020B0604020202020204" pitchFamily="34" charset="0"/>
              </a:rPr>
              <a:t> for Disease Control and Prevention (CDC), </a:t>
            </a:r>
            <a:r>
              <a:rPr lang="en-IE" sz="1800" kern="0" dirty="0" smtClean="0">
                <a:latin typeface="Arial" panose="020B0604020202020204" pitchFamily="34" charset="0"/>
                <a:cs typeface="Arial" panose="020B0604020202020204" pitchFamily="34" charset="0"/>
              </a:rPr>
              <a:t>UNICEF</a:t>
            </a:r>
            <a:endParaRPr lang="en-IE" sz="1800" kern="0" dirty="0">
              <a:latin typeface="Arial" panose="020B0604020202020204" pitchFamily="34" charset="0"/>
              <a:cs typeface="Arial" panose="020B0604020202020204" pitchFamily="34" charset="0"/>
            </a:endParaRPr>
          </a:p>
          <a:p>
            <a:pPr>
              <a:buClr>
                <a:schemeClr val="accent1">
                  <a:lumMod val="50000"/>
                </a:schemeClr>
              </a:buClr>
            </a:pPr>
            <a:endParaRPr lang="en-IE" sz="1600" kern="0" dirty="0" smtClean="0">
              <a:latin typeface="Arial" panose="020B0604020202020204" pitchFamily="34" charset="0"/>
              <a:cs typeface="Arial" panose="020B0604020202020204" pitchFamily="34" charset="0"/>
            </a:endParaRPr>
          </a:p>
        </p:txBody>
      </p:sp>
      <p:sp>
        <p:nvSpPr>
          <p:cNvPr id="7" name="TextBox 6"/>
          <p:cNvSpPr txBox="1"/>
          <p:nvPr/>
        </p:nvSpPr>
        <p:spPr>
          <a:xfrm>
            <a:off x="685800" y="4835720"/>
            <a:ext cx="8350696" cy="246221"/>
          </a:xfrm>
          <a:prstGeom prst="rect">
            <a:avLst/>
          </a:prstGeom>
          <a:noFill/>
        </p:spPr>
        <p:txBody>
          <a:bodyPr wrap="square" rtlCol="0">
            <a:spAutoFit/>
          </a:bodyPr>
          <a:lstStyle/>
          <a:p>
            <a:r>
              <a:rPr lang="en-IE" sz="1000" dirty="0" smtClean="0">
                <a:latin typeface="Arial" panose="020B0604020202020204" pitchFamily="34" charset="0"/>
                <a:cs typeface="Arial" panose="020B0604020202020204" pitchFamily="34" charset="0"/>
              </a:rPr>
              <a:t>Source: </a:t>
            </a:r>
            <a:r>
              <a:rPr lang="en-IE" sz="1000" dirty="0">
                <a:solidFill>
                  <a:srgbClr val="0000FF"/>
                </a:solidFill>
                <a:latin typeface="Arial" panose="020B0604020202020204" pitchFamily="34" charset="0"/>
                <a:cs typeface="Arial" panose="020B0604020202020204" pitchFamily="34" charset="0"/>
              </a:rPr>
              <a:t>http://www.who.int/en/news-room/fact-sheets/detail/poliomyelitis</a:t>
            </a:r>
            <a:endParaRPr lang="en-IE" sz="1000" b="1"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424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worldwide (</a:t>
            </a:r>
            <a:r>
              <a:rPr lang="en-IE" sz="2000" b="1" dirty="0" smtClean="0">
                <a:solidFill>
                  <a:srgbClr val="00594D"/>
                </a:solidFill>
                <a:latin typeface="Arial" panose="020B0604020202020204" pitchFamily="34" charset="0"/>
                <a:cs typeface="Arial" panose="020B0604020202020204" pitchFamily="34" charset="0"/>
              </a:rPr>
              <a:t>ii)</a:t>
            </a:r>
            <a:endParaRPr lang="en-IE" sz="2000" b="1" dirty="0">
              <a:solidFill>
                <a:srgbClr val="00594D"/>
              </a:solidFill>
              <a:latin typeface="Arial" panose="020B0604020202020204" pitchFamily="34" charset="0"/>
              <a:cs typeface="Arial" panose="020B0604020202020204" pitchFamily="34" charset="0"/>
            </a:endParaRPr>
          </a:p>
        </p:txBody>
      </p:sp>
      <p:sp>
        <p:nvSpPr>
          <p:cNvPr id="11" name="Content Placeholder 3"/>
          <p:cNvSpPr txBox="1">
            <a:spLocks/>
          </p:cNvSpPr>
          <p:nvPr/>
        </p:nvSpPr>
        <p:spPr>
          <a:xfrm>
            <a:off x="685800" y="1059582"/>
            <a:ext cx="7772400" cy="3653028"/>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a:latin typeface="Arial" panose="020B0604020202020204" pitchFamily="34" charset="0"/>
                <a:cs typeface="Arial" panose="020B0604020202020204" pitchFamily="34" charset="0"/>
              </a:rPr>
              <a:t>Cases die to wild poliovirus have decreased by over 99% since 1988, from an estimated 350 000 cases then, to 22 reported cases in 2017. As a result of the global effort to eradicate the disease, more than 16 million people have been saved from paralysis.</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Of </a:t>
            </a:r>
            <a:r>
              <a:rPr lang="en-IE" sz="1800" kern="0" dirty="0">
                <a:latin typeface="Arial" panose="020B0604020202020204" pitchFamily="34" charset="0"/>
                <a:cs typeface="Arial" panose="020B0604020202020204" pitchFamily="34" charset="0"/>
              </a:rPr>
              <a:t>the 3 strains of wild poliovirus (type 1, type 2, and type 3), wild poliovirus type 2 was eradicated in 1999 and no case of wild poliovirus type 3 has been found since the last reported case in Nigeria in November </a:t>
            </a:r>
            <a:r>
              <a:rPr lang="en-IE" sz="1800" kern="0" dirty="0" smtClean="0">
                <a:latin typeface="Arial" panose="020B0604020202020204" pitchFamily="34" charset="0"/>
                <a:cs typeface="Arial" panose="020B0604020202020204" pitchFamily="34" charset="0"/>
              </a:rPr>
              <a:t>2012.</a:t>
            </a:r>
          </a:p>
          <a:p>
            <a:pPr>
              <a:buClr>
                <a:schemeClr val="accent1">
                  <a:lumMod val="50000"/>
                </a:schemeClr>
              </a:buClr>
            </a:pPr>
            <a:endParaRPr lang="en-IE" sz="1800" kern="0" dirty="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The incidence </a:t>
            </a:r>
            <a:r>
              <a:rPr lang="en-IE" sz="1800" kern="0" dirty="0">
                <a:latin typeface="Arial" panose="020B0604020202020204" pitchFamily="34" charset="0"/>
                <a:cs typeface="Arial" panose="020B0604020202020204" pitchFamily="34" charset="0"/>
              </a:rPr>
              <a:t>of WPV1 cases in 2017 </a:t>
            </a:r>
            <a:r>
              <a:rPr lang="en-IE" sz="1800" kern="0" dirty="0" smtClean="0">
                <a:latin typeface="Arial" panose="020B0604020202020204" pitchFamily="34" charset="0"/>
                <a:cs typeface="Arial" panose="020B0604020202020204" pitchFamily="34" charset="0"/>
              </a:rPr>
              <a:t>is the </a:t>
            </a:r>
            <a:r>
              <a:rPr lang="en-IE" sz="1800" kern="0" dirty="0">
                <a:latin typeface="Arial" panose="020B0604020202020204" pitchFamily="34" charset="0"/>
                <a:cs typeface="Arial" panose="020B0604020202020204" pitchFamily="34" charset="0"/>
              </a:rPr>
              <a:t>lowest ever recorded. </a:t>
            </a:r>
          </a:p>
        </p:txBody>
      </p:sp>
      <p:sp>
        <p:nvSpPr>
          <p:cNvPr id="12" name="TextBox 11"/>
          <p:cNvSpPr txBox="1"/>
          <p:nvPr/>
        </p:nvSpPr>
        <p:spPr>
          <a:xfrm>
            <a:off x="671710" y="4712610"/>
            <a:ext cx="8350696" cy="400110"/>
          </a:xfrm>
          <a:prstGeom prst="rect">
            <a:avLst/>
          </a:prstGeom>
          <a:noFill/>
        </p:spPr>
        <p:txBody>
          <a:bodyPr wrap="square" rtlCol="0">
            <a:spAutoFit/>
          </a:bodyPr>
          <a:lstStyle/>
          <a:p>
            <a:r>
              <a:rPr lang="en-IE" sz="1000" dirty="0" smtClean="0">
                <a:latin typeface="Arial" panose="020B0604020202020204" pitchFamily="34" charset="0"/>
                <a:cs typeface="Arial" panose="020B0604020202020204" pitchFamily="34" charset="0"/>
              </a:rPr>
              <a:t>Sources: </a:t>
            </a:r>
            <a:r>
              <a:rPr lang="en-IE" sz="1000" dirty="0">
                <a:solidFill>
                  <a:srgbClr val="0000FF"/>
                </a:solidFill>
                <a:latin typeface="Arial" panose="020B0604020202020204" pitchFamily="34" charset="0"/>
                <a:cs typeface="Arial" panose="020B0604020202020204" pitchFamily="34" charset="0"/>
              </a:rPr>
              <a:t>http://www.who.int/en/news-room/fact-sheets/detail/poliomyelitis; http://www.who.int/news-room/detail/13-02-2018-statement-of-the-sixteenth-ihr-emergency-committee-regarding-the-international-spread-of-poliovirus</a:t>
            </a:r>
            <a:endParaRPr lang="en-IE" sz="1000" b="1"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18477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worldwide (</a:t>
            </a:r>
            <a:r>
              <a:rPr lang="en-IE" sz="2000" b="1" dirty="0" smtClean="0">
                <a:solidFill>
                  <a:srgbClr val="00594D"/>
                </a:solidFill>
                <a:latin typeface="Arial" panose="020B0604020202020204" pitchFamily="34" charset="0"/>
                <a:cs typeface="Arial" panose="020B0604020202020204" pitchFamily="34" charset="0"/>
              </a:rPr>
              <a:t>iii)</a:t>
            </a:r>
            <a:endParaRPr lang="en-IE" sz="2000" b="1" dirty="0">
              <a:solidFill>
                <a:srgbClr val="00594D"/>
              </a:solidFill>
              <a:latin typeface="Arial" panose="020B0604020202020204" pitchFamily="34" charset="0"/>
              <a:cs typeface="Arial" panose="020B0604020202020204" pitchFamily="34" charset="0"/>
            </a:endParaRPr>
          </a:p>
        </p:txBody>
      </p:sp>
      <p:sp>
        <p:nvSpPr>
          <p:cNvPr id="11" name="Content Placeholder 3"/>
          <p:cNvSpPr txBox="1">
            <a:spLocks/>
          </p:cNvSpPr>
          <p:nvPr/>
        </p:nvSpPr>
        <p:spPr>
          <a:xfrm>
            <a:off x="685800" y="1059581"/>
            <a:ext cx="7772400" cy="3697138"/>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endParaRPr lang="en-IE" sz="1000" kern="0" dirty="0" smtClean="0">
              <a:latin typeface="Arial" panose="020B0604020202020204" pitchFamily="34" charset="0"/>
              <a:cs typeface="Arial" panose="020B0604020202020204" pitchFamily="34" charset="0"/>
            </a:endParaRPr>
          </a:p>
        </p:txBody>
      </p:sp>
      <p:sp>
        <p:nvSpPr>
          <p:cNvPr id="12" name="Content Placeholder 3"/>
          <p:cNvSpPr txBox="1">
            <a:spLocks/>
          </p:cNvSpPr>
          <p:nvPr/>
        </p:nvSpPr>
        <p:spPr>
          <a:xfrm>
            <a:off x="685800" y="1059582"/>
            <a:ext cx="7772400" cy="3528392"/>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smtClean="0">
                <a:latin typeface="Arial" panose="020B0604020202020204" pitchFamily="34" charset="0"/>
                <a:cs typeface="Arial" panose="020B0604020202020204" pitchFamily="34" charset="0"/>
              </a:rPr>
              <a:t>Increasing </a:t>
            </a:r>
            <a:r>
              <a:rPr lang="en-IE" sz="1800" kern="0" dirty="0">
                <a:latin typeface="Arial" panose="020B0604020202020204" pitchFamily="34" charset="0"/>
                <a:cs typeface="Arial" panose="020B0604020202020204" pitchFamily="34" charset="0"/>
              </a:rPr>
              <a:t>number of countries </a:t>
            </a:r>
            <a:r>
              <a:rPr lang="en-IE" sz="1800" kern="0" dirty="0" smtClean="0">
                <a:latin typeface="Arial" panose="020B0604020202020204" pitchFamily="34" charset="0"/>
                <a:cs typeface="Arial" panose="020B0604020202020204" pitchFamily="34" charset="0"/>
              </a:rPr>
              <a:t>where immunization </a:t>
            </a:r>
            <a:r>
              <a:rPr lang="en-IE" sz="1800" kern="0" dirty="0">
                <a:latin typeface="Arial" panose="020B0604020202020204" pitchFamily="34" charset="0"/>
                <a:cs typeface="Arial" panose="020B0604020202020204" pitchFamily="34" charset="0"/>
              </a:rPr>
              <a:t>systems have been </a:t>
            </a:r>
            <a:r>
              <a:rPr lang="en-IE" sz="1800" kern="0" dirty="0" smtClean="0">
                <a:latin typeface="Arial" panose="020B0604020202020204" pitchFamily="34" charset="0"/>
                <a:cs typeface="Arial" panose="020B0604020202020204" pitchFamily="34" charset="0"/>
              </a:rPr>
              <a:t>weakened/disrupted </a:t>
            </a:r>
            <a:r>
              <a:rPr lang="en-IE" sz="1800" kern="0" dirty="0">
                <a:latin typeface="Arial" panose="020B0604020202020204" pitchFamily="34" charset="0"/>
                <a:cs typeface="Arial" panose="020B0604020202020204" pitchFamily="34" charset="0"/>
              </a:rPr>
              <a:t>by conflict and complex </a:t>
            </a:r>
            <a:r>
              <a:rPr lang="en-IE" sz="1800" kern="0" dirty="0" smtClean="0">
                <a:latin typeface="Arial" panose="020B0604020202020204" pitchFamily="34" charset="0"/>
                <a:cs typeface="Arial" panose="020B0604020202020204" pitchFamily="34" charset="0"/>
              </a:rPr>
              <a:t>emergencies underlines the  potential of serious </a:t>
            </a:r>
            <a:r>
              <a:rPr lang="en-IE" sz="1800" kern="0" dirty="0">
                <a:latin typeface="Arial" panose="020B0604020202020204" pitchFamily="34" charset="0"/>
                <a:cs typeface="Arial" panose="020B0604020202020204" pitchFamily="34" charset="0"/>
              </a:rPr>
              <a:t>consequences </a:t>
            </a:r>
            <a:r>
              <a:rPr lang="en-IE" sz="1800" kern="0" dirty="0" smtClean="0">
                <a:latin typeface="Arial" panose="020B0604020202020204" pitchFamily="34" charset="0"/>
                <a:cs typeface="Arial" panose="020B0604020202020204" pitchFamily="34" charset="0"/>
              </a:rPr>
              <a:t>for </a:t>
            </a:r>
            <a:r>
              <a:rPr lang="en-IE" sz="1800" kern="0" dirty="0">
                <a:latin typeface="Arial" panose="020B0604020202020204" pitchFamily="34" charset="0"/>
                <a:cs typeface="Arial" panose="020B0604020202020204" pitchFamily="34" charset="0"/>
              </a:rPr>
              <a:t>further international </a:t>
            </a:r>
            <a:r>
              <a:rPr lang="en-IE" sz="1800" kern="0" dirty="0" smtClean="0">
                <a:latin typeface="Arial" panose="020B0604020202020204" pitchFamily="34" charset="0"/>
                <a:cs typeface="Arial" panose="020B0604020202020204" pitchFamily="34" charset="0"/>
              </a:rPr>
              <a:t>spread. </a:t>
            </a:r>
          </a:p>
          <a:p>
            <a:pPr>
              <a:buClr>
                <a:schemeClr val="accent1">
                  <a:lumMod val="50000"/>
                </a:schemeClr>
              </a:buClr>
            </a:pPr>
            <a:endParaRPr lang="en-IE" sz="1800" kern="0" dirty="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For example, after &gt;2 years </a:t>
            </a:r>
            <a:r>
              <a:rPr lang="en-IE" sz="1800" kern="0" dirty="0">
                <a:latin typeface="Arial" panose="020B0604020202020204" pitchFamily="34" charset="0"/>
                <a:cs typeface="Arial" panose="020B0604020202020204" pitchFamily="34" charset="0"/>
              </a:rPr>
              <a:t>without </a:t>
            </a:r>
            <a:r>
              <a:rPr lang="en-IE" sz="1800" kern="0" dirty="0" smtClean="0">
                <a:latin typeface="Arial" panose="020B0604020202020204" pitchFamily="34" charset="0"/>
                <a:cs typeface="Arial" panose="020B0604020202020204" pitchFamily="34" charset="0"/>
              </a:rPr>
              <a:t>detection </a:t>
            </a:r>
            <a:r>
              <a:rPr lang="en-IE" sz="1800" kern="0" dirty="0">
                <a:latin typeface="Arial" panose="020B0604020202020204" pitchFamily="34" charset="0"/>
                <a:cs typeface="Arial" panose="020B0604020202020204" pitchFamily="34" charset="0"/>
              </a:rPr>
              <a:t>of wild polio in Nigeria, the </a:t>
            </a:r>
            <a:r>
              <a:rPr lang="en-IE" sz="1800" kern="0" dirty="0" smtClean="0">
                <a:latin typeface="Arial" panose="020B0604020202020204" pitchFamily="34" charset="0"/>
                <a:cs typeface="Arial" panose="020B0604020202020204" pitchFamily="34" charset="0"/>
              </a:rPr>
              <a:t>3 </a:t>
            </a:r>
            <a:r>
              <a:rPr lang="en-IE" sz="1800" kern="0" dirty="0">
                <a:latin typeface="Arial" panose="020B0604020202020204" pitchFamily="34" charset="0"/>
                <a:cs typeface="Arial" panose="020B0604020202020204" pitchFamily="34" charset="0"/>
              </a:rPr>
              <a:t>laboratory confirmed </a:t>
            </a:r>
            <a:r>
              <a:rPr lang="en-IE" sz="1800" kern="0" dirty="0" smtClean="0">
                <a:latin typeface="Arial" panose="020B0604020202020204" pitchFamily="34" charset="0"/>
                <a:cs typeface="Arial" panose="020B0604020202020204" pitchFamily="34" charset="0"/>
              </a:rPr>
              <a:t>WPV1 cases in </a:t>
            </a:r>
            <a:r>
              <a:rPr lang="en-IE" sz="1800" kern="0" dirty="0">
                <a:latin typeface="Arial" panose="020B0604020202020204" pitchFamily="34" charset="0"/>
                <a:cs typeface="Arial" panose="020B0604020202020204" pitchFamily="34" charset="0"/>
              </a:rPr>
              <a:t>children between 2 and 5 years of </a:t>
            </a:r>
            <a:r>
              <a:rPr lang="en-IE" sz="1800" kern="0" dirty="0" smtClean="0">
                <a:latin typeface="Arial" panose="020B0604020202020204" pitchFamily="34" charset="0"/>
                <a:cs typeface="Arial" panose="020B0604020202020204" pitchFamily="34" charset="0"/>
              </a:rPr>
              <a:t>age </a:t>
            </a:r>
            <a:r>
              <a:rPr lang="en-IE" sz="1800" kern="0" dirty="0">
                <a:latin typeface="Arial" panose="020B0604020202020204" pitchFamily="34" charset="0"/>
                <a:cs typeface="Arial" panose="020B0604020202020204" pitchFamily="34" charset="0"/>
              </a:rPr>
              <a:t>with onset between July and August </a:t>
            </a:r>
            <a:r>
              <a:rPr lang="en-IE" sz="1800" kern="0" dirty="0" smtClean="0">
                <a:latin typeface="Arial" panose="020B0604020202020204" pitchFamily="34" charset="0"/>
                <a:cs typeface="Arial" panose="020B0604020202020204" pitchFamily="34" charset="0"/>
              </a:rPr>
              <a:t>2016 were confirmed</a:t>
            </a:r>
          </a:p>
          <a:p>
            <a:pPr marL="0" indent="0">
              <a:buClr>
                <a:schemeClr val="accent1">
                  <a:lumMod val="50000"/>
                </a:schemeClr>
              </a:buClr>
              <a:buNone/>
            </a:pPr>
            <a:endParaRPr lang="en-IE" sz="1800" kern="0" dirty="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These detected </a:t>
            </a:r>
            <a:r>
              <a:rPr lang="en-IE" sz="1800" kern="0" dirty="0">
                <a:latin typeface="Arial" panose="020B0604020202020204" pitchFamily="34" charset="0"/>
                <a:cs typeface="Arial" panose="020B0604020202020204" pitchFamily="34" charset="0"/>
              </a:rPr>
              <a:t>viruses </a:t>
            </a:r>
            <a:r>
              <a:rPr lang="en-IE" sz="1800" kern="0" dirty="0" smtClean="0">
                <a:latin typeface="Arial" panose="020B0604020202020204" pitchFamily="34" charset="0"/>
                <a:cs typeface="Arial" panose="020B0604020202020204" pitchFamily="34" charset="0"/>
              </a:rPr>
              <a:t>were  </a:t>
            </a:r>
            <a:r>
              <a:rPr lang="en-IE" sz="1800" kern="0" dirty="0">
                <a:latin typeface="Arial" panose="020B0604020202020204" pitchFamily="34" charset="0"/>
                <a:cs typeface="Arial" panose="020B0604020202020204" pitchFamily="34" charset="0"/>
              </a:rPr>
              <a:t>closely linked to WPV1 last detected in </a:t>
            </a:r>
            <a:r>
              <a:rPr lang="en-IE" sz="1800" kern="0" dirty="0" smtClean="0">
                <a:latin typeface="Arial" panose="020B0604020202020204" pitchFamily="34" charset="0"/>
                <a:cs typeface="Arial" panose="020B0604020202020204" pitchFamily="34" charset="0"/>
              </a:rPr>
              <a:t>the Nigerian state of </a:t>
            </a:r>
            <a:r>
              <a:rPr lang="en-IE" sz="1800" kern="0" dirty="0" err="1" smtClean="0">
                <a:latin typeface="Arial" panose="020B0604020202020204" pitchFamily="34" charset="0"/>
                <a:cs typeface="Arial" panose="020B0604020202020204" pitchFamily="34" charset="0"/>
              </a:rPr>
              <a:t>Borno</a:t>
            </a:r>
            <a:r>
              <a:rPr lang="en-IE" sz="1800" kern="0" dirty="0" smtClean="0">
                <a:latin typeface="Arial" panose="020B0604020202020204" pitchFamily="34" charset="0"/>
                <a:cs typeface="Arial" panose="020B0604020202020204" pitchFamily="34" charset="0"/>
              </a:rPr>
              <a:t> </a:t>
            </a:r>
            <a:r>
              <a:rPr lang="en-IE" sz="1800" kern="0" dirty="0">
                <a:latin typeface="Arial" panose="020B0604020202020204" pitchFamily="34" charset="0"/>
                <a:cs typeface="Arial" panose="020B0604020202020204" pitchFamily="34" charset="0"/>
              </a:rPr>
              <a:t>in </a:t>
            </a:r>
            <a:r>
              <a:rPr lang="en-IE" sz="1800" kern="0" dirty="0" smtClean="0">
                <a:latin typeface="Arial" panose="020B0604020202020204" pitchFamily="34" charset="0"/>
                <a:cs typeface="Arial" panose="020B0604020202020204" pitchFamily="34" charset="0"/>
              </a:rPr>
              <a:t>2011, an </a:t>
            </a:r>
            <a:r>
              <a:rPr lang="en-IE" sz="1800" kern="0" dirty="0">
                <a:latin typeface="Arial" panose="020B0604020202020204" pitchFamily="34" charset="0"/>
                <a:cs typeface="Arial" panose="020B0604020202020204" pitchFamily="34" charset="0"/>
              </a:rPr>
              <a:t>indication that </a:t>
            </a:r>
            <a:r>
              <a:rPr lang="en-IE" sz="1800" kern="0" dirty="0" smtClean="0">
                <a:latin typeface="Arial" panose="020B0604020202020204" pitchFamily="34" charset="0"/>
                <a:cs typeface="Arial" panose="020B0604020202020204" pitchFamily="34" charset="0"/>
              </a:rPr>
              <a:t>this strain had </a:t>
            </a:r>
            <a:r>
              <a:rPr lang="en-IE" sz="1800" kern="0" dirty="0">
                <a:latin typeface="Arial" panose="020B0604020202020204" pitchFamily="34" charset="0"/>
                <a:cs typeface="Arial" panose="020B0604020202020204" pitchFamily="34" charset="0"/>
              </a:rPr>
              <a:t>been circulating without detection since that </a:t>
            </a:r>
            <a:r>
              <a:rPr lang="en-IE" sz="1800" kern="0" dirty="0" smtClean="0">
                <a:latin typeface="Arial" panose="020B0604020202020204" pitchFamily="34" charset="0"/>
                <a:cs typeface="Arial" panose="020B0604020202020204" pitchFamily="34" charset="0"/>
              </a:rPr>
              <a:t>time</a:t>
            </a:r>
            <a:endParaRPr lang="en-IE" sz="1800" kern="0" dirty="0">
              <a:latin typeface="Arial" panose="020B0604020202020204" pitchFamily="34" charset="0"/>
              <a:cs typeface="Arial" panose="020B0604020202020204" pitchFamily="34" charset="0"/>
            </a:endParaRPr>
          </a:p>
        </p:txBody>
      </p:sp>
      <p:sp>
        <p:nvSpPr>
          <p:cNvPr id="14" name="TextBox 13"/>
          <p:cNvSpPr txBox="1"/>
          <p:nvPr/>
        </p:nvSpPr>
        <p:spPr>
          <a:xfrm>
            <a:off x="685800" y="4659982"/>
            <a:ext cx="8350696" cy="400110"/>
          </a:xfrm>
          <a:prstGeom prst="rect">
            <a:avLst/>
          </a:prstGeom>
          <a:noFill/>
        </p:spPr>
        <p:txBody>
          <a:bodyPr wrap="square" rtlCol="0">
            <a:spAutoFit/>
          </a:bodyPr>
          <a:lstStyle/>
          <a:p>
            <a:r>
              <a:rPr lang="en-IE" sz="1000" dirty="0" smtClean="0">
                <a:latin typeface="Arial" panose="020B0604020202020204" pitchFamily="34" charset="0"/>
                <a:cs typeface="Arial" panose="020B0604020202020204" pitchFamily="34" charset="0"/>
              </a:rPr>
              <a:t>Sources: </a:t>
            </a:r>
            <a:r>
              <a:rPr lang="en-IE" sz="1000" dirty="0" smtClean="0">
                <a:solidFill>
                  <a:srgbClr val="0000FF"/>
                </a:solidFill>
                <a:latin typeface="Arial" panose="020B0604020202020204" pitchFamily="34" charset="0"/>
                <a:cs typeface="Arial" panose="020B0604020202020204" pitchFamily="34" charset="0"/>
              </a:rPr>
              <a:t>http</a:t>
            </a:r>
            <a:r>
              <a:rPr lang="en-IE" sz="1000" dirty="0">
                <a:solidFill>
                  <a:srgbClr val="0000FF"/>
                </a:solidFill>
                <a:latin typeface="Arial" panose="020B0604020202020204" pitchFamily="34" charset="0"/>
                <a:cs typeface="Arial" panose="020B0604020202020204" pitchFamily="34" charset="0"/>
              </a:rPr>
              <a:t>://</a:t>
            </a:r>
            <a:r>
              <a:rPr lang="en-IE" sz="1000" dirty="0" smtClean="0">
                <a:solidFill>
                  <a:srgbClr val="0000FF"/>
                </a:solidFill>
                <a:latin typeface="Arial" panose="020B0604020202020204" pitchFamily="34" charset="0"/>
                <a:cs typeface="Arial" panose="020B0604020202020204" pitchFamily="34" charset="0"/>
              </a:rPr>
              <a:t>www.who.int/news-room/detail/13-02-2018-statement-of-the-sixteenth-ihr-emergency-committee-regarding-the-international-spread-of-poliovirus; http</a:t>
            </a:r>
            <a:r>
              <a:rPr lang="en-IE" sz="1000" dirty="0">
                <a:solidFill>
                  <a:srgbClr val="0000FF"/>
                </a:solidFill>
                <a:latin typeface="Arial" panose="020B0604020202020204" pitchFamily="34" charset="0"/>
                <a:cs typeface="Arial" panose="020B0604020202020204" pitchFamily="34" charset="0"/>
              </a:rPr>
              <a:t>://www.who.int/csr/don/06-october-2016-polio-nigeria/en/</a:t>
            </a:r>
            <a:endParaRPr lang="en-IE" sz="1000" b="1"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4159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worldwide (</a:t>
            </a:r>
            <a:r>
              <a:rPr lang="en-IE" sz="2000" b="1" dirty="0" smtClean="0">
                <a:solidFill>
                  <a:srgbClr val="00594D"/>
                </a:solidFill>
                <a:latin typeface="Arial" panose="020B0604020202020204" pitchFamily="34" charset="0"/>
                <a:cs typeface="Arial" panose="020B0604020202020204" pitchFamily="34" charset="0"/>
              </a:rPr>
              <a:t>iii)</a:t>
            </a:r>
            <a:endParaRPr lang="en-IE" sz="2000" b="1" dirty="0">
              <a:solidFill>
                <a:srgbClr val="00594D"/>
              </a:solidFill>
              <a:latin typeface="Arial" panose="020B0604020202020204" pitchFamily="34" charset="0"/>
              <a:cs typeface="Arial" panose="020B0604020202020204" pitchFamily="34" charset="0"/>
            </a:endParaRPr>
          </a:p>
        </p:txBody>
      </p:sp>
      <p:sp>
        <p:nvSpPr>
          <p:cNvPr id="11" name="Content Placeholder 3"/>
          <p:cNvSpPr txBox="1">
            <a:spLocks/>
          </p:cNvSpPr>
          <p:nvPr/>
        </p:nvSpPr>
        <p:spPr>
          <a:xfrm>
            <a:off x="685800" y="1059581"/>
            <a:ext cx="7772400" cy="3697138"/>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endParaRPr lang="en-IE" sz="1000" kern="0" dirty="0" smtClean="0">
              <a:latin typeface="Arial" panose="020B0604020202020204" pitchFamily="34" charset="0"/>
              <a:cs typeface="Arial" panose="020B0604020202020204" pitchFamily="34" charset="0"/>
            </a:endParaRPr>
          </a:p>
        </p:txBody>
      </p:sp>
      <p:sp>
        <p:nvSpPr>
          <p:cNvPr id="12" name="Content Placeholder 3"/>
          <p:cNvSpPr txBox="1">
            <a:spLocks/>
          </p:cNvSpPr>
          <p:nvPr/>
        </p:nvSpPr>
        <p:spPr>
          <a:xfrm>
            <a:off x="685800" y="1059582"/>
            <a:ext cx="7772400" cy="3486022"/>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smtClean="0">
                <a:latin typeface="Arial" panose="020B0604020202020204" pitchFamily="34" charset="0"/>
                <a:cs typeface="Arial" panose="020B0604020202020204" pitchFamily="34" charset="0"/>
              </a:rPr>
              <a:t>In addition to the wild polio cases reported in Nigeria in 2016, a vaccine-derived poliovirus type 2 (cVDPV2) has also been detected in specimens collected from a healthy household contact of one of the WPV1 cases recently reported as part of strengthened disease surveillance activities being implemented in the area.</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The genetic analysis of the isolated strain indicates that also this cVDPV2 strain has been circulating in the area for at least two years.</a:t>
            </a:r>
          </a:p>
        </p:txBody>
      </p:sp>
      <p:sp>
        <p:nvSpPr>
          <p:cNvPr id="13" name="TextBox 12"/>
          <p:cNvSpPr txBox="1"/>
          <p:nvPr/>
        </p:nvSpPr>
        <p:spPr>
          <a:xfrm>
            <a:off x="685800" y="4756719"/>
            <a:ext cx="8350696" cy="276999"/>
          </a:xfrm>
          <a:prstGeom prst="rect">
            <a:avLst/>
          </a:prstGeom>
          <a:noFill/>
        </p:spPr>
        <p:txBody>
          <a:bodyPr wrap="square" rtlCol="0">
            <a:spAutoFit/>
          </a:bodyPr>
          <a:lstStyle/>
          <a:p>
            <a:r>
              <a:rPr lang="en-IE" sz="1000" dirty="0" smtClean="0">
                <a:latin typeface="Arial" panose="020B0604020202020204" pitchFamily="34" charset="0"/>
                <a:cs typeface="Arial" panose="020B0604020202020204" pitchFamily="34" charset="0"/>
              </a:rPr>
              <a:t>Source: </a:t>
            </a:r>
            <a:r>
              <a:rPr lang="en-IE" sz="1000" dirty="0" smtClean="0">
                <a:solidFill>
                  <a:srgbClr val="0000FF"/>
                </a:solidFill>
                <a:latin typeface="Arial" panose="020B0604020202020204" pitchFamily="34" charset="0"/>
                <a:cs typeface="Arial" panose="020B0604020202020204" pitchFamily="34" charset="0"/>
              </a:rPr>
              <a:t>http</a:t>
            </a:r>
            <a:r>
              <a:rPr lang="en-IE" sz="1000" dirty="0">
                <a:solidFill>
                  <a:srgbClr val="0000FF"/>
                </a:solidFill>
                <a:latin typeface="Arial" panose="020B0604020202020204" pitchFamily="34" charset="0"/>
                <a:cs typeface="Arial" panose="020B0604020202020204" pitchFamily="34" charset="0"/>
              </a:rPr>
              <a:t>://www.who.int/csr/don/06-october-2016-polio-nigeria/en</a:t>
            </a:r>
            <a:r>
              <a:rPr lang="en-IE" sz="1200" dirty="0" smtClean="0">
                <a:solidFill>
                  <a:srgbClr val="0000FF"/>
                </a:solidFill>
                <a:latin typeface="Arial" panose="020B0604020202020204" pitchFamily="34" charset="0"/>
                <a:cs typeface="Arial" panose="020B0604020202020204" pitchFamily="34" charset="0"/>
              </a:rPr>
              <a:t>/</a:t>
            </a:r>
            <a:endParaRPr lang="en-IE" sz="1200" b="1"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77341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worldwide (</a:t>
            </a:r>
            <a:r>
              <a:rPr lang="en-IE" sz="2000" b="1" dirty="0" smtClean="0">
                <a:solidFill>
                  <a:srgbClr val="00594D"/>
                </a:solidFill>
                <a:latin typeface="Arial" panose="020B0604020202020204" pitchFamily="34" charset="0"/>
                <a:cs typeface="Arial" panose="020B0604020202020204" pitchFamily="34" charset="0"/>
              </a:rPr>
              <a:t>iii)</a:t>
            </a:r>
            <a:endParaRPr lang="en-IE" sz="2000" b="1" dirty="0">
              <a:solidFill>
                <a:srgbClr val="00594D"/>
              </a:solidFill>
              <a:latin typeface="Arial" panose="020B0604020202020204" pitchFamily="34" charset="0"/>
              <a:cs typeface="Arial" panose="020B0604020202020204" pitchFamily="34" charset="0"/>
            </a:endParaRPr>
          </a:p>
        </p:txBody>
      </p:sp>
      <p:sp>
        <p:nvSpPr>
          <p:cNvPr id="11" name="Content Placeholder 3"/>
          <p:cNvSpPr txBox="1">
            <a:spLocks/>
          </p:cNvSpPr>
          <p:nvPr/>
        </p:nvSpPr>
        <p:spPr>
          <a:xfrm>
            <a:off x="685800" y="1059581"/>
            <a:ext cx="7772400" cy="3697138"/>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endParaRPr lang="en-IE" sz="1000" kern="0" dirty="0" smtClean="0">
              <a:latin typeface="Arial" panose="020B0604020202020204" pitchFamily="34" charset="0"/>
              <a:cs typeface="Arial" panose="020B0604020202020204" pitchFamily="34" charset="0"/>
            </a:endParaRPr>
          </a:p>
        </p:txBody>
      </p:sp>
      <p:sp>
        <p:nvSpPr>
          <p:cNvPr id="12" name="Content Placeholder 3"/>
          <p:cNvSpPr txBox="1">
            <a:spLocks/>
          </p:cNvSpPr>
          <p:nvPr/>
        </p:nvSpPr>
        <p:spPr>
          <a:xfrm>
            <a:off x="685800" y="1059581"/>
            <a:ext cx="7772400" cy="3528393"/>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smtClean="0">
                <a:latin typeface="Arial" panose="020B0604020202020204" pitchFamily="34" charset="0"/>
                <a:cs typeface="Arial" panose="020B0604020202020204" pitchFamily="34" charset="0"/>
              </a:rPr>
              <a:t>Populations </a:t>
            </a:r>
            <a:r>
              <a:rPr lang="en-IE" sz="1800" kern="0" dirty="0">
                <a:latin typeface="Arial" panose="020B0604020202020204" pitchFamily="34" charset="0"/>
                <a:cs typeface="Arial" panose="020B0604020202020204" pitchFamily="34" charset="0"/>
              </a:rPr>
              <a:t>in </a:t>
            </a:r>
            <a:r>
              <a:rPr lang="en-IE" sz="1800" kern="0" dirty="0" smtClean="0">
                <a:latin typeface="Arial" panose="020B0604020202020204" pitchFamily="34" charset="0"/>
                <a:cs typeface="Arial" panose="020B0604020202020204" pitchFamily="34" charset="0"/>
              </a:rPr>
              <a:t>fragile </a:t>
            </a:r>
            <a:r>
              <a:rPr lang="en-IE" sz="1800" kern="0" dirty="0">
                <a:latin typeface="Arial" panose="020B0604020202020204" pitchFamily="34" charset="0"/>
                <a:cs typeface="Arial" panose="020B0604020202020204" pitchFamily="34" charset="0"/>
              </a:rPr>
              <a:t>states are vulnerable to </a:t>
            </a:r>
            <a:r>
              <a:rPr lang="en-IE" sz="1800" kern="0" dirty="0" smtClean="0">
                <a:latin typeface="Arial" panose="020B0604020202020204" pitchFamily="34" charset="0"/>
                <a:cs typeface="Arial" panose="020B0604020202020204" pitchFamily="34" charset="0"/>
              </a:rPr>
              <a:t>outbreaks and are </a:t>
            </a:r>
            <a:r>
              <a:rPr lang="en-IE" sz="1800" kern="0" dirty="0">
                <a:latin typeface="Arial" panose="020B0604020202020204" pitchFamily="34" charset="0"/>
                <a:cs typeface="Arial" panose="020B0604020202020204" pitchFamily="34" charset="0"/>
              </a:rPr>
              <a:t>exceedingly difficult to control and threaten the completion of global polio eradication during its end </a:t>
            </a:r>
            <a:r>
              <a:rPr lang="en-IE" sz="1800" kern="0" dirty="0" smtClean="0">
                <a:latin typeface="Arial" panose="020B0604020202020204" pitchFamily="34" charset="0"/>
                <a:cs typeface="Arial" panose="020B0604020202020204" pitchFamily="34" charset="0"/>
              </a:rPr>
              <a:t>stage.</a:t>
            </a:r>
          </a:p>
          <a:p>
            <a:pPr>
              <a:buClr>
                <a:schemeClr val="accent1">
                  <a:lumMod val="50000"/>
                </a:schemeClr>
              </a:buClr>
            </a:pP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In </a:t>
            </a:r>
            <a:r>
              <a:rPr lang="en-IE" sz="1800" kern="0" dirty="0">
                <a:latin typeface="Arial" panose="020B0604020202020204" pitchFamily="34" charset="0"/>
                <a:cs typeface="Arial" panose="020B0604020202020204" pitchFamily="34" charset="0"/>
              </a:rPr>
              <a:t>February 2018 </a:t>
            </a:r>
            <a:endParaRPr lang="en-IE" sz="1800" kern="0" dirty="0" smtClean="0">
              <a:latin typeface="Arial" panose="020B0604020202020204" pitchFamily="34" charset="0"/>
              <a:cs typeface="Arial" panose="020B0604020202020204" pitchFamily="34" charset="0"/>
            </a:endParaRP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states infected </a:t>
            </a:r>
            <a:r>
              <a:rPr lang="en-IE" sz="1600" kern="0" dirty="0">
                <a:latin typeface="Arial" panose="020B0604020202020204" pitchFamily="34" charset="0"/>
                <a:cs typeface="Arial" panose="020B0604020202020204" pitchFamily="34" charset="0"/>
              </a:rPr>
              <a:t>with WPV1, cVDPV1 or cVDPV3 </a:t>
            </a:r>
            <a:r>
              <a:rPr lang="en-IE" sz="1600" kern="0" dirty="0" smtClean="0">
                <a:latin typeface="Arial" panose="020B0604020202020204" pitchFamily="34" charset="0"/>
                <a:cs typeface="Arial" panose="020B0604020202020204" pitchFamily="34" charset="0"/>
              </a:rPr>
              <a:t>include Afghanistan, Pakistan and Nigeria</a:t>
            </a: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states </a:t>
            </a:r>
            <a:r>
              <a:rPr lang="en-IE" sz="1600" kern="0" dirty="0">
                <a:latin typeface="Arial" panose="020B0604020202020204" pitchFamily="34" charset="0"/>
                <a:cs typeface="Arial" panose="020B0604020202020204" pitchFamily="34" charset="0"/>
              </a:rPr>
              <a:t>infected with </a:t>
            </a:r>
            <a:r>
              <a:rPr lang="en-IE" sz="1600" kern="0" dirty="0" smtClean="0">
                <a:latin typeface="Arial" panose="020B0604020202020204" pitchFamily="34" charset="0"/>
                <a:cs typeface="Arial" panose="020B0604020202020204" pitchFamily="34" charset="0"/>
              </a:rPr>
              <a:t>cVDPV2s include Democratic </a:t>
            </a:r>
            <a:r>
              <a:rPr lang="en-IE" sz="1600" kern="0" dirty="0">
                <a:latin typeface="Arial" panose="020B0604020202020204" pitchFamily="34" charset="0"/>
                <a:cs typeface="Arial" panose="020B0604020202020204" pitchFamily="34" charset="0"/>
              </a:rPr>
              <a:t>Republic of the </a:t>
            </a:r>
            <a:r>
              <a:rPr lang="en-IE" sz="1600" kern="0" dirty="0" smtClean="0">
                <a:latin typeface="Arial" panose="020B0604020202020204" pitchFamily="34" charset="0"/>
                <a:cs typeface="Arial" panose="020B0604020202020204" pitchFamily="34" charset="0"/>
              </a:rPr>
              <a:t>Congo, Nigeria and Syrian </a:t>
            </a:r>
            <a:r>
              <a:rPr lang="en-IE" sz="1600" kern="0" dirty="0">
                <a:latin typeface="Arial" panose="020B0604020202020204" pitchFamily="34" charset="0"/>
                <a:cs typeface="Arial" panose="020B0604020202020204" pitchFamily="34" charset="0"/>
              </a:rPr>
              <a:t>Arab </a:t>
            </a:r>
            <a:r>
              <a:rPr lang="en-IE" sz="1600" kern="0" dirty="0" smtClean="0">
                <a:latin typeface="Arial" panose="020B0604020202020204" pitchFamily="34" charset="0"/>
                <a:cs typeface="Arial" panose="020B0604020202020204" pitchFamily="34" charset="0"/>
              </a:rPr>
              <a:t>Republic</a:t>
            </a:r>
          </a:p>
          <a:p>
            <a:pPr lvl="1">
              <a:buClr>
                <a:schemeClr val="accent1">
                  <a:lumMod val="50000"/>
                </a:schemeClr>
              </a:buClr>
            </a:pPr>
            <a:r>
              <a:rPr lang="en-IE" sz="1600" kern="0" dirty="0">
                <a:latin typeface="Arial" panose="020B0604020202020204" pitchFamily="34" charset="0"/>
                <a:cs typeface="Arial" panose="020B0604020202020204" pitchFamily="34" charset="0"/>
              </a:rPr>
              <a:t>States no longer infected by WPV1 or </a:t>
            </a:r>
            <a:r>
              <a:rPr lang="en-IE" sz="1600" kern="0" dirty="0" err="1">
                <a:latin typeface="Arial" panose="020B0604020202020204" pitchFamily="34" charset="0"/>
                <a:cs typeface="Arial" panose="020B0604020202020204" pitchFamily="34" charset="0"/>
              </a:rPr>
              <a:t>cVDPV</a:t>
            </a:r>
            <a:r>
              <a:rPr lang="en-IE" sz="1600" kern="0" dirty="0">
                <a:latin typeface="Arial" panose="020B0604020202020204" pitchFamily="34" charset="0"/>
                <a:cs typeface="Arial" panose="020B0604020202020204" pitchFamily="34" charset="0"/>
              </a:rPr>
              <a:t>, but which remain vulnerable to re-infection </a:t>
            </a:r>
            <a:r>
              <a:rPr lang="en-IE" sz="1600" kern="0" dirty="0" smtClean="0">
                <a:latin typeface="Arial" panose="020B0604020202020204" pitchFamily="34" charset="0"/>
                <a:cs typeface="Arial" panose="020B0604020202020204" pitchFamily="34" charset="0"/>
              </a:rPr>
              <a:t>include Cameroon, Central </a:t>
            </a:r>
            <a:r>
              <a:rPr lang="en-IE" sz="1600" kern="0" dirty="0">
                <a:latin typeface="Arial" panose="020B0604020202020204" pitchFamily="34" charset="0"/>
                <a:cs typeface="Arial" panose="020B0604020202020204" pitchFamily="34" charset="0"/>
              </a:rPr>
              <a:t>African </a:t>
            </a:r>
            <a:r>
              <a:rPr lang="en-IE" sz="1600" kern="0" dirty="0" smtClean="0">
                <a:latin typeface="Arial" panose="020B0604020202020204" pitchFamily="34" charset="0"/>
                <a:cs typeface="Arial" panose="020B0604020202020204" pitchFamily="34" charset="0"/>
              </a:rPr>
              <a:t>Republic, Chad and Niger</a:t>
            </a:r>
            <a:endParaRPr lang="en-IE" sz="1600" kern="0" dirty="0">
              <a:latin typeface="Arial" panose="020B0604020202020204" pitchFamily="34" charset="0"/>
              <a:cs typeface="Arial" panose="020B0604020202020204" pitchFamily="34" charset="0"/>
            </a:endParaRPr>
          </a:p>
          <a:p>
            <a:pPr lvl="1">
              <a:buClr>
                <a:schemeClr val="accent1">
                  <a:lumMod val="50000"/>
                </a:schemeClr>
              </a:buClr>
            </a:pPr>
            <a:endParaRPr lang="en-IE" sz="1600" kern="0" dirty="0">
              <a:latin typeface="Arial" panose="020B0604020202020204" pitchFamily="34" charset="0"/>
              <a:cs typeface="Arial" panose="020B0604020202020204" pitchFamily="34" charset="0"/>
            </a:endParaRPr>
          </a:p>
          <a:p>
            <a:pPr>
              <a:buClr>
                <a:schemeClr val="accent1">
                  <a:lumMod val="50000"/>
                </a:schemeClr>
              </a:buClr>
            </a:pPr>
            <a:endParaRPr lang="en-IE" sz="1600" kern="0" dirty="0">
              <a:latin typeface="Arial" panose="020B0604020202020204" pitchFamily="34" charset="0"/>
              <a:cs typeface="Arial" panose="020B0604020202020204" pitchFamily="34" charset="0"/>
            </a:endParaRPr>
          </a:p>
        </p:txBody>
      </p:sp>
      <p:sp>
        <p:nvSpPr>
          <p:cNvPr id="13" name="TextBox 12"/>
          <p:cNvSpPr txBox="1"/>
          <p:nvPr/>
        </p:nvSpPr>
        <p:spPr>
          <a:xfrm>
            <a:off x="685800" y="4681835"/>
            <a:ext cx="8350696" cy="400110"/>
          </a:xfrm>
          <a:prstGeom prst="rect">
            <a:avLst/>
          </a:prstGeom>
          <a:noFill/>
        </p:spPr>
        <p:txBody>
          <a:bodyPr wrap="square" rtlCol="0">
            <a:spAutoFit/>
          </a:bodyPr>
          <a:lstStyle/>
          <a:p>
            <a:r>
              <a:rPr lang="en-IE" sz="1000" dirty="0" smtClean="0">
                <a:latin typeface="Arial" panose="020B0604020202020204" pitchFamily="34" charset="0"/>
                <a:cs typeface="Arial" panose="020B0604020202020204" pitchFamily="34" charset="0"/>
              </a:rPr>
              <a:t>Source: </a:t>
            </a:r>
            <a:r>
              <a:rPr lang="en-IE" sz="1000" dirty="0" smtClean="0">
                <a:solidFill>
                  <a:srgbClr val="0000FF"/>
                </a:solidFill>
                <a:latin typeface="Arial" panose="020B0604020202020204" pitchFamily="34" charset="0"/>
                <a:cs typeface="Arial" panose="020B0604020202020204" pitchFamily="34" charset="0"/>
              </a:rPr>
              <a:t>http</a:t>
            </a:r>
            <a:r>
              <a:rPr lang="en-IE" sz="1000" dirty="0">
                <a:solidFill>
                  <a:srgbClr val="0000FF"/>
                </a:solidFill>
                <a:latin typeface="Arial" panose="020B0604020202020204" pitchFamily="34" charset="0"/>
                <a:cs typeface="Arial" panose="020B0604020202020204" pitchFamily="34" charset="0"/>
              </a:rPr>
              <a:t>://</a:t>
            </a:r>
            <a:r>
              <a:rPr lang="en-IE" sz="1000" dirty="0" smtClean="0">
                <a:solidFill>
                  <a:srgbClr val="0000FF"/>
                </a:solidFill>
                <a:latin typeface="Arial" panose="020B0604020202020204" pitchFamily="34" charset="0"/>
                <a:cs typeface="Arial" panose="020B0604020202020204" pitchFamily="34" charset="0"/>
              </a:rPr>
              <a:t>www.who.int/news-room/detail/13-02-2018-statement-of-the-sixteenth-ihr-emergency-committee-regarding-the-international-spread-of-poliovirus</a:t>
            </a:r>
            <a:endParaRPr lang="en-IE" sz="1000" b="1" dirty="0">
              <a:solidFill>
                <a:srgbClr val="0000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88560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Rationale for AFP surveillance worldwide (</a:t>
            </a:r>
            <a:r>
              <a:rPr lang="en-IE" sz="2000" b="1" dirty="0" smtClean="0">
                <a:solidFill>
                  <a:srgbClr val="00594D"/>
                </a:solidFill>
                <a:latin typeface="Arial" panose="020B0604020202020204" pitchFamily="34" charset="0"/>
                <a:cs typeface="Arial" panose="020B0604020202020204" pitchFamily="34" charset="0"/>
              </a:rPr>
              <a:t>iv)</a:t>
            </a:r>
            <a:endParaRPr lang="en-IE" sz="2000" b="1" dirty="0">
              <a:solidFill>
                <a:srgbClr val="00594D"/>
              </a:solidFill>
              <a:latin typeface="Arial" panose="020B0604020202020204" pitchFamily="34" charset="0"/>
              <a:cs typeface="Arial" panose="020B0604020202020204" pitchFamily="34" charset="0"/>
            </a:endParaRPr>
          </a:p>
        </p:txBody>
      </p:sp>
      <p:sp>
        <p:nvSpPr>
          <p:cNvPr id="11" name="Content Placeholder 3"/>
          <p:cNvSpPr txBox="1">
            <a:spLocks/>
          </p:cNvSpPr>
          <p:nvPr/>
        </p:nvSpPr>
        <p:spPr>
          <a:xfrm>
            <a:off x="685800" y="1059581"/>
            <a:ext cx="7772400" cy="3384377"/>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smtClean="0">
                <a:latin typeface="Arial" panose="020B0604020202020204" pitchFamily="34" charset="0"/>
                <a:cs typeface="Arial" panose="020B0604020202020204" pitchFamily="34" charset="0"/>
              </a:rPr>
              <a:t>In </a:t>
            </a:r>
            <a:r>
              <a:rPr lang="en-IE" sz="1800" kern="0" dirty="0">
                <a:latin typeface="Arial" panose="020B0604020202020204" pitchFamily="34" charset="0"/>
                <a:cs typeface="Arial" panose="020B0604020202020204" pitchFamily="34" charset="0"/>
              </a:rPr>
              <a:t>2015 </a:t>
            </a:r>
            <a:r>
              <a:rPr lang="en-IE" sz="1800" kern="0" dirty="0" smtClean="0">
                <a:latin typeface="Arial" panose="020B0604020202020204" pitchFamily="34" charset="0"/>
                <a:cs typeface="Arial" panose="020B0604020202020204" pitchFamily="34" charset="0"/>
              </a:rPr>
              <a:t>coverage </a:t>
            </a:r>
            <a:r>
              <a:rPr lang="en-IE" sz="1800" kern="0" dirty="0">
                <a:latin typeface="Arial" panose="020B0604020202020204" pitchFamily="34" charset="0"/>
                <a:cs typeface="Arial" panose="020B0604020202020204" pitchFamily="34" charset="0"/>
              </a:rPr>
              <a:t>with 3 doses of polio vaccine </a:t>
            </a:r>
            <a:r>
              <a:rPr lang="en-IE" sz="1800" kern="0" dirty="0" smtClean="0">
                <a:latin typeface="Arial" panose="020B0604020202020204" pitchFamily="34" charset="0"/>
                <a:cs typeface="Arial" panose="020B0604020202020204" pitchFamily="34" charset="0"/>
              </a:rPr>
              <a:t>was </a:t>
            </a:r>
            <a:r>
              <a:rPr lang="en-IE" sz="1800" kern="0" dirty="0">
                <a:latin typeface="Arial" panose="020B0604020202020204" pitchFamily="34" charset="0"/>
                <a:cs typeface="Arial" panose="020B0604020202020204" pitchFamily="34" charset="0"/>
              </a:rPr>
              <a:t>94% </a:t>
            </a:r>
            <a:r>
              <a:rPr lang="en-IE" sz="1800" kern="0" dirty="0" smtClean="0">
                <a:latin typeface="Arial" panose="020B0604020202020204" pitchFamily="34" charset="0"/>
                <a:cs typeface="Arial" panose="020B0604020202020204" pitchFamily="34" charset="0"/>
              </a:rPr>
              <a:t>in </a:t>
            </a:r>
            <a:r>
              <a:rPr lang="en-IE" sz="1800" kern="0" dirty="0">
                <a:latin typeface="Arial" panose="020B0604020202020204" pitchFamily="34" charset="0"/>
                <a:cs typeface="Arial" panose="020B0604020202020204" pitchFamily="34" charset="0"/>
              </a:rPr>
              <a:t>the European </a:t>
            </a:r>
            <a:r>
              <a:rPr lang="en-IE" sz="1800" kern="0" dirty="0" smtClean="0">
                <a:latin typeface="Arial" panose="020B0604020202020204" pitchFamily="34" charset="0"/>
                <a:cs typeface="Arial" panose="020B0604020202020204" pitchFamily="34" charset="0"/>
              </a:rPr>
              <a:t>Region and </a:t>
            </a:r>
            <a:r>
              <a:rPr lang="en-IE" sz="1800" kern="0" dirty="0">
                <a:latin typeface="Arial" panose="020B0604020202020204" pitchFamily="34" charset="0"/>
                <a:cs typeface="Arial" panose="020B0604020202020204" pitchFamily="34" charset="0"/>
              </a:rPr>
              <a:t>86% </a:t>
            </a:r>
            <a:r>
              <a:rPr lang="en-IE" sz="1800" kern="0" dirty="0" smtClean="0">
                <a:latin typeface="Arial" panose="020B0604020202020204" pitchFamily="34" charset="0"/>
                <a:cs typeface="Arial" panose="020B0604020202020204" pitchFamily="34" charset="0"/>
              </a:rPr>
              <a:t>globally.</a:t>
            </a:r>
          </a:p>
          <a:p>
            <a:pPr>
              <a:buClr>
                <a:schemeClr val="accent1">
                  <a:lumMod val="50000"/>
                </a:schemeClr>
              </a:buClr>
            </a:pPr>
            <a:endParaRPr lang="en-IE" sz="1800" kern="0" dirty="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In </a:t>
            </a:r>
            <a:r>
              <a:rPr lang="en-IE" sz="1800" kern="0" dirty="0">
                <a:latin typeface="Arial" panose="020B0604020202020204" pitchFamily="34" charset="0"/>
                <a:cs typeface="Arial" panose="020B0604020202020204" pitchFamily="34" charset="0"/>
              </a:rPr>
              <a:t>June 2002, all 53 countries in the WHO European Region were certified polio free: </a:t>
            </a:r>
            <a:endParaRPr lang="en-IE" sz="1800" kern="0" dirty="0" smtClean="0">
              <a:latin typeface="Arial" panose="020B0604020202020204" pitchFamily="34" charset="0"/>
              <a:cs typeface="Arial" panose="020B0604020202020204" pitchFamily="34" charset="0"/>
            </a:endParaRP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Since </a:t>
            </a:r>
            <a:r>
              <a:rPr lang="en-IE" sz="1600" kern="0" dirty="0">
                <a:latin typeface="Arial" panose="020B0604020202020204" pitchFamily="34" charset="0"/>
                <a:cs typeface="Arial" panose="020B0604020202020204" pitchFamily="34" charset="0"/>
              </a:rPr>
              <a:t>certification, more than 90 million infants across the Region have received the </a:t>
            </a:r>
            <a:r>
              <a:rPr lang="en-IE" sz="1600" kern="0" dirty="0" smtClean="0">
                <a:latin typeface="Arial" panose="020B0604020202020204" pitchFamily="34" charset="0"/>
                <a:cs typeface="Arial" panose="020B0604020202020204" pitchFamily="34" charset="0"/>
              </a:rPr>
              <a:t>recommended 3 </a:t>
            </a:r>
            <a:r>
              <a:rPr lang="en-IE" sz="1600" kern="0" dirty="0">
                <a:latin typeface="Arial" panose="020B0604020202020204" pitchFamily="34" charset="0"/>
                <a:cs typeface="Arial" panose="020B0604020202020204" pitchFamily="34" charset="0"/>
              </a:rPr>
              <a:t>doses of polio vaccine. </a:t>
            </a:r>
            <a:endParaRPr lang="en-IE" sz="1600" kern="0" dirty="0" smtClean="0">
              <a:latin typeface="Arial" panose="020B0604020202020204" pitchFamily="34" charset="0"/>
              <a:cs typeface="Arial" panose="020B0604020202020204" pitchFamily="34" charset="0"/>
            </a:endParaRP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National </a:t>
            </a:r>
            <a:r>
              <a:rPr lang="en-IE" sz="1600" kern="0" dirty="0">
                <a:latin typeface="Arial" panose="020B0604020202020204" pitchFamily="34" charset="0"/>
                <a:cs typeface="Arial" panose="020B0604020202020204" pitchFamily="34" charset="0"/>
              </a:rPr>
              <a:t>and regional surveillance systems and laboratories have ensured that no polio case could have been left undetected. </a:t>
            </a:r>
            <a:endParaRPr lang="en-IE" sz="1600" kern="0" dirty="0" smtClean="0">
              <a:latin typeface="Arial" panose="020B0604020202020204" pitchFamily="34" charset="0"/>
              <a:cs typeface="Arial" panose="020B0604020202020204" pitchFamily="34" charset="0"/>
            </a:endParaRP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A sustained </a:t>
            </a:r>
            <a:r>
              <a:rPr lang="en-IE" sz="1600" kern="0" dirty="0">
                <a:latin typeface="Arial" panose="020B0604020202020204" pitchFamily="34" charset="0"/>
                <a:cs typeface="Arial" panose="020B0604020202020204" pitchFamily="34" charset="0"/>
              </a:rPr>
              <a:t>effort of immunization and disease surveillance helps maintain the Region's polio-free status. </a:t>
            </a:r>
            <a:endParaRPr lang="en-IE" sz="1600" kern="0" dirty="0" smtClean="0">
              <a:latin typeface="Arial" panose="020B0604020202020204" pitchFamily="34" charset="0"/>
              <a:cs typeface="Arial" panose="020B0604020202020204" pitchFamily="34" charset="0"/>
            </a:endParaRPr>
          </a:p>
        </p:txBody>
      </p:sp>
      <p:sp>
        <p:nvSpPr>
          <p:cNvPr id="7" name="TextBox 6"/>
          <p:cNvSpPr txBox="1"/>
          <p:nvPr/>
        </p:nvSpPr>
        <p:spPr>
          <a:xfrm>
            <a:off x="718590" y="4644013"/>
            <a:ext cx="8278689" cy="400110"/>
          </a:xfrm>
          <a:prstGeom prst="rect">
            <a:avLst/>
          </a:prstGeom>
          <a:noFill/>
        </p:spPr>
        <p:txBody>
          <a:bodyPr wrap="square" rtlCol="0">
            <a:spAutoFit/>
          </a:bodyPr>
          <a:lstStyle/>
          <a:p>
            <a:r>
              <a:rPr lang="fr-FR" sz="1000" dirty="0">
                <a:latin typeface="Arial" panose="020B0604020202020204" pitchFamily="34" charset="0"/>
                <a:cs typeface="Arial" panose="020B0604020202020204" pitchFamily="34" charset="0"/>
              </a:rPr>
              <a:t>Source: </a:t>
            </a:r>
            <a:r>
              <a:rPr lang="en-IE" sz="1000" dirty="0">
                <a:solidFill>
                  <a:srgbClr val="0000FF"/>
                </a:solidFill>
                <a:latin typeface="Arial" panose="020B0604020202020204" pitchFamily="34" charset="0"/>
                <a:cs typeface="Arial" panose="020B0604020202020204" pitchFamily="34" charset="0"/>
              </a:rPr>
              <a:t>http://www.euro.who.int/__data/assets/pdf_file/0005/276485/Factsheet-Polio-en.pdf?ua=1; http://www.euro.who.int/en/health-topics/communicable-diseases/poliomyelitis/maintaining-polio-free-status-of-european-region-as-part-of-the-global-polio-endgame-strategy</a:t>
            </a:r>
            <a:endParaRPr lang="fr-FR" sz="1000" dirty="0">
              <a:solidFill>
                <a:srgbClr val="0000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967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48160" y="336775"/>
            <a:ext cx="2130711" cy="215444"/>
          </a:xfrm>
          <a:prstGeom prst="rect">
            <a:avLst/>
          </a:prstGeom>
          <a:noFill/>
        </p:spPr>
        <p:txBody>
          <a:bodyPr wrap="none" rtlCol="0">
            <a:spAutoFit/>
          </a:bodyPr>
          <a:lstStyle/>
          <a:p>
            <a:r>
              <a:rPr lang="en-US" sz="800" dirty="0" smtClean="0">
                <a:latin typeface="Arial" panose="020B0604020202020204" pitchFamily="34" charset="0"/>
                <a:cs typeface="Arial" panose="020B0604020202020204" pitchFamily="34" charset="0"/>
              </a:rPr>
              <a:t>HSE-HPSC </a:t>
            </a:r>
            <a:r>
              <a:rPr lang="en-US" sz="800" dirty="0">
                <a:latin typeface="Arial" panose="020B0604020202020204" pitchFamily="34" charset="0"/>
                <a:cs typeface="Arial" panose="020B0604020202020204" pitchFamily="34" charset="0"/>
              </a:rPr>
              <a:t>| </a:t>
            </a:r>
            <a:r>
              <a:rPr lang="en-US" sz="800" b="1" dirty="0" smtClean="0">
                <a:latin typeface="Arial" panose="020B0604020202020204" pitchFamily="34" charset="0"/>
                <a:cs typeface="Arial" panose="020B0604020202020204" pitchFamily="34" charset="0"/>
              </a:rPr>
              <a:t>AFP Surveillance </a:t>
            </a:r>
            <a:r>
              <a:rPr lang="en-US" sz="800" b="1" dirty="0">
                <a:latin typeface="Arial" panose="020B0604020202020204" pitchFamily="34" charset="0"/>
                <a:cs typeface="Arial" panose="020B0604020202020204" pitchFamily="34" charset="0"/>
              </a:rPr>
              <a:t>in Ireland</a:t>
            </a:r>
          </a:p>
        </p:txBody>
      </p:sp>
      <p:sp>
        <p:nvSpPr>
          <p:cNvPr id="10" name="TextBox 9"/>
          <p:cNvSpPr txBox="1"/>
          <p:nvPr/>
        </p:nvSpPr>
        <p:spPr>
          <a:xfrm>
            <a:off x="-1" y="567864"/>
            <a:ext cx="9144001" cy="400110"/>
          </a:xfrm>
          <a:prstGeom prst="rect">
            <a:avLst/>
          </a:prstGeom>
          <a:noFill/>
        </p:spPr>
        <p:txBody>
          <a:bodyPr wrap="square" rtlCol="0">
            <a:spAutoFit/>
          </a:bodyPr>
          <a:lstStyle/>
          <a:p>
            <a:pPr algn="ctr"/>
            <a:r>
              <a:rPr lang="en-IE" sz="2000" b="1" dirty="0">
                <a:solidFill>
                  <a:srgbClr val="00594D"/>
                </a:solidFill>
                <a:latin typeface="Arial" panose="020B0604020202020204" pitchFamily="34" charset="0"/>
                <a:cs typeface="Arial" panose="020B0604020202020204" pitchFamily="34" charset="0"/>
              </a:rPr>
              <a:t>Polio Eradication and Endgame Strategic Plan 2013–2018</a:t>
            </a:r>
          </a:p>
        </p:txBody>
      </p:sp>
      <p:sp>
        <p:nvSpPr>
          <p:cNvPr id="11" name="Content Placeholder 3"/>
          <p:cNvSpPr txBox="1">
            <a:spLocks/>
          </p:cNvSpPr>
          <p:nvPr/>
        </p:nvSpPr>
        <p:spPr>
          <a:xfrm>
            <a:off x="685800" y="1059581"/>
            <a:ext cx="7772400" cy="3384377"/>
          </a:xfrm>
          <a:prstGeom prst="rect">
            <a:avLst/>
          </a:prstGeom>
        </p:spPr>
        <p:txBody>
          <a:bodyPr/>
          <a:lstStyle>
            <a:lvl1pPr marL="342900" indent="-342900" algn="l" rtl="0" eaLnBrk="0" fontAlgn="base" hangingPunct="0">
              <a:spcBef>
                <a:spcPct val="20000"/>
              </a:spcBef>
              <a:spcAft>
                <a:spcPct val="0"/>
              </a:spcAft>
              <a:buClr>
                <a:srgbClr val="A50021"/>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Char char="–"/>
              <a:defRPr sz="2800">
                <a:solidFill>
                  <a:schemeClr val="tx1"/>
                </a:solidFill>
                <a:latin typeface="+mn-lt"/>
              </a:defRPr>
            </a:lvl2pPr>
            <a:lvl3pPr marL="1143000" indent="-228600" algn="l" rtl="0" eaLnBrk="0" fontAlgn="base" hangingPunct="0">
              <a:spcBef>
                <a:spcPct val="20000"/>
              </a:spcBef>
              <a:spcAft>
                <a:spcPct val="0"/>
              </a:spcAft>
              <a:buClr>
                <a:srgbClr val="A50021"/>
              </a:buClr>
              <a:buChar char="•"/>
              <a:defRPr sz="2400">
                <a:solidFill>
                  <a:schemeClr val="tx1"/>
                </a:solidFill>
                <a:latin typeface="+mn-lt"/>
              </a:defRPr>
            </a:lvl3pPr>
            <a:lvl4pPr marL="1600200" indent="-228600" algn="l" rtl="0" eaLnBrk="0" fontAlgn="base" hangingPunct="0">
              <a:spcBef>
                <a:spcPct val="20000"/>
              </a:spcBef>
              <a:spcAft>
                <a:spcPct val="0"/>
              </a:spcAft>
              <a:buClr>
                <a:srgbClr val="A50021"/>
              </a:buClr>
              <a:buChar char="–"/>
              <a:defRPr sz="2000">
                <a:solidFill>
                  <a:schemeClr val="tx1"/>
                </a:solidFill>
                <a:latin typeface="+mn-lt"/>
              </a:defRPr>
            </a:lvl4pPr>
            <a:lvl5pPr marL="2057400" indent="-228600" algn="l" rtl="0" eaLnBrk="0" fontAlgn="base" hangingPunct="0">
              <a:spcBef>
                <a:spcPct val="20000"/>
              </a:spcBef>
              <a:spcAft>
                <a:spcPct val="0"/>
              </a:spcAft>
              <a:buClr>
                <a:srgbClr val="A50021"/>
              </a:buClr>
              <a:buChar char="»"/>
              <a:defRPr sz="2000">
                <a:solidFill>
                  <a:srgbClr val="FFFF00"/>
                </a:solidFill>
                <a:latin typeface="+mn-lt"/>
              </a:defRPr>
            </a:lvl5pPr>
            <a:lvl6pPr marL="2514600" indent="-228600" algn="l" rtl="0" eaLnBrk="0" fontAlgn="base" hangingPunct="0">
              <a:spcBef>
                <a:spcPct val="20000"/>
              </a:spcBef>
              <a:spcAft>
                <a:spcPct val="0"/>
              </a:spcAft>
              <a:buClr>
                <a:srgbClr val="A50021"/>
              </a:buClr>
              <a:buChar char="»"/>
              <a:defRPr sz="2000">
                <a:solidFill>
                  <a:srgbClr val="FFFF00"/>
                </a:solidFill>
                <a:latin typeface="+mn-lt"/>
              </a:defRPr>
            </a:lvl6pPr>
            <a:lvl7pPr marL="2971800" indent="-228600" algn="l" rtl="0" eaLnBrk="0" fontAlgn="base" hangingPunct="0">
              <a:spcBef>
                <a:spcPct val="20000"/>
              </a:spcBef>
              <a:spcAft>
                <a:spcPct val="0"/>
              </a:spcAft>
              <a:buClr>
                <a:srgbClr val="A50021"/>
              </a:buClr>
              <a:buChar char="»"/>
              <a:defRPr sz="2000">
                <a:solidFill>
                  <a:srgbClr val="FFFF00"/>
                </a:solidFill>
                <a:latin typeface="+mn-lt"/>
              </a:defRPr>
            </a:lvl7pPr>
            <a:lvl8pPr marL="3429000" indent="-228600" algn="l" rtl="0" eaLnBrk="0" fontAlgn="base" hangingPunct="0">
              <a:spcBef>
                <a:spcPct val="20000"/>
              </a:spcBef>
              <a:spcAft>
                <a:spcPct val="0"/>
              </a:spcAft>
              <a:buClr>
                <a:srgbClr val="A50021"/>
              </a:buClr>
              <a:buChar char="»"/>
              <a:defRPr sz="2000">
                <a:solidFill>
                  <a:srgbClr val="FFFF00"/>
                </a:solidFill>
                <a:latin typeface="+mn-lt"/>
              </a:defRPr>
            </a:lvl8pPr>
            <a:lvl9pPr marL="3886200" indent="-228600" algn="l" rtl="0" eaLnBrk="0" fontAlgn="base" hangingPunct="0">
              <a:spcBef>
                <a:spcPct val="20000"/>
              </a:spcBef>
              <a:spcAft>
                <a:spcPct val="0"/>
              </a:spcAft>
              <a:buClr>
                <a:srgbClr val="A50021"/>
              </a:buClr>
              <a:buChar char="»"/>
              <a:defRPr sz="2000">
                <a:solidFill>
                  <a:srgbClr val="FFFF00"/>
                </a:solidFill>
                <a:latin typeface="+mn-lt"/>
              </a:defRPr>
            </a:lvl9pPr>
          </a:lstStyle>
          <a:p>
            <a:pPr>
              <a:buClr>
                <a:schemeClr val="accent1">
                  <a:lumMod val="50000"/>
                </a:schemeClr>
              </a:buClr>
            </a:pPr>
            <a:r>
              <a:rPr lang="en-IE" sz="1800" kern="0" dirty="0" smtClean="0">
                <a:latin typeface="Arial" panose="020B0604020202020204" pitchFamily="34" charset="0"/>
                <a:cs typeface="Arial" panose="020B0604020202020204" pitchFamily="34" charset="0"/>
              </a:rPr>
              <a:t>On </a:t>
            </a:r>
            <a:r>
              <a:rPr lang="en-IE" sz="1800" kern="0" dirty="0">
                <a:latin typeface="Arial" panose="020B0604020202020204" pitchFamily="34" charset="0"/>
                <a:cs typeface="Arial" panose="020B0604020202020204" pitchFamily="34" charset="0"/>
              </a:rPr>
              <a:t>26 May 2012, the World Health Assembly called for </a:t>
            </a:r>
            <a:r>
              <a:rPr lang="en-IE" sz="1800" kern="0" dirty="0" smtClean="0">
                <a:latin typeface="Arial" panose="020B0604020202020204" pitchFamily="34" charset="0"/>
                <a:cs typeface="Arial" panose="020B0604020202020204" pitchFamily="34" charset="0"/>
              </a:rPr>
              <a:t>the development </a:t>
            </a:r>
            <a:r>
              <a:rPr lang="en-IE" sz="1800" kern="0" dirty="0">
                <a:latin typeface="Arial" panose="020B0604020202020204" pitchFamily="34" charset="0"/>
                <a:cs typeface="Arial" panose="020B0604020202020204" pitchFamily="34" charset="0"/>
              </a:rPr>
              <a:t>of a comprehensive strategy to achieve a polio-free world by 2018. </a:t>
            </a:r>
            <a:endParaRPr lang="en-IE" sz="1800" kern="0" dirty="0" smtClean="0">
              <a:latin typeface="Arial" panose="020B0604020202020204" pitchFamily="34" charset="0"/>
              <a:cs typeface="Arial" panose="020B0604020202020204" pitchFamily="34" charset="0"/>
            </a:endParaRPr>
          </a:p>
          <a:p>
            <a:pPr>
              <a:buClr>
                <a:schemeClr val="accent1">
                  <a:lumMod val="50000"/>
                </a:schemeClr>
              </a:buClr>
            </a:pPr>
            <a:r>
              <a:rPr lang="en-IE" sz="1800" kern="0" dirty="0" smtClean="0">
                <a:latin typeface="Arial" panose="020B0604020202020204" pitchFamily="34" charset="0"/>
                <a:cs typeface="Arial" panose="020B0604020202020204" pitchFamily="34" charset="0"/>
              </a:rPr>
              <a:t>The plan </a:t>
            </a:r>
            <a:r>
              <a:rPr lang="en-IE" sz="1800" kern="0" dirty="0">
                <a:latin typeface="Arial" panose="020B0604020202020204" pitchFamily="34" charset="0"/>
                <a:cs typeface="Arial" panose="020B0604020202020204" pitchFamily="34" charset="0"/>
              </a:rPr>
              <a:t>lays out four objectives</a:t>
            </a:r>
            <a:r>
              <a:rPr lang="en-IE" sz="1800" kern="0" dirty="0" smtClean="0">
                <a:latin typeface="Arial" panose="020B0604020202020204" pitchFamily="34" charset="0"/>
                <a:cs typeface="Arial" panose="020B0604020202020204" pitchFamily="34" charset="0"/>
              </a:rPr>
              <a:t> </a:t>
            </a:r>
            <a:r>
              <a:rPr lang="en-IE" sz="1800" kern="0" dirty="0">
                <a:latin typeface="Arial" panose="020B0604020202020204" pitchFamily="34" charset="0"/>
                <a:cs typeface="Arial" panose="020B0604020202020204" pitchFamily="34" charset="0"/>
              </a:rPr>
              <a:t>for the eradication of all polio disease, whether caused by wild poliovirus or circulating vaccine-derived poliovirus, and for the use of established structures to deliver other health services in the wake of </a:t>
            </a:r>
            <a:r>
              <a:rPr lang="en-IE" sz="1800" kern="0" dirty="0" smtClean="0">
                <a:latin typeface="Arial" panose="020B0604020202020204" pitchFamily="34" charset="0"/>
                <a:cs typeface="Arial" panose="020B0604020202020204" pitchFamily="34" charset="0"/>
              </a:rPr>
              <a:t>eradication.</a:t>
            </a: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to </a:t>
            </a:r>
            <a:r>
              <a:rPr lang="en-IE" sz="1600" kern="0" dirty="0">
                <a:latin typeface="Arial" panose="020B0604020202020204" pitchFamily="34" charset="0"/>
                <a:cs typeface="Arial" panose="020B0604020202020204" pitchFamily="34" charset="0"/>
              </a:rPr>
              <a:t>detect and interrupt all poliovirus </a:t>
            </a:r>
            <a:r>
              <a:rPr lang="en-IE" sz="1600" kern="0" dirty="0" smtClean="0">
                <a:latin typeface="Arial" panose="020B0604020202020204" pitchFamily="34" charset="0"/>
                <a:cs typeface="Arial" panose="020B0604020202020204" pitchFamily="34" charset="0"/>
              </a:rPr>
              <a:t>transmission;</a:t>
            </a: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to </a:t>
            </a:r>
            <a:r>
              <a:rPr lang="en-IE" sz="1600" kern="0" dirty="0">
                <a:latin typeface="Arial" panose="020B0604020202020204" pitchFamily="34" charset="0"/>
                <a:cs typeface="Arial" panose="020B0604020202020204" pitchFamily="34" charset="0"/>
              </a:rPr>
              <a:t>strengthen immunization systems and withdraw oral polio </a:t>
            </a:r>
            <a:r>
              <a:rPr lang="en-IE" sz="1600" kern="0" dirty="0" smtClean="0">
                <a:latin typeface="Arial" panose="020B0604020202020204" pitchFamily="34" charset="0"/>
                <a:cs typeface="Arial" panose="020B0604020202020204" pitchFamily="34" charset="0"/>
              </a:rPr>
              <a:t>vaccines;</a:t>
            </a: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to </a:t>
            </a:r>
            <a:r>
              <a:rPr lang="en-IE" sz="1600" kern="0" dirty="0">
                <a:latin typeface="Arial" panose="020B0604020202020204" pitchFamily="34" charset="0"/>
                <a:cs typeface="Arial" panose="020B0604020202020204" pitchFamily="34" charset="0"/>
              </a:rPr>
              <a:t>contain poliovirus and certify interruption of transmission; </a:t>
            </a:r>
            <a:endParaRPr lang="en-IE" sz="1600" kern="0" dirty="0" smtClean="0">
              <a:latin typeface="Arial" panose="020B0604020202020204" pitchFamily="34" charset="0"/>
              <a:cs typeface="Arial" panose="020B0604020202020204" pitchFamily="34" charset="0"/>
            </a:endParaRPr>
          </a:p>
          <a:p>
            <a:pPr lvl="1">
              <a:buClr>
                <a:schemeClr val="accent1">
                  <a:lumMod val="50000"/>
                </a:schemeClr>
              </a:buClr>
            </a:pPr>
            <a:r>
              <a:rPr lang="en-IE" sz="1600" kern="0" dirty="0" smtClean="0">
                <a:latin typeface="Arial" panose="020B0604020202020204" pitchFamily="34" charset="0"/>
                <a:cs typeface="Arial" panose="020B0604020202020204" pitchFamily="34" charset="0"/>
              </a:rPr>
              <a:t>to </a:t>
            </a:r>
            <a:r>
              <a:rPr lang="en-IE" sz="1600" kern="0" dirty="0">
                <a:latin typeface="Arial" panose="020B0604020202020204" pitchFamily="34" charset="0"/>
                <a:cs typeface="Arial" panose="020B0604020202020204" pitchFamily="34" charset="0"/>
              </a:rPr>
              <a:t>plan polio's legacy.</a:t>
            </a:r>
          </a:p>
        </p:txBody>
      </p:sp>
      <p:sp>
        <p:nvSpPr>
          <p:cNvPr id="8" name="TextBox 7"/>
          <p:cNvSpPr txBox="1"/>
          <p:nvPr/>
        </p:nvSpPr>
        <p:spPr>
          <a:xfrm>
            <a:off x="685800" y="4659982"/>
            <a:ext cx="8278689" cy="400110"/>
          </a:xfrm>
          <a:prstGeom prst="rect">
            <a:avLst/>
          </a:prstGeom>
          <a:noFill/>
        </p:spPr>
        <p:txBody>
          <a:bodyPr wrap="square" rtlCol="0">
            <a:spAutoFit/>
          </a:bodyPr>
          <a:lstStyle/>
          <a:p>
            <a:r>
              <a:rPr lang="fr-FR" sz="1000" dirty="0">
                <a:latin typeface="Arial" panose="020B0604020202020204" pitchFamily="34" charset="0"/>
                <a:cs typeface="Arial" panose="020B0604020202020204" pitchFamily="34" charset="0"/>
              </a:rPr>
              <a:t>Source: </a:t>
            </a:r>
            <a:r>
              <a:rPr lang="en-IE" sz="1000" dirty="0">
                <a:solidFill>
                  <a:srgbClr val="0000FF"/>
                </a:solidFill>
                <a:latin typeface="Arial" panose="020B0604020202020204" pitchFamily="34" charset="0"/>
                <a:cs typeface="Arial" panose="020B0604020202020204" pitchFamily="34" charset="0"/>
              </a:rPr>
              <a:t>http://www.euro.who.int/en/health-topics/communicable-diseases/poliomyelitis/maintaining-polio-free-status-of-european-region-as-part-of-the-global-polio-endgame-strategy</a:t>
            </a:r>
            <a:endParaRPr lang="fr-FR" sz="1000" dirty="0">
              <a:solidFill>
                <a:srgbClr val="0000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6958228"/>
      </p:ext>
    </p:extLst>
  </p:cSld>
  <p:clrMapOvr>
    <a:masterClrMapping/>
  </p:clrMapOvr>
  <p:timing>
    <p:tnLst>
      <p:par>
        <p:cTn id="1" dur="indefinite" restart="never" nodeType="tmRoot"/>
      </p:par>
    </p:tnLst>
  </p:timing>
</p:sld>
</file>

<file path=ppt/theme/theme1.xml><?xml version="1.0" encoding="utf-8"?>
<a:theme xmlns:a="http://schemas.openxmlformats.org/drawingml/2006/main" name="ndsc">
  <a:themeElements>
    <a:clrScheme name="ndsc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ndsc">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dsc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ndsc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ndsc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ndsc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dsc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ndsc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ndsc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41470</TotalTime>
  <Words>1804</Words>
  <Application>Microsoft Office PowerPoint</Application>
  <PresentationFormat>On-screen Show (16:9)</PresentationFormat>
  <Paragraphs>174</Paragraphs>
  <Slides>21</Slides>
  <Notes>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ndsc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NDSC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darinaoflanagan</dc:creator>
  <cp:lastModifiedBy>Piaras O lorcain</cp:lastModifiedBy>
  <cp:revision>1615</cp:revision>
  <cp:lastPrinted>2018-04-06T13:45:09Z</cp:lastPrinted>
  <dcterms:created xsi:type="dcterms:W3CDTF">2002-10-12T10:10:04Z</dcterms:created>
  <dcterms:modified xsi:type="dcterms:W3CDTF">2018-05-01T14:47:49Z</dcterms:modified>
</cp:coreProperties>
</file>