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5"/>
  </p:notesMasterIdLst>
  <p:sldIdLst>
    <p:sldId id="331" r:id="rId2"/>
    <p:sldId id="446" r:id="rId3"/>
    <p:sldId id="471" r:id="rId4"/>
    <p:sldId id="479" r:id="rId5"/>
    <p:sldId id="480" r:id="rId6"/>
    <p:sldId id="390" r:id="rId7"/>
    <p:sldId id="473" r:id="rId8"/>
    <p:sldId id="392" r:id="rId9"/>
    <p:sldId id="394" r:id="rId10"/>
    <p:sldId id="395" r:id="rId11"/>
    <p:sldId id="396" r:id="rId12"/>
    <p:sldId id="399" r:id="rId13"/>
    <p:sldId id="398" r:id="rId14"/>
    <p:sldId id="401" r:id="rId15"/>
    <p:sldId id="402" r:id="rId16"/>
    <p:sldId id="447" r:id="rId17"/>
    <p:sldId id="404" r:id="rId18"/>
    <p:sldId id="407" r:id="rId19"/>
    <p:sldId id="408" r:id="rId20"/>
    <p:sldId id="476" r:id="rId21"/>
    <p:sldId id="410" r:id="rId22"/>
    <p:sldId id="450" r:id="rId23"/>
    <p:sldId id="409" r:id="rId24"/>
    <p:sldId id="411" r:id="rId25"/>
    <p:sldId id="451" r:id="rId26"/>
    <p:sldId id="477" r:id="rId27"/>
    <p:sldId id="478" r:id="rId28"/>
    <p:sldId id="412" r:id="rId29"/>
    <p:sldId id="452" r:id="rId30"/>
    <p:sldId id="413" r:id="rId31"/>
    <p:sldId id="416" r:id="rId32"/>
    <p:sldId id="453" r:id="rId33"/>
    <p:sldId id="418" r:id="rId34"/>
    <p:sldId id="419" r:id="rId35"/>
    <p:sldId id="420" r:id="rId36"/>
    <p:sldId id="454" r:id="rId37"/>
    <p:sldId id="421" r:id="rId38"/>
    <p:sldId id="422" r:id="rId39"/>
    <p:sldId id="455" r:id="rId40"/>
    <p:sldId id="456" r:id="rId41"/>
    <p:sldId id="423" r:id="rId42"/>
    <p:sldId id="457" r:id="rId43"/>
    <p:sldId id="424" r:id="rId44"/>
    <p:sldId id="458" r:id="rId45"/>
    <p:sldId id="425" r:id="rId46"/>
    <p:sldId id="426" r:id="rId47"/>
    <p:sldId id="460" r:id="rId48"/>
    <p:sldId id="428" r:id="rId49"/>
    <p:sldId id="461" r:id="rId50"/>
    <p:sldId id="429" r:id="rId51"/>
    <p:sldId id="430" r:id="rId52"/>
    <p:sldId id="462" r:id="rId53"/>
    <p:sldId id="431" r:id="rId54"/>
    <p:sldId id="463" r:id="rId55"/>
    <p:sldId id="432" r:id="rId56"/>
    <p:sldId id="434" r:id="rId57"/>
    <p:sldId id="464" r:id="rId58"/>
    <p:sldId id="435" r:id="rId59"/>
    <p:sldId id="465" r:id="rId60"/>
    <p:sldId id="436" r:id="rId61"/>
    <p:sldId id="466" r:id="rId62"/>
    <p:sldId id="437" r:id="rId63"/>
    <p:sldId id="467" r:id="rId64"/>
    <p:sldId id="438" r:id="rId65"/>
    <p:sldId id="474" r:id="rId66"/>
    <p:sldId id="468" r:id="rId67"/>
    <p:sldId id="469" r:id="rId68"/>
    <p:sldId id="439" r:id="rId69"/>
    <p:sldId id="440" r:id="rId70"/>
    <p:sldId id="441" r:id="rId71"/>
    <p:sldId id="442" r:id="rId72"/>
    <p:sldId id="444" r:id="rId73"/>
    <p:sldId id="445"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urchan" initials="SM" lastIdx="1" clrIdx="0">
    <p:extLst>
      <p:ext uri="{19B8F6BF-5375-455C-9EA6-DF929625EA0E}">
        <p15:presenceInfo xmlns:p15="http://schemas.microsoft.com/office/powerpoint/2012/main" userId="S-1-5-21-861567501-1957994488-725345543-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a:srgbClr val="6CA52D"/>
    <a:srgbClr val="F6A81C"/>
    <a:srgbClr val="238375"/>
    <a:srgbClr val="5A8A26"/>
    <a:srgbClr val="568424"/>
    <a:srgbClr val="7EC135"/>
    <a:srgbClr val="FF8F8F"/>
    <a:srgbClr val="B2D0CE"/>
    <a:srgbClr val="56B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035" autoAdjust="0"/>
  </p:normalViewPr>
  <p:slideViewPr>
    <p:cSldViewPr snapToGrid="0" snapToObjects="1" showGuides="1">
      <p:cViewPr varScale="1">
        <p:scale>
          <a:sx n="141" d="100"/>
          <a:sy n="141" d="100"/>
        </p:scale>
        <p:origin x="606"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FC8D2-3868-D24B-AF37-F3EF3317FB96}"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E095-0B35-D043-AC1A-1D3F91071AF2}" type="slidenum">
              <a:rPr lang="en-US" smtClean="0"/>
              <a:t>‹#›</a:t>
            </a:fld>
            <a:endParaRPr lang="en-US"/>
          </a:p>
        </p:txBody>
      </p:sp>
    </p:spTree>
    <p:extLst>
      <p:ext uri="{BB962C8B-B14F-4D97-AF65-F5344CB8AC3E}">
        <p14:creationId xmlns:p14="http://schemas.microsoft.com/office/powerpoint/2010/main" val="312716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224000" y="1547999"/>
            <a:ext cx="6118910" cy="2940873"/>
          </a:xfrm>
        </p:spPr>
        <p:txBody>
          <a:bodyPr lIns="0" tIns="0" rIns="0" bIns="0">
            <a:normAutofit/>
          </a:bodyPr>
          <a:lstStyle>
            <a:lvl1pPr>
              <a:lnSpc>
                <a:spcPct val="120000"/>
              </a:lnSpc>
              <a:defRPr sz="1200">
                <a:latin typeface="Arial" panose="020B0604020202020204" pitchFamily="34" charset="0"/>
                <a:cs typeface="Arial" panose="020B0604020202020204" pitchFamily="34" charset="0"/>
              </a:defRPr>
            </a:lvl1pPr>
            <a:lvl2pPr>
              <a:lnSpc>
                <a:spcPct val="120000"/>
              </a:lnSpc>
              <a:defRPr sz="1200">
                <a:latin typeface="Arial" panose="020B0604020202020204" pitchFamily="34" charset="0"/>
                <a:cs typeface="Arial" panose="020B0604020202020204" pitchFamily="34" charset="0"/>
              </a:defRPr>
            </a:lvl2pPr>
            <a:lvl3pPr>
              <a:lnSpc>
                <a:spcPct val="120000"/>
              </a:lnSpc>
              <a:defRPr sz="1200">
                <a:latin typeface="Arial" panose="020B0604020202020204" pitchFamily="34" charset="0"/>
                <a:cs typeface="Arial" panose="020B0604020202020204" pitchFamily="34" charset="0"/>
              </a:defRPr>
            </a:lvl3pPr>
            <a:lvl4pPr>
              <a:lnSpc>
                <a:spcPct val="120000"/>
              </a:lnSpc>
              <a:defRPr sz="1200">
                <a:latin typeface="Arial" panose="020B0604020202020204" pitchFamily="34" charset="0"/>
                <a:cs typeface="Arial" panose="020B0604020202020204" pitchFamily="34" charset="0"/>
              </a:defRPr>
            </a:lvl4pPr>
            <a:lvl5pPr>
              <a:lnSpc>
                <a:spcPct val="120000"/>
              </a:lnSpc>
              <a:defRPr sz="12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2176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6496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2E45DFE3-643A-E048-8280-7CBBA6EDA009}"/>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
            <a:extLst>
              <a:ext uri="{FF2B5EF4-FFF2-40B4-BE49-F238E27FC236}">
                <a16:creationId xmlns:a16="http://schemas.microsoft.com/office/drawing/2014/main" id="{59DBE519-C078-6146-84E7-3C6EC3706FDF}"/>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784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909601"/>
            <a:ext cx="9110700" cy="4087701"/>
          </a:xfrm>
        </p:spPr>
        <p:txBody>
          <a:bodyPr/>
          <a:lstStyle/>
          <a:p>
            <a:endParaRPr lang="en-US"/>
          </a:p>
        </p:txBody>
      </p:sp>
    </p:spTree>
    <p:extLst>
      <p:ext uri="{BB962C8B-B14F-4D97-AF65-F5344CB8AC3E}">
        <p14:creationId xmlns:p14="http://schemas.microsoft.com/office/powerpoint/2010/main" val="358045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080000" y="2376000"/>
            <a:ext cx="4068000" cy="914400"/>
          </a:xfrm>
        </p:spPr>
        <p:txBody>
          <a:bodyPr lIns="0" tIns="0" rIns="0" bIns="0">
            <a:noAutofit/>
          </a:bodyPr>
          <a:lstStyle>
            <a:lvl1pPr marL="0" indent="0">
              <a:buNone/>
              <a:defRPr sz="3300">
                <a:solidFill>
                  <a:schemeClr val="bg1"/>
                </a:solidFill>
                <a:latin typeface="Arial" panose="020B0604020202020204" pitchFamily="34" charset="0"/>
                <a:cs typeface="Arial" panose="020B0604020202020204" pitchFamily="34" charset="0"/>
              </a:defRPr>
            </a:lvl1pPr>
            <a:lvl2pPr marL="342900" indent="0">
              <a:buNone/>
              <a:defRPr sz="3300">
                <a:latin typeface="Arial" panose="020B0604020202020204" pitchFamily="34" charset="0"/>
                <a:cs typeface="Arial" panose="020B0604020202020204" pitchFamily="34" charset="0"/>
              </a:defRPr>
            </a:lvl2pPr>
            <a:lvl3pPr>
              <a:defRPr sz="3300">
                <a:latin typeface="Arial" panose="020B0604020202020204" pitchFamily="34" charset="0"/>
                <a:cs typeface="Arial" panose="020B0604020202020204" pitchFamily="34" charset="0"/>
              </a:defRPr>
            </a:lvl3pPr>
            <a:lvl4pPr>
              <a:defRPr sz="3300">
                <a:latin typeface="Arial" panose="020B0604020202020204" pitchFamily="34" charset="0"/>
                <a:cs typeface="Arial" panose="020B0604020202020204" pitchFamily="34" charset="0"/>
              </a:defRPr>
            </a:lvl4pPr>
            <a:lvl5pPr>
              <a:defRPr sz="33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48862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080000" y="269136"/>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080000" y="1224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82909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1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C968-F5CD-3E40-A9A3-6EB2C1A32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152ED5-7AD4-0B4E-902A-D2B136ADFA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CFD5-6609-EE4E-8863-B909A5E855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6DA08C-A74B-A145-AFA3-38D8EFF614F0}" type="datetimeFigureOut">
              <a:rPr lang="en-US" smtClean="0"/>
              <a:t>9/16/2023</a:t>
            </a:fld>
            <a:endParaRPr lang="en-US"/>
          </a:p>
        </p:txBody>
      </p:sp>
      <p:sp>
        <p:nvSpPr>
          <p:cNvPr id="5" name="Footer Placeholder 4">
            <a:extLst>
              <a:ext uri="{FF2B5EF4-FFF2-40B4-BE49-F238E27FC236}">
                <a16:creationId xmlns:a16="http://schemas.microsoft.com/office/drawing/2014/main" id="{F4BA5016-35CB-1A4B-BDA3-D8234ACCEEE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6C519-C538-234D-9C0B-0A79DB6109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DE1FF6-98FB-4D41-B247-AE8B38D2C4DA}" type="slidenum">
              <a:rPr lang="en-US" smtClean="0"/>
              <a:t>‹#›</a:t>
            </a:fld>
            <a:endParaRPr lang="en-US"/>
          </a:p>
        </p:txBody>
      </p:sp>
    </p:spTree>
    <p:extLst>
      <p:ext uri="{BB962C8B-B14F-4D97-AF65-F5344CB8AC3E}">
        <p14:creationId xmlns:p14="http://schemas.microsoft.com/office/powerpoint/2010/main" val="2683068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www.hpsc.ie/a-z/microbiologyantimicrobialresistance/europeanantimicrobialresistancesurveillancesystemearss/referenceandeducationalresourcematerial/saureusmrsa/latestsaureusmrsadata/" TargetMode="External"/><Relationship Id="rId5" Type="http://schemas.openxmlformats.org/officeDocument/2006/relationships/image" Target="../media/image31.emf"/><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9.emf"/></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3.emf"/></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7.emf"/></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3.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www.hpsc.ie/a-z/other/groupastreptococcaldiseasegas/" TargetMode="External"/><Relationship Id="rId4" Type="http://schemas.openxmlformats.org/officeDocument/2006/relationships/image" Target="../media/image65.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6.emf"/></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7.emf"/></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C0804-7CCC-8B40-8681-A8F92A14171E}"/>
              </a:ext>
            </a:extLst>
          </p:cNvPr>
          <p:cNvSpPr>
            <a:spLocks noGrp="1"/>
          </p:cNvSpPr>
          <p:nvPr>
            <p:ph type="body" sz="quarter" idx="10"/>
          </p:nvPr>
        </p:nvSpPr>
        <p:spPr>
          <a:xfrm>
            <a:off x="1385146" y="1122256"/>
            <a:ext cx="6715760" cy="2830312"/>
          </a:xfrm>
        </p:spPr>
        <p:txBody>
          <a:bodyPr/>
          <a:lstStyle/>
          <a:p>
            <a:pPr algn="ctr"/>
            <a:r>
              <a:rPr lang="en-US" b="1" dirty="0"/>
              <a:t>EARS-Net data </a:t>
            </a:r>
          </a:p>
          <a:p>
            <a:pPr algn="ctr"/>
            <a:r>
              <a:rPr lang="en-US" b="1" dirty="0"/>
              <a:t>on</a:t>
            </a:r>
            <a:br>
              <a:rPr lang="en-US" b="1" dirty="0"/>
            </a:br>
            <a:r>
              <a:rPr lang="en-US" b="1" dirty="0"/>
              <a:t>Antimicrobial Resistance </a:t>
            </a:r>
          </a:p>
          <a:p>
            <a:pPr algn="ctr"/>
            <a:r>
              <a:rPr lang="en-US" b="1" dirty="0"/>
              <a:t>in </a:t>
            </a:r>
          </a:p>
          <a:p>
            <a:pPr algn="ctr"/>
            <a:r>
              <a:rPr lang="en-US" b="1" dirty="0"/>
              <a:t>Ireland, 2022</a:t>
            </a:r>
            <a:endParaRPr lang="en-US" dirty="0"/>
          </a:p>
        </p:txBody>
      </p:sp>
      <p:pic>
        <p:nvPicPr>
          <p:cNvPr id="3" name="Picture 2">
            <a:extLst>
              <a:ext uri="{FF2B5EF4-FFF2-40B4-BE49-F238E27FC236}">
                <a16:creationId xmlns:a16="http://schemas.microsoft.com/office/drawing/2014/main" id="{DD649A03-00C3-44C6-30FE-93C3A80B66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6891D0AA-4A4E-D29B-184E-6511BA0A1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0141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411465" y="1055594"/>
            <a:ext cx="8321069" cy="3786816"/>
          </a:xfrm>
        </p:spPr>
        <p:txBody>
          <a:bodyPr>
            <a:noAutofit/>
          </a:bodyPr>
          <a:lstStyle/>
          <a:p>
            <a:pPr marL="0" indent="0">
              <a:buNone/>
            </a:pPr>
            <a:r>
              <a:rPr lang="en-IE" sz="1400" dirty="0"/>
              <a:t>EARS-Net collects antimicrobial resistance data on:</a:t>
            </a:r>
          </a:p>
          <a:p>
            <a:endParaRPr lang="en-IE" sz="1400" dirty="0"/>
          </a:p>
          <a:p>
            <a:endParaRPr lang="en-IE" sz="1400" dirty="0"/>
          </a:p>
          <a:p>
            <a:endParaRPr lang="en-GB" sz="1400" dirty="0"/>
          </a:p>
          <a:p>
            <a:pPr marL="0" indent="0">
              <a:spcBef>
                <a:spcPts val="0"/>
              </a:spcBef>
              <a:buNone/>
            </a:pPr>
            <a:endParaRPr lang="en-GB" sz="1400" dirty="0"/>
          </a:p>
          <a:p>
            <a:pPr marL="742950" lvl="1" indent="-285750">
              <a:spcBef>
                <a:spcPts val="0"/>
              </a:spcBef>
              <a:buFont typeface="Courier New" panose="02070309020205020404" pitchFamily="49" charset="0"/>
              <a:buChar char="o"/>
            </a:pPr>
            <a:r>
              <a:rPr lang="en-IE" sz="1400" i="1" dirty="0"/>
              <a:t>Escherichia coli </a:t>
            </a:r>
          </a:p>
          <a:p>
            <a:pPr marL="742950" lvl="1" indent="-285750">
              <a:spcBef>
                <a:spcPts val="0"/>
              </a:spcBef>
              <a:buFont typeface="Courier New" panose="02070309020205020404" pitchFamily="49" charset="0"/>
              <a:buChar char="o"/>
            </a:pPr>
            <a:r>
              <a:rPr lang="en-IE" sz="1400" i="1" dirty="0"/>
              <a:t>Staphylococcus aureus</a:t>
            </a:r>
          </a:p>
          <a:p>
            <a:pPr marL="742950" lvl="1" indent="-285750">
              <a:spcBef>
                <a:spcPts val="0"/>
              </a:spcBef>
              <a:buFont typeface="Courier New" panose="02070309020205020404" pitchFamily="49" charset="0"/>
              <a:buChar char="o"/>
            </a:pPr>
            <a:r>
              <a:rPr lang="en-IE" sz="1400" i="1" dirty="0"/>
              <a:t>Enterococcus faecium</a:t>
            </a:r>
          </a:p>
          <a:p>
            <a:pPr marL="742950" lvl="1" indent="-285750">
              <a:spcBef>
                <a:spcPts val="0"/>
              </a:spcBef>
              <a:buFont typeface="Courier New" panose="02070309020205020404" pitchFamily="49" charset="0"/>
              <a:buChar char="o"/>
            </a:pPr>
            <a:r>
              <a:rPr lang="en-IE" sz="1400" i="1" dirty="0"/>
              <a:t>Klebsiella pneumoniae</a:t>
            </a:r>
            <a:r>
              <a:rPr lang="en-IE" sz="1400" dirty="0"/>
              <a:t> </a:t>
            </a:r>
          </a:p>
          <a:p>
            <a:pPr marL="742950" lvl="1" indent="-285750">
              <a:spcBef>
                <a:spcPts val="0"/>
              </a:spcBef>
              <a:buFont typeface="Courier New" panose="02070309020205020404" pitchFamily="49" charset="0"/>
              <a:buChar char="o"/>
            </a:pPr>
            <a:r>
              <a:rPr lang="en-IE" sz="1400" i="1" dirty="0"/>
              <a:t>Streptococcus pneumoniae</a:t>
            </a:r>
          </a:p>
          <a:p>
            <a:pPr marL="742950" lvl="1" indent="-285750">
              <a:spcBef>
                <a:spcPts val="0"/>
              </a:spcBef>
              <a:buFont typeface="Courier New" panose="02070309020205020404" pitchFamily="49" charset="0"/>
              <a:buChar char="o"/>
            </a:pPr>
            <a:r>
              <a:rPr lang="en-IE" sz="1400" i="1" dirty="0"/>
              <a:t>Enterococcus faecalis </a:t>
            </a:r>
          </a:p>
          <a:p>
            <a:pPr marL="742950" lvl="1" indent="-285750">
              <a:spcBef>
                <a:spcPts val="0"/>
              </a:spcBef>
              <a:buFont typeface="Courier New" panose="02070309020205020404" pitchFamily="49" charset="0"/>
              <a:buChar char="o"/>
            </a:pPr>
            <a:r>
              <a:rPr lang="en-IE" sz="1400" i="1" dirty="0"/>
              <a:t>Pseudomonas aeruginosa</a:t>
            </a:r>
            <a:r>
              <a:rPr lang="en-IE" sz="1400" dirty="0"/>
              <a:t> </a:t>
            </a:r>
          </a:p>
          <a:p>
            <a:pPr marL="742950" lvl="1" indent="-285750">
              <a:spcBef>
                <a:spcPts val="0"/>
              </a:spcBef>
              <a:buFont typeface="Courier New" panose="02070309020205020404" pitchFamily="49" charset="0"/>
              <a:buChar char="o"/>
            </a:pPr>
            <a:r>
              <a:rPr lang="en-IE" sz="1400" i="1" dirty="0"/>
              <a:t>Acinetobacter </a:t>
            </a:r>
            <a:r>
              <a:rPr lang="en-IE" sz="1400" dirty="0"/>
              <a:t>spp.</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EARS-Net Case Definition</a:t>
            </a:r>
            <a:endParaRPr lang="en-IE" dirty="0"/>
          </a:p>
        </p:txBody>
      </p:sp>
      <p:sp>
        <p:nvSpPr>
          <p:cNvPr id="2" name="Rectangle: Rounded Corners 1">
            <a:extLst>
              <a:ext uri="{FF2B5EF4-FFF2-40B4-BE49-F238E27FC236}">
                <a16:creationId xmlns:a16="http://schemas.microsoft.com/office/drawing/2014/main" id="{C280D061-F8E6-4531-90D0-501F4A47D0DE}"/>
              </a:ext>
            </a:extLst>
          </p:cNvPr>
          <p:cNvSpPr/>
          <p:nvPr/>
        </p:nvSpPr>
        <p:spPr>
          <a:xfrm>
            <a:off x="1869440" y="1445559"/>
            <a:ext cx="5635414" cy="1126191"/>
          </a:xfrm>
          <a:prstGeom prst="roundRect">
            <a:avLst/>
          </a:prstGeom>
          <a:solidFill>
            <a:srgbClr val="FFFF00"/>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solidFill>
                  <a:schemeClr val="tx1"/>
                </a:solidFill>
              </a:rPr>
              <a:t>the</a:t>
            </a:r>
            <a:r>
              <a:rPr lang="en-IE" sz="1600" dirty="0"/>
              <a:t> </a:t>
            </a:r>
            <a:r>
              <a:rPr lang="en-IE" sz="1600" b="1" dirty="0">
                <a:solidFill>
                  <a:srgbClr val="FF2F2F"/>
                </a:solidFill>
              </a:rPr>
              <a:t>first invasive isolate </a:t>
            </a:r>
            <a:r>
              <a:rPr lang="en-IE" sz="1600" dirty="0">
                <a:solidFill>
                  <a:schemeClr val="tx1"/>
                </a:solidFill>
              </a:rPr>
              <a:t>(from blood or cerebrospinal fluid) for </a:t>
            </a:r>
          </a:p>
          <a:p>
            <a:pPr algn="ctr"/>
            <a:r>
              <a:rPr lang="en-IE" sz="1600" dirty="0">
                <a:solidFill>
                  <a:schemeClr val="tx1"/>
                </a:solidFill>
              </a:rPr>
              <a:t>each of the </a:t>
            </a:r>
            <a:r>
              <a:rPr lang="en-IE" sz="1600" b="1" dirty="0">
                <a:solidFill>
                  <a:srgbClr val="FF2F2F"/>
                </a:solidFill>
              </a:rPr>
              <a:t>EARS-Net pathogens </a:t>
            </a:r>
            <a:r>
              <a:rPr lang="en-IE" sz="1600" dirty="0">
                <a:solidFill>
                  <a:schemeClr val="tx1"/>
                </a:solidFill>
              </a:rPr>
              <a:t>listed below, </a:t>
            </a:r>
          </a:p>
          <a:p>
            <a:pPr algn="ctr"/>
            <a:r>
              <a:rPr lang="en-IE" sz="1600" b="1" dirty="0">
                <a:solidFill>
                  <a:srgbClr val="FF2F2F"/>
                </a:solidFill>
              </a:rPr>
              <a:t>per patient, </a:t>
            </a:r>
          </a:p>
          <a:p>
            <a:pPr algn="ctr"/>
            <a:r>
              <a:rPr lang="en-IE" sz="1600" b="1" dirty="0">
                <a:solidFill>
                  <a:srgbClr val="FF2F2F"/>
                </a:solidFill>
              </a:rPr>
              <a:t>per</a:t>
            </a:r>
            <a:r>
              <a:rPr lang="en-IE" sz="1600" dirty="0">
                <a:solidFill>
                  <a:srgbClr val="FF2F2F"/>
                </a:solidFill>
              </a:rPr>
              <a:t> </a:t>
            </a:r>
            <a:r>
              <a:rPr lang="en-IE" sz="1600" b="1" dirty="0">
                <a:solidFill>
                  <a:srgbClr val="FF2F2F"/>
                </a:solidFill>
              </a:rPr>
              <a:t>year</a:t>
            </a:r>
            <a:r>
              <a:rPr lang="en-IE" sz="1600" dirty="0">
                <a:solidFill>
                  <a:srgbClr val="FF2F2F"/>
                </a:solidFill>
              </a:rPr>
              <a:t> </a:t>
            </a:r>
          </a:p>
        </p:txBody>
      </p:sp>
      <p:sp>
        <p:nvSpPr>
          <p:cNvPr id="6" name="Footer Placeholder 1">
            <a:extLst>
              <a:ext uri="{FF2B5EF4-FFF2-40B4-BE49-F238E27FC236}">
                <a16:creationId xmlns:a16="http://schemas.microsoft.com/office/drawing/2014/main" id="{60B2AABB-1DEB-4E55-A67F-DDC110E1340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3" name="Picture 2">
            <a:extLst>
              <a:ext uri="{FF2B5EF4-FFF2-40B4-BE49-F238E27FC236}">
                <a16:creationId xmlns:a16="http://schemas.microsoft.com/office/drawing/2014/main" id="{6E6352FF-F692-1D6A-3458-9CA1C0AB7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0558B174-3611-6A22-72FA-81CA62542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59267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411465" y="999200"/>
            <a:ext cx="8321069" cy="3831337"/>
          </a:xfrm>
        </p:spPr>
        <p:txBody>
          <a:bodyPr>
            <a:normAutofit lnSpcReduction="10000"/>
          </a:bodyPr>
          <a:lstStyle/>
          <a:p>
            <a:r>
              <a:rPr lang="en-GB" altLang="en-US" sz="1400" dirty="0"/>
              <a:t>Routinely-generated data from laboratories on key antibiotics for eight pathogens under surveillance</a:t>
            </a:r>
          </a:p>
          <a:p>
            <a:pPr lvl="1">
              <a:buFont typeface="Courier New" panose="02070309020205020404" pitchFamily="49" charset="0"/>
              <a:buChar char="o"/>
            </a:pPr>
            <a:r>
              <a:rPr lang="en-GB" altLang="en-US" sz="1400" dirty="0"/>
              <a:t>Qualitative (RIS) data</a:t>
            </a:r>
          </a:p>
          <a:p>
            <a:pPr lvl="1">
              <a:buFont typeface="Courier New" panose="02070309020205020404" pitchFamily="49" charset="0"/>
              <a:buChar char="o"/>
            </a:pPr>
            <a:r>
              <a:rPr lang="en-GB" altLang="en-US" sz="1400" dirty="0"/>
              <a:t>Quantitative data: MIC results, including from gradient diffusion (e.g., </a:t>
            </a:r>
            <a:r>
              <a:rPr lang="en-GB" altLang="en-US" sz="1400" dirty="0" err="1"/>
              <a:t>Etests</a:t>
            </a:r>
            <a:r>
              <a:rPr lang="en-GB" altLang="en-US" sz="1400" dirty="0"/>
              <a:t>) in mg/l. This is especially important for pneumococci/penicillin and cefotaxime</a:t>
            </a:r>
          </a:p>
          <a:p>
            <a:endParaRPr lang="en-GB" altLang="en-US" sz="1400" dirty="0"/>
          </a:p>
          <a:p>
            <a:r>
              <a:rPr lang="en-GB" altLang="en-US" sz="1400" dirty="0"/>
              <a:t>EUCAST vs CLSI guidelines situation as of 2022</a:t>
            </a:r>
          </a:p>
          <a:p>
            <a:pPr lvl="1">
              <a:buFont typeface="Courier New" panose="02070309020205020404" pitchFamily="49" charset="0"/>
              <a:buChar char="o"/>
            </a:pPr>
            <a:r>
              <a:rPr lang="en-GB" altLang="en-US" sz="1400" dirty="0"/>
              <a:t>32 labs have now adopted EUCAST guidelines (&gt;97% of all isolates)</a:t>
            </a:r>
          </a:p>
          <a:p>
            <a:pPr marL="685800" lvl="2" indent="0">
              <a:buNone/>
            </a:pPr>
            <a:r>
              <a:rPr lang="en-GB" altLang="en-US" sz="1400" dirty="0">
                <a:solidFill>
                  <a:srgbClr val="FF0000"/>
                </a:solidFill>
              </a:rPr>
              <a:t>***</a:t>
            </a:r>
            <a:r>
              <a:rPr lang="en-GB" altLang="en-US" sz="1400" b="1" dirty="0">
                <a:solidFill>
                  <a:srgbClr val="FF0000"/>
                </a:solidFill>
              </a:rPr>
              <a:t>Note:</a:t>
            </a:r>
            <a:r>
              <a:rPr lang="en-GB" altLang="en-US" sz="1400" dirty="0">
                <a:solidFill>
                  <a:srgbClr val="FF0000"/>
                </a:solidFill>
              </a:rPr>
              <a:t> ECDC only accepts data from EUCAST labs since 2019***</a:t>
            </a:r>
          </a:p>
          <a:p>
            <a:pPr lvl="1">
              <a:buFont typeface="Courier New" panose="02070309020205020404" pitchFamily="49" charset="0"/>
              <a:buChar char="o"/>
            </a:pPr>
            <a:r>
              <a:rPr lang="en-GB" altLang="en-US" sz="1400" dirty="0"/>
              <a:t>3 labs still use CLSI</a:t>
            </a:r>
          </a:p>
          <a:p>
            <a:endParaRPr lang="en-GB" altLang="en-US" sz="1400" dirty="0"/>
          </a:p>
          <a:p>
            <a:r>
              <a:rPr lang="en-GB" altLang="en-US" sz="1400" dirty="0"/>
              <a:t>Reference laboratory data</a:t>
            </a:r>
          </a:p>
          <a:p>
            <a:pPr lvl="1">
              <a:buFont typeface="Courier New" panose="02070309020205020404" pitchFamily="49" charset="0"/>
              <a:buChar char="o"/>
            </a:pPr>
            <a:r>
              <a:rPr lang="en-GB" altLang="en-US" sz="1400" dirty="0"/>
              <a:t>Serotypes on pneumococci </a:t>
            </a:r>
          </a:p>
          <a:p>
            <a:pPr lvl="1">
              <a:buFont typeface="Courier New" panose="02070309020205020404" pitchFamily="49" charset="0"/>
              <a:buChar char="o"/>
            </a:pPr>
            <a:r>
              <a:rPr lang="en-GB" altLang="en-US" sz="1400" dirty="0"/>
              <a:t>Confirmation of </a:t>
            </a:r>
            <a:r>
              <a:rPr lang="en-GB" altLang="en-US" sz="1400" i="1" dirty="0"/>
              <a:t>K. pneumoniae </a:t>
            </a:r>
            <a:r>
              <a:rPr lang="en-GB" altLang="en-US" sz="1400" dirty="0"/>
              <a:t>and </a:t>
            </a:r>
            <a:r>
              <a:rPr lang="en-GB" altLang="en-US" sz="1400" i="1" dirty="0"/>
              <a:t>E. coli </a:t>
            </a:r>
            <a:r>
              <a:rPr lang="en-GB" altLang="en-US" sz="1400" dirty="0"/>
              <a:t>isolates that are carbapenemase-producing CRE</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EARS-Net Data</a:t>
            </a:r>
            <a:endParaRPr lang="en-IE" dirty="0"/>
          </a:p>
        </p:txBody>
      </p:sp>
      <p:sp>
        <p:nvSpPr>
          <p:cNvPr id="5" name="Footer Placeholder 1">
            <a:extLst>
              <a:ext uri="{FF2B5EF4-FFF2-40B4-BE49-F238E27FC236}">
                <a16:creationId xmlns:a16="http://schemas.microsoft.com/office/drawing/2014/main" id="{AD591834-6E40-4870-A33B-05621F654009}"/>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99C5B448-4519-15E2-E084-26BE90D69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D080870F-0892-1D45-6B85-F3C2C354F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72136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357278" y="1215378"/>
            <a:ext cx="8321069" cy="3286472"/>
          </a:xfrm>
        </p:spPr>
        <p:txBody>
          <a:bodyPr>
            <a:normAutofit/>
          </a:bodyPr>
          <a:lstStyle/>
          <a:p>
            <a:r>
              <a:rPr lang="en-GB" altLang="en-US" sz="1400" dirty="0"/>
              <a:t>Nationally, data stored in WHONET format (a free software from WHO, which is versatile for collecting, storing and analysing AMR data) and in an Access Database at HPSC</a:t>
            </a:r>
          </a:p>
          <a:p>
            <a:endParaRPr lang="en-GB" altLang="en-US" sz="1400" dirty="0"/>
          </a:p>
          <a:p>
            <a:r>
              <a:rPr lang="en-GB" altLang="en-US" sz="1400" dirty="0"/>
              <a:t>Locally, data can be sent as:</a:t>
            </a:r>
          </a:p>
          <a:p>
            <a:pPr lvl="1">
              <a:buFont typeface="Courier New" panose="02070309020205020404" pitchFamily="49" charset="0"/>
              <a:buChar char="o"/>
            </a:pPr>
            <a:r>
              <a:rPr lang="en-GB" altLang="en-US" sz="1400" dirty="0"/>
              <a:t>WHONET files</a:t>
            </a:r>
          </a:p>
          <a:p>
            <a:pPr lvl="1">
              <a:buFont typeface="Courier New" panose="02070309020205020404" pitchFamily="49" charset="0"/>
              <a:buChar char="o"/>
            </a:pPr>
            <a:r>
              <a:rPr lang="en-GB" altLang="en-US" sz="1400" dirty="0"/>
              <a:t>Laboratory Information Management System (LIMS) files, that can be translated to WHONET via software called </a:t>
            </a:r>
            <a:r>
              <a:rPr lang="en-GB" altLang="en-US" sz="1400" dirty="0" err="1"/>
              <a:t>BacLink</a:t>
            </a:r>
            <a:r>
              <a:rPr lang="en-GB" altLang="en-US" sz="1400" dirty="0"/>
              <a:t> </a:t>
            </a:r>
          </a:p>
          <a:p>
            <a:pPr lvl="1">
              <a:buFont typeface="Courier New" panose="02070309020205020404" pitchFamily="49" charset="0"/>
              <a:buChar char="o"/>
            </a:pPr>
            <a:r>
              <a:rPr lang="en-GB" altLang="en-US" sz="1400" dirty="0"/>
              <a:t>Excel data collection tool provided by HPSC</a:t>
            </a:r>
          </a:p>
          <a:p>
            <a:pPr marL="342900" lvl="1" indent="0">
              <a:buNone/>
            </a:pPr>
            <a:endParaRPr lang="en-GB" altLang="en-US" sz="1400" dirty="0"/>
          </a:p>
          <a:p>
            <a:r>
              <a:rPr lang="en-GB" altLang="en-US" sz="1400" dirty="0"/>
              <a:t>It is recommended that all electronic files should be encrypted before being sent to HPSC by email</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EARS-Net Data</a:t>
            </a:r>
            <a:endParaRPr lang="en-IE" dirty="0"/>
          </a:p>
        </p:txBody>
      </p:sp>
      <p:sp>
        <p:nvSpPr>
          <p:cNvPr id="5" name="Footer Placeholder 1">
            <a:extLst>
              <a:ext uri="{FF2B5EF4-FFF2-40B4-BE49-F238E27FC236}">
                <a16:creationId xmlns:a16="http://schemas.microsoft.com/office/drawing/2014/main" id="{E4E01A26-302A-4451-A42F-3845BA464357}"/>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A4961AF8-5BA9-4BF8-A68C-1A99768299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01B306EA-1507-ECA2-BC35-7FFFC5184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10080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136537" y="1202401"/>
            <a:ext cx="7307356" cy="3443558"/>
          </a:xfrm>
        </p:spPr>
        <p:txBody>
          <a:bodyPr>
            <a:normAutofit/>
          </a:bodyPr>
          <a:lstStyle/>
          <a:p>
            <a:r>
              <a:rPr lang="en-GB" altLang="en-US" sz="1400" dirty="0"/>
              <a:t>Over the past 5 years, the estimated coverage of the Irish population has consistently been over 95%</a:t>
            </a:r>
          </a:p>
          <a:p>
            <a:r>
              <a:rPr lang="en-GB" altLang="en-US" sz="1400" dirty="0"/>
              <a:t>In 2022, there was an estimated 97.5% coverage of the population: one laboratory did not participate due to resource issues</a:t>
            </a:r>
          </a:p>
          <a:p>
            <a:r>
              <a:rPr lang="en-GB" altLang="en-US" sz="1400" dirty="0"/>
              <a:t>Coverage varies considerably in other EU/EEA countries from &lt;20% to 100%</a:t>
            </a:r>
          </a:p>
          <a:p>
            <a:r>
              <a:rPr lang="en-GB" altLang="en-US" sz="1400" dirty="0"/>
              <a:t>Countries are also required to participate in the annual EARS-Net EQA exercise:</a:t>
            </a:r>
          </a:p>
          <a:p>
            <a:pPr lvl="1"/>
            <a:r>
              <a:rPr lang="en-GB" altLang="en-US" sz="1400" dirty="0"/>
              <a:t>In 2020, this exercise was cancelled throughout Europe due to the pandemic</a:t>
            </a:r>
          </a:p>
          <a:p>
            <a:pPr lvl="1"/>
            <a:r>
              <a:rPr lang="en-GB" altLang="en-US" sz="1400" dirty="0"/>
              <a:t>In 2021, Ireland didn’t participate due to resource issues</a:t>
            </a:r>
          </a:p>
          <a:p>
            <a:pPr lvl="1"/>
            <a:r>
              <a:rPr lang="en-GB" altLang="en-US" sz="1400" dirty="0"/>
              <a:t>In 2022, participation in Ireland recommenced; however, 6 of 37 labs did not participate</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EARS-Net Participation</a:t>
            </a:r>
            <a:endParaRPr lang="en-IE" dirty="0"/>
          </a:p>
        </p:txBody>
      </p:sp>
      <p:pic>
        <p:nvPicPr>
          <p:cNvPr id="4" name="Picture 3">
            <a:extLst>
              <a:ext uri="{FF2B5EF4-FFF2-40B4-BE49-F238E27FC236}">
                <a16:creationId xmlns:a16="http://schemas.microsoft.com/office/drawing/2014/main" id="{22414C2F-A7C2-4984-BB16-EA810E42A626}"/>
              </a:ext>
            </a:extLst>
          </p:cNvPr>
          <p:cNvPicPr>
            <a:picLocks noChangeAspect="1"/>
          </p:cNvPicPr>
          <p:nvPr/>
        </p:nvPicPr>
        <p:blipFill>
          <a:blip r:embed="rId2"/>
          <a:stretch>
            <a:fillRect/>
          </a:stretch>
        </p:blipFill>
        <p:spPr>
          <a:xfrm>
            <a:off x="6818322" y="2535561"/>
            <a:ext cx="2202687" cy="2202687"/>
          </a:xfrm>
          <a:prstGeom prst="rect">
            <a:avLst/>
          </a:prstGeom>
        </p:spPr>
      </p:pic>
      <p:sp>
        <p:nvSpPr>
          <p:cNvPr id="6" name="Footer Placeholder 1">
            <a:extLst>
              <a:ext uri="{FF2B5EF4-FFF2-40B4-BE49-F238E27FC236}">
                <a16:creationId xmlns:a16="http://schemas.microsoft.com/office/drawing/2014/main" id="{0E1F3ACE-9B23-4E0E-AC66-0065F4E69326}"/>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FBD6941D-F13E-7D81-DD01-7AB676F01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CD3DC726-5691-3401-EA4C-C597CCAA9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415959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411465" y="1202400"/>
            <a:ext cx="8321069" cy="3483899"/>
          </a:xfrm>
        </p:spPr>
        <p:txBody>
          <a:bodyPr>
            <a:normAutofit lnSpcReduction="10000"/>
          </a:bodyPr>
          <a:lstStyle/>
          <a:p>
            <a:r>
              <a:rPr lang="en-GB" altLang="en-US" sz="1400" dirty="0"/>
              <a:t>No changes since 2022 (relating to 2021 and 2022 data)</a:t>
            </a:r>
          </a:p>
          <a:p>
            <a:endParaRPr lang="en-GB" altLang="en-US" sz="1400" dirty="0"/>
          </a:p>
          <a:p>
            <a:r>
              <a:rPr lang="en-GB" altLang="en-US" sz="1400" dirty="0"/>
              <a:t>2021 (relating to 2020 data)</a:t>
            </a:r>
          </a:p>
          <a:p>
            <a:pPr lvl="1">
              <a:buFont typeface="Courier New" panose="02070309020205020404" pitchFamily="49" charset="0"/>
              <a:buChar char="o"/>
            </a:pPr>
            <a:r>
              <a:rPr lang="en-GB" altLang="en-US" sz="1400" i="1" dirty="0"/>
              <a:t>P. aeruginosa </a:t>
            </a:r>
            <a:r>
              <a:rPr lang="en-GB" altLang="en-US" sz="1400" dirty="0"/>
              <a:t>and aminoglycosides: only data on tobramycin is now collected by EARS-Net. This has had a big impact on the MDR definition</a:t>
            </a:r>
          </a:p>
          <a:p>
            <a:pPr lvl="1">
              <a:buFont typeface="Courier New" panose="02070309020205020404" pitchFamily="49" charset="0"/>
              <a:buChar char="o"/>
            </a:pPr>
            <a:r>
              <a:rPr lang="en-GB" altLang="en-US" sz="1400" dirty="0"/>
              <a:t>Data on all pathogens now collected from blood or CSF samples. Previously CSF samples not collected for </a:t>
            </a:r>
            <a:r>
              <a:rPr lang="en-GB" altLang="en-US" sz="1400" i="1" dirty="0"/>
              <a:t>S. aureus </a:t>
            </a:r>
            <a:r>
              <a:rPr lang="en-GB" altLang="en-US" sz="1400" dirty="0"/>
              <a:t>or the enterococci</a:t>
            </a:r>
          </a:p>
          <a:p>
            <a:endParaRPr lang="en-GB" altLang="en-US" sz="1400" dirty="0"/>
          </a:p>
          <a:p>
            <a:r>
              <a:rPr lang="en-GB" altLang="en-US" sz="1400" dirty="0"/>
              <a:t>2020 (relating to 2019 data)</a:t>
            </a:r>
          </a:p>
          <a:p>
            <a:pPr lvl="1">
              <a:buFont typeface="Courier New" panose="02070309020205020404" pitchFamily="49" charset="0"/>
              <a:buChar char="o"/>
            </a:pPr>
            <a:r>
              <a:rPr lang="en-GB" altLang="en-US" sz="1400" dirty="0"/>
              <a:t>Only data from laboratories following EUCAST guidelines can be submitted to EARS-Net at ECDC</a:t>
            </a:r>
          </a:p>
          <a:p>
            <a:pPr lvl="1">
              <a:buFont typeface="Courier New" panose="02070309020205020404" pitchFamily="49" charset="0"/>
              <a:buChar char="o"/>
            </a:pPr>
            <a:r>
              <a:rPr lang="en-GB" altLang="en-US" sz="1400" dirty="0"/>
              <a:t>Although HPSC continues to collect data from the 3 labs still following CLSI guidelines thus the data reported for Ireland by ECDC can differ from data reported nationally</a:t>
            </a:r>
          </a:p>
          <a:p>
            <a:endParaRPr lang="en-GB" altLang="en-US"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Important changes to case definitions</a:t>
            </a:r>
            <a:endParaRPr lang="en-IE" dirty="0"/>
          </a:p>
        </p:txBody>
      </p:sp>
      <p:sp>
        <p:nvSpPr>
          <p:cNvPr id="5" name="Footer Placeholder 1">
            <a:extLst>
              <a:ext uri="{FF2B5EF4-FFF2-40B4-BE49-F238E27FC236}">
                <a16:creationId xmlns:a16="http://schemas.microsoft.com/office/drawing/2014/main" id="{9011AFC3-F537-4814-815E-927219601738}"/>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03181A2B-CC12-52FD-5957-CE044CA59C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F31E20E1-1B16-429E-B98F-CC9D18F7C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65719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80000" y="1464353"/>
            <a:ext cx="3744000" cy="914400"/>
          </a:xfrm>
        </p:spPr>
        <p:txBody>
          <a:bodyPr/>
          <a:lstStyle/>
          <a:p>
            <a:pPr>
              <a:lnSpc>
                <a:spcPct val="100000"/>
              </a:lnSpc>
            </a:pPr>
            <a:r>
              <a:rPr lang="en-GB" b="1" dirty="0"/>
              <a:t>Invasive </a:t>
            </a:r>
            <a:r>
              <a:rPr lang="en-GB" b="1" i="1" dirty="0"/>
              <a:t>Escherichia coli</a:t>
            </a:r>
          </a:p>
          <a:p>
            <a:pPr>
              <a:lnSpc>
                <a:spcPct val="100000"/>
              </a:lnSpc>
            </a:pPr>
            <a:r>
              <a:rPr lang="en-GB" b="1" dirty="0"/>
              <a:t>infections</a:t>
            </a:r>
          </a:p>
        </p:txBody>
      </p:sp>
      <p:pic>
        <p:nvPicPr>
          <p:cNvPr id="3" name="Picture 2">
            <a:extLst>
              <a:ext uri="{FF2B5EF4-FFF2-40B4-BE49-F238E27FC236}">
                <a16:creationId xmlns:a16="http://schemas.microsoft.com/office/drawing/2014/main" id="{FB74E76A-F06D-4FE9-B7A4-8EC901C6F575}"/>
              </a:ext>
            </a:extLst>
          </p:cNvPr>
          <p:cNvPicPr>
            <a:picLocks noChangeAspect="1"/>
          </p:cNvPicPr>
          <p:nvPr/>
        </p:nvPicPr>
        <p:blipFill>
          <a:blip r:embed="rId2"/>
          <a:stretch>
            <a:fillRect/>
          </a:stretch>
        </p:blipFill>
        <p:spPr>
          <a:xfrm>
            <a:off x="4975385" y="1438359"/>
            <a:ext cx="3392190" cy="2266781"/>
          </a:xfrm>
          <a:prstGeom prst="rect">
            <a:avLst/>
          </a:prstGeom>
        </p:spPr>
      </p:pic>
      <p:pic>
        <p:nvPicPr>
          <p:cNvPr id="2" name="Picture 1">
            <a:extLst>
              <a:ext uri="{FF2B5EF4-FFF2-40B4-BE49-F238E27FC236}">
                <a16:creationId xmlns:a16="http://schemas.microsoft.com/office/drawing/2014/main" id="{D45B10F6-D10B-C1A0-0DAD-5E3E805FF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0D16767B-6174-7BEB-A593-73EB0F3E3A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788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Invasive </a:t>
            </a:r>
            <a:r>
              <a:rPr lang="en-IE" altLang="en-US" i="1" dirty="0"/>
              <a:t>Escherichia coli </a:t>
            </a:r>
            <a:r>
              <a:rPr lang="en-IE" altLang="en-US"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567675" y="1109384"/>
            <a:ext cx="6373588" cy="27505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pic>
        <p:nvPicPr>
          <p:cNvPr id="2" name="Picture 1">
            <a:extLst>
              <a:ext uri="{FF2B5EF4-FFF2-40B4-BE49-F238E27FC236}">
                <a16:creationId xmlns:a16="http://schemas.microsoft.com/office/drawing/2014/main" id="{ED855D6F-3FAA-6B67-20B4-BEEB8D6A5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816E06AB-A709-6EFC-0FB4-F30A60CEE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4" name="Text Placeholder 6">
            <a:extLst>
              <a:ext uri="{FF2B5EF4-FFF2-40B4-BE49-F238E27FC236}">
                <a16:creationId xmlns:a16="http://schemas.microsoft.com/office/drawing/2014/main" id="{4262DB63-0D21-9E31-89BE-B75533DA9446}"/>
              </a:ext>
            </a:extLst>
          </p:cNvPr>
          <p:cNvSpPr txBox="1">
            <a:spLocks/>
          </p:cNvSpPr>
          <p:nvPr/>
        </p:nvSpPr>
        <p:spPr>
          <a:xfrm>
            <a:off x="567675" y="1386496"/>
            <a:ext cx="8453121" cy="3379605"/>
          </a:xfrm>
          <a:prstGeom prst="rect">
            <a:avLst/>
          </a:prstGeom>
        </p:spPr>
        <p:txBody>
          <a:bodyPr vert="horz" lIns="0" tIns="0" rIns="0" bIns="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500" dirty="0"/>
              <a:t>The number of invasive </a:t>
            </a:r>
            <a:r>
              <a:rPr lang="en-IE" altLang="en-US" sz="1500" i="1" dirty="0"/>
              <a:t>E. coli </a:t>
            </a:r>
            <a:r>
              <a:rPr lang="en-IE" sz="1500" dirty="0"/>
              <a:t>infections</a:t>
            </a:r>
            <a:r>
              <a:rPr lang="en-IE" sz="1500" b="1" dirty="0"/>
              <a:t> </a:t>
            </a:r>
            <a:r>
              <a:rPr lang="en-IE" altLang="en-US" sz="1500" b="1" dirty="0">
                <a:solidFill>
                  <a:srgbClr val="FF0000"/>
                </a:solidFill>
              </a:rPr>
              <a:t>increased by 6% </a:t>
            </a:r>
            <a:r>
              <a:rPr lang="en-IE" altLang="en-US" sz="1500" dirty="0"/>
              <a:t>between 2021 and 2022                               </a:t>
            </a:r>
            <a:r>
              <a:rPr lang="en-IE" altLang="en-US" sz="1000" dirty="0"/>
              <a:t>(data adjusted to include only those laboratories that consistently reported data over the latest 5-year period)</a:t>
            </a:r>
          </a:p>
          <a:p>
            <a:endParaRPr lang="en-IE" altLang="en-US" sz="1000" dirty="0"/>
          </a:p>
          <a:p>
            <a:r>
              <a:rPr lang="en-GB" altLang="en-US" sz="1500" dirty="0"/>
              <a:t>Resistance to most of the key antibiotics has </a:t>
            </a:r>
            <a:r>
              <a:rPr lang="en-GB" altLang="en-US" sz="1500" b="1" dirty="0">
                <a:solidFill>
                  <a:srgbClr val="00B050"/>
                </a:solidFill>
              </a:rPr>
              <a:t>decreased </a:t>
            </a:r>
            <a:r>
              <a:rPr lang="en-GB" altLang="en-US" sz="1500" dirty="0"/>
              <a:t>over the last 5 years</a:t>
            </a:r>
          </a:p>
          <a:p>
            <a:endParaRPr lang="en-GB" altLang="en-US" sz="1500" dirty="0"/>
          </a:p>
          <a:p>
            <a:r>
              <a:rPr lang="en-GB" altLang="en-US" sz="1500" dirty="0"/>
              <a:t>Multi-drug resistance (MDR) accounted for 3.7% of isolates in 2022, a </a:t>
            </a:r>
            <a:r>
              <a:rPr lang="en-GB" altLang="en-US" sz="1500" b="1" dirty="0">
                <a:solidFill>
                  <a:srgbClr val="00B050"/>
                </a:solidFill>
              </a:rPr>
              <a:t>decrease</a:t>
            </a:r>
            <a:r>
              <a:rPr lang="en-GB" altLang="en-US" sz="1500" dirty="0"/>
              <a:t> from 4.2% in 2021; Overall, the 5-year trend also indicates that the %MDR </a:t>
            </a:r>
            <a:r>
              <a:rPr lang="en-GB" altLang="en-US" sz="1500" i="1" dirty="0"/>
              <a:t>E. coli </a:t>
            </a:r>
            <a:r>
              <a:rPr lang="en-GB" altLang="en-US" sz="1500" dirty="0"/>
              <a:t>is </a:t>
            </a:r>
            <a:r>
              <a:rPr lang="en-GB" altLang="en-US" sz="1500" b="1" dirty="0">
                <a:solidFill>
                  <a:srgbClr val="00B050"/>
                </a:solidFill>
              </a:rPr>
              <a:t>decreasing</a:t>
            </a:r>
            <a:endParaRPr lang="en-GB" altLang="en-US" sz="1500" dirty="0"/>
          </a:p>
          <a:p>
            <a:endParaRPr lang="en-GB" altLang="en-US" sz="1500" dirty="0"/>
          </a:p>
          <a:p>
            <a:r>
              <a:rPr lang="en-GB" altLang="en-US" sz="1500" dirty="0"/>
              <a:t>The 5-year trend indicates that the %carbapenem-resistant </a:t>
            </a:r>
            <a:r>
              <a:rPr lang="en-GB" altLang="en-US" sz="1500" i="1" dirty="0"/>
              <a:t>E. coli </a:t>
            </a:r>
            <a:r>
              <a:rPr lang="en-GB" altLang="en-US" sz="1500" dirty="0"/>
              <a:t>is </a:t>
            </a:r>
            <a:r>
              <a:rPr lang="en-GB" altLang="en-US" sz="1500" b="1" dirty="0">
                <a:solidFill>
                  <a:srgbClr val="FF0000"/>
                </a:solidFill>
              </a:rPr>
              <a:t>increasing</a:t>
            </a:r>
            <a:r>
              <a:rPr lang="en-GB" altLang="en-US" sz="1500" dirty="0"/>
              <a:t> (but the numbers are low); Four </a:t>
            </a:r>
            <a:r>
              <a:rPr lang="en-GB" altLang="en-US" sz="1500" i="1" dirty="0"/>
              <a:t>E. coli </a:t>
            </a:r>
            <a:r>
              <a:rPr lang="en-GB" altLang="en-US" sz="1500" dirty="0"/>
              <a:t>isolates were found to be </a:t>
            </a:r>
            <a:r>
              <a:rPr lang="en-GB" altLang="en-US" sz="1500" dirty="0" err="1"/>
              <a:t>carbapenemase</a:t>
            </a:r>
            <a:r>
              <a:rPr lang="en-GB" altLang="en-US" sz="1500" dirty="0"/>
              <a:t>-producers (or CPE) in 2022</a:t>
            </a:r>
          </a:p>
        </p:txBody>
      </p:sp>
    </p:spTree>
    <p:extLst>
      <p:ext uri="{BB962C8B-B14F-4D97-AF65-F5344CB8AC3E}">
        <p14:creationId xmlns:p14="http://schemas.microsoft.com/office/powerpoint/2010/main" val="330039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373588" cy="585601"/>
          </a:xfrm>
        </p:spPr>
        <p:txBody>
          <a:bodyPr>
            <a:normAutofit/>
          </a:bodyPr>
          <a:lstStyle/>
          <a:p>
            <a:r>
              <a:rPr lang="en-IE" altLang="en-US" dirty="0"/>
              <a:t>Invasive </a:t>
            </a:r>
            <a:r>
              <a:rPr lang="en-IE" altLang="en-US" i="1" dirty="0"/>
              <a:t>Escherichia coli </a:t>
            </a:r>
            <a:r>
              <a:rPr lang="en-IE" altLang="en-US" dirty="0"/>
              <a:t>Infections</a:t>
            </a:r>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674456" y="4395520"/>
            <a:ext cx="5872556" cy="630942"/>
          </a:xfrm>
          <a:prstGeom prst="rect">
            <a:avLst/>
          </a:prstGeom>
          <a:noFill/>
        </p:spPr>
        <p:txBody>
          <a:bodyPr wrap="square" rtlCol="0">
            <a:spAutoFit/>
          </a:bodyPr>
          <a:lstStyle/>
          <a:p>
            <a:r>
              <a:rPr lang="en-IE" sz="700" dirty="0">
                <a:latin typeface="+mn-lt"/>
              </a:rPr>
              <a:t>3GC: 3</a:t>
            </a:r>
            <a:r>
              <a:rPr lang="en-IE" sz="700" baseline="30000" dirty="0">
                <a:latin typeface="+mn-lt"/>
              </a:rPr>
              <a:t>rd</a:t>
            </a:r>
            <a:r>
              <a:rPr lang="en-IE" sz="700" dirty="0">
                <a:latin typeface="+mn-lt"/>
              </a:rPr>
              <a:t>-Generation Cephalosporins (include cefotaxime, ceftazidime) </a:t>
            </a:r>
          </a:p>
          <a:p>
            <a:r>
              <a:rPr lang="en-IE" sz="700" dirty="0">
                <a:latin typeface="+mn-lt"/>
              </a:rPr>
              <a:t>ESBL: </a:t>
            </a:r>
            <a:r>
              <a:rPr lang="en-IE" sz="700" dirty="0"/>
              <a:t>E</a:t>
            </a:r>
            <a:r>
              <a:rPr lang="en-IE" sz="700" dirty="0">
                <a:latin typeface="+mn-lt"/>
              </a:rPr>
              <a:t>xtended-Spectrum </a:t>
            </a:r>
            <a:r>
              <a:rPr lang="en-IE" sz="700" dirty="0"/>
              <a:t>B</a:t>
            </a:r>
            <a:r>
              <a:rPr lang="en-IE" sz="700" dirty="0">
                <a:latin typeface="+mn-lt"/>
              </a:rPr>
              <a:t>eta-Lactamase</a:t>
            </a:r>
            <a:endParaRPr lang="en-IE" sz="700" dirty="0"/>
          </a:p>
          <a:p>
            <a:r>
              <a:rPr lang="en-IE" sz="700" dirty="0">
                <a:latin typeface="+mn-lt"/>
              </a:rPr>
              <a:t>MDR: </a:t>
            </a:r>
            <a:r>
              <a:rPr lang="en-IE" sz="700" dirty="0"/>
              <a:t>M</a:t>
            </a:r>
            <a:r>
              <a:rPr lang="en-IE" sz="700" dirty="0">
                <a:latin typeface="+mn-lt"/>
              </a:rPr>
              <a:t>ulti-Drug </a:t>
            </a:r>
            <a:r>
              <a:rPr lang="en-IE" sz="700" dirty="0"/>
              <a:t>R</a:t>
            </a:r>
            <a:r>
              <a:rPr lang="en-IE" sz="700" dirty="0">
                <a:latin typeface="+mn-lt"/>
              </a:rPr>
              <a:t>esistance (defined as combined resistance to 3GCs, fluoroquinolones and aminoglycosides) </a:t>
            </a:r>
          </a:p>
          <a:p>
            <a:r>
              <a:rPr lang="en-IE" sz="700" dirty="0">
                <a:latin typeface="+mn-lt"/>
              </a:rPr>
              <a:t>*Not all isolates </a:t>
            </a:r>
            <a:r>
              <a:rPr lang="en-IE" sz="700" dirty="0"/>
              <a:t>tested </a:t>
            </a:r>
          </a:p>
          <a:p>
            <a:r>
              <a:rPr lang="en-IE" sz="700" dirty="0"/>
              <a:t>‡ Data is missing from one laboratory for each of 2021 and 2022</a:t>
            </a:r>
            <a:endParaRPr lang="en-IE" sz="700" dirty="0">
              <a:latin typeface="+mn-lt"/>
            </a:endParaRPr>
          </a:p>
        </p:txBody>
      </p:sp>
      <p:pic>
        <p:nvPicPr>
          <p:cNvPr id="2" name="Picture 1">
            <a:extLst>
              <a:ext uri="{FF2B5EF4-FFF2-40B4-BE49-F238E27FC236}">
                <a16:creationId xmlns:a16="http://schemas.microsoft.com/office/drawing/2014/main" id="{62A6793D-BD27-76D1-87D8-753DAE3F5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A04B8FEC-3F76-49C0-59BE-084C7446E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11A7A1F7-3E70-BDC6-9B40-4C3764E4EB8A}"/>
              </a:ext>
            </a:extLst>
          </p:cNvPr>
          <p:cNvPicPr>
            <a:picLocks noChangeAspect="1"/>
          </p:cNvPicPr>
          <p:nvPr/>
        </p:nvPicPr>
        <p:blipFill>
          <a:blip r:embed="rId4"/>
          <a:stretch>
            <a:fillRect/>
          </a:stretch>
        </p:blipFill>
        <p:spPr>
          <a:xfrm>
            <a:off x="762000" y="976045"/>
            <a:ext cx="7620000" cy="3419475"/>
          </a:xfrm>
          <a:prstGeom prst="rect">
            <a:avLst/>
          </a:prstGeom>
        </p:spPr>
      </p:pic>
    </p:spTree>
    <p:extLst>
      <p:ext uri="{BB962C8B-B14F-4D97-AF65-F5344CB8AC3E}">
        <p14:creationId xmlns:p14="http://schemas.microsoft.com/office/powerpoint/2010/main" val="48429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15253" y="179517"/>
            <a:ext cx="6373588" cy="585601"/>
          </a:xfrm>
        </p:spPr>
        <p:txBody>
          <a:bodyPr>
            <a:noAutofit/>
          </a:bodyPr>
          <a:lstStyle/>
          <a:p>
            <a:r>
              <a:rPr lang="en-IE" altLang="en-US" dirty="0"/>
              <a:t>Trends in 3GC-, fluoroquinolone- and aminoglycoside-resistant </a:t>
            </a:r>
            <a:r>
              <a:rPr lang="en-IE" altLang="en-US" i="1" dirty="0"/>
              <a:t>Escherichia coli</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502130" y="4289481"/>
            <a:ext cx="4093972" cy="338554"/>
          </a:xfrm>
          <a:prstGeom prst="rect">
            <a:avLst/>
          </a:prstGeom>
          <a:noFill/>
        </p:spPr>
        <p:txBody>
          <a:bodyPr wrap="square" rtlCol="0">
            <a:spAutoFit/>
          </a:bodyPr>
          <a:lstStyle/>
          <a:p>
            <a:r>
              <a:rPr lang="en-IE" sz="800" dirty="0">
                <a:latin typeface="+mn-lt"/>
              </a:rPr>
              <a:t>3GC, 3</a:t>
            </a:r>
            <a:r>
              <a:rPr lang="en-IE" sz="800" baseline="30000" dirty="0">
                <a:latin typeface="+mn-lt"/>
              </a:rPr>
              <a:t>rd</a:t>
            </a:r>
            <a:r>
              <a:rPr lang="en-IE" sz="800" dirty="0">
                <a:latin typeface="+mn-lt"/>
              </a:rPr>
              <a:t>-Generation Cephalosporins (include cefotaxime, ceftazidime) </a:t>
            </a:r>
          </a:p>
          <a:p>
            <a:r>
              <a:rPr lang="en-IE" sz="800" dirty="0">
                <a:latin typeface="+mn-lt"/>
              </a:rPr>
              <a:t>*</a:t>
            </a:r>
            <a:r>
              <a:rPr lang="en-IE" sz="800" dirty="0"/>
              <a:t>Data is missing from one laboratory for each of 2021 and 2022</a:t>
            </a:r>
            <a:endParaRPr lang="en-IE" sz="800" dirty="0">
              <a:latin typeface="+mn-lt"/>
            </a:endParaRPr>
          </a:p>
        </p:txBody>
      </p:sp>
      <p:pic>
        <p:nvPicPr>
          <p:cNvPr id="2" name="Picture 1">
            <a:extLst>
              <a:ext uri="{FF2B5EF4-FFF2-40B4-BE49-F238E27FC236}">
                <a16:creationId xmlns:a16="http://schemas.microsoft.com/office/drawing/2014/main" id="{42ABA1DC-BD05-3758-FC70-755E7F1D6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89ED60A7-4389-C8F6-E362-FBDDEE6EB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E06525EA-82F4-B667-2023-E30B0823B2C9}"/>
              </a:ext>
            </a:extLst>
          </p:cNvPr>
          <p:cNvPicPr>
            <a:picLocks noChangeAspect="1"/>
          </p:cNvPicPr>
          <p:nvPr/>
        </p:nvPicPr>
        <p:blipFill>
          <a:blip r:embed="rId4"/>
          <a:stretch>
            <a:fillRect/>
          </a:stretch>
        </p:blipFill>
        <p:spPr>
          <a:xfrm>
            <a:off x="1502130" y="947877"/>
            <a:ext cx="5467630" cy="3328122"/>
          </a:xfrm>
          <a:prstGeom prst="rect">
            <a:avLst/>
          </a:prstGeom>
        </p:spPr>
      </p:pic>
      <p:sp>
        <p:nvSpPr>
          <p:cNvPr id="6" name="TextBox 5">
            <a:extLst>
              <a:ext uri="{FF2B5EF4-FFF2-40B4-BE49-F238E27FC236}">
                <a16:creationId xmlns:a16="http://schemas.microsoft.com/office/drawing/2014/main" id="{8105829A-7F8C-514A-717C-82FC89106197}"/>
              </a:ext>
            </a:extLst>
          </p:cNvPr>
          <p:cNvSpPr txBox="1"/>
          <p:nvPr/>
        </p:nvSpPr>
        <p:spPr>
          <a:xfrm>
            <a:off x="2040379" y="4653799"/>
            <a:ext cx="1770139" cy="253916"/>
          </a:xfrm>
          <a:prstGeom prst="rect">
            <a:avLst/>
          </a:prstGeom>
          <a:noFill/>
        </p:spPr>
        <p:txBody>
          <a:bodyPr wrap="square" rtlCol="0">
            <a:spAutoFit/>
          </a:bodyPr>
          <a:lstStyle/>
          <a:p>
            <a:r>
              <a:rPr lang="en-IE" sz="1050" dirty="0"/>
              <a:t>Significant 5-year trend</a:t>
            </a:r>
          </a:p>
        </p:txBody>
      </p:sp>
      <p:sp>
        <p:nvSpPr>
          <p:cNvPr id="7" name="Down Arrow 7">
            <a:extLst>
              <a:ext uri="{FF2B5EF4-FFF2-40B4-BE49-F238E27FC236}">
                <a16:creationId xmlns:a16="http://schemas.microsoft.com/office/drawing/2014/main" id="{1C571554-C4C4-9D96-1D39-40C4575DCDD2}"/>
              </a:ext>
            </a:extLst>
          </p:cNvPr>
          <p:cNvSpPr/>
          <p:nvPr/>
        </p:nvSpPr>
        <p:spPr>
          <a:xfrm rot="10800000">
            <a:off x="1851358" y="4670872"/>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1" name="Down Arrow 8">
            <a:extLst>
              <a:ext uri="{FF2B5EF4-FFF2-40B4-BE49-F238E27FC236}">
                <a16:creationId xmlns:a16="http://schemas.microsoft.com/office/drawing/2014/main" id="{9C59A759-649E-FD37-39AE-324C39FE6133}"/>
              </a:ext>
            </a:extLst>
          </p:cNvPr>
          <p:cNvSpPr/>
          <p:nvPr/>
        </p:nvSpPr>
        <p:spPr>
          <a:xfrm>
            <a:off x="1651276" y="4670871"/>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2" name="Down Arrow 8">
            <a:extLst>
              <a:ext uri="{FF2B5EF4-FFF2-40B4-BE49-F238E27FC236}">
                <a16:creationId xmlns:a16="http://schemas.microsoft.com/office/drawing/2014/main" id="{85FEE981-084C-158A-1EC3-D9F8949E6DA3}"/>
              </a:ext>
            </a:extLst>
          </p:cNvPr>
          <p:cNvSpPr/>
          <p:nvPr/>
        </p:nvSpPr>
        <p:spPr>
          <a:xfrm>
            <a:off x="6102063" y="2235972"/>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29D20F1C-5CEA-9F5A-F430-9512A23D1D40}"/>
              </a:ext>
            </a:extLst>
          </p:cNvPr>
          <p:cNvSpPr/>
          <p:nvPr/>
        </p:nvSpPr>
        <p:spPr>
          <a:xfrm>
            <a:off x="6102063" y="2643218"/>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Down Arrow 8">
            <a:extLst>
              <a:ext uri="{FF2B5EF4-FFF2-40B4-BE49-F238E27FC236}">
                <a16:creationId xmlns:a16="http://schemas.microsoft.com/office/drawing/2014/main" id="{5C94BB6D-524D-1ED7-36D2-25CB485C7C25}"/>
              </a:ext>
            </a:extLst>
          </p:cNvPr>
          <p:cNvSpPr/>
          <p:nvPr/>
        </p:nvSpPr>
        <p:spPr>
          <a:xfrm>
            <a:off x="6102062" y="2887619"/>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269060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1303" y="100892"/>
            <a:ext cx="6608669" cy="718495"/>
          </a:xfrm>
        </p:spPr>
        <p:txBody>
          <a:bodyPr>
            <a:noAutofit/>
          </a:bodyPr>
          <a:lstStyle/>
          <a:p>
            <a:r>
              <a:rPr lang="en-GB" dirty="0"/>
              <a:t>Trends in 3GC-resistant and ESBL-producing</a:t>
            </a:r>
            <a:endParaRPr lang="en-IE" altLang="en-US" dirty="0"/>
          </a:p>
          <a:p>
            <a:r>
              <a:rPr lang="en-IE" altLang="en-US" i="1" dirty="0"/>
              <a:t>Escherichia coli</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535651" y="4259895"/>
            <a:ext cx="3320828" cy="461665"/>
          </a:xfrm>
          <a:prstGeom prst="rect">
            <a:avLst/>
          </a:prstGeom>
          <a:noFill/>
        </p:spPr>
        <p:txBody>
          <a:bodyPr wrap="square" rtlCol="0">
            <a:spAutoFit/>
          </a:bodyPr>
          <a:lstStyle/>
          <a:p>
            <a:r>
              <a:rPr lang="en-IE" sz="800" dirty="0">
                <a:latin typeface="+mn-lt"/>
              </a:rPr>
              <a:t>3GC, 3</a:t>
            </a:r>
            <a:r>
              <a:rPr lang="en-IE" sz="800" baseline="30000" dirty="0">
                <a:latin typeface="+mn-lt"/>
              </a:rPr>
              <a:t>rd</a:t>
            </a:r>
            <a:r>
              <a:rPr lang="en-IE" sz="800" dirty="0">
                <a:latin typeface="+mn-lt"/>
              </a:rPr>
              <a:t>-Generation Cephalosporins (include cefotaxime, ceftazidime) </a:t>
            </a:r>
          </a:p>
          <a:p>
            <a:r>
              <a:rPr lang="en-IE" sz="800" dirty="0">
                <a:latin typeface="+mn-lt"/>
              </a:rPr>
              <a:t>ESBL, </a:t>
            </a:r>
            <a:r>
              <a:rPr lang="en-IE" sz="800" dirty="0"/>
              <a:t>E</a:t>
            </a:r>
            <a:r>
              <a:rPr lang="en-IE" sz="800" dirty="0">
                <a:latin typeface="+mn-lt"/>
              </a:rPr>
              <a:t>xtended-Spectrum </a:t>
            </a:r>
            <a:r>
              <a:rPr lang="en-IE" sz="800" dirty="0"/>
              <a:t>B</a:t>
            </a:r>
            <a:r>
              <a:rPr lang="en-IE" sz="800" dirty="0">
                <a:latin typeface="+mn-lt"/>
              </a:rPr>
              <a:t>eta-Lactamase</a:t>
            </a:r>
            <a:endParaRPr lang="en-IE" sz="800" dirty="0"/>
          </a:p>
          <a:p>
            <a:r>
              <a:rPr lang="en-IE" sz="800" dirty="0"/>
              <a:t>* Data is missing from one laboratory for each of 2021 and 2022</a:t>
            </a:r>
            <a:endParaRPr lang="en-IE" sz="800" dirty="0">
              <a:latin typeface="+mn-lt"/>
            </a:endParaRPr>
          </a:p>
        </p:txBody>
      </p:sp>
      <p:pic>
        <p:nvPicPr>
          <p:cNvPr id="3" name="Picture 2">
            <a:extLst>
              <a:ext uri="{FF2B5EF4-FFF2-40B4-BE49-F238E27FC236}">
                <a16:creationId xmlns:a16="http://schemas.microsoft.com/office/drawing/2014/main" id="{8726C91B-8F77-B28A-B7F3-2E7DEEAC6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713F1684-42B9-F5F6-1B93-63FEDFC99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765306BA-B357-12BA-7865-E7D87B8E8642}"/>
              </a:ext>
            </a:extLst>
          </p:cNvPr>
          <p:cNvPicPr>
            <a:picLocks noChangeAspect="1"/>
          </p:cNvPicPr>
          <p:nvPr/>
        </p:nvPicPr>
        <p:blipFill>
          <a:blip r:embed="rId4"/>
          <a:stretch>
            <a:fillRect/>
          </a:stretch>
        </p:blipFill>
        <p:spPr>
          <a:xfrm>
            <a:off x="1535651" y="995263"/>
            <a:ext cx="5508615" cy="3264632"/>
          </a:xfrm>
          <a:prstGeom prst="rect">
            <a:avLst/>
          </a:prstGeom>
        </p:spPr>
      </p:pic>
      <p:sp>
        <p:nvSpPr>
          <p:cNvPr id="6" name="TextBox 5">
            <a:extLst>
              <a:ext uri="{FF2B5EF4-FFF2-40B4-BE49-F238E27FC236}">
                <a16:creationId xmlns:a16="http://schemas.microsoft.com/office/drawing/2014/main" id="{05EC29A0-3AEA-B85F-2950-A90913EFBEC3}"/>
              </a:ext>
            </a:extLst>
          </p:cNvPr>
          <p:cNvSpPr txBox="1"/>
          <p:nvPr/>
        </p:nvSpPr>
        <p:spPr>
          <a:xfrm>
            <a:off x="1986193" y="4721560"/>
            <a:ext cx="1770139" cy="253916"/>
          </a:xfrm>
          <a:prstGeom prst="rect">
            <a:avLst/>
          </a:prstGeom>
          <a:noFill/>
        </p:spPr>
        <p:txBody>
          <a:bodyPr wrap="square" rtlCol="0">
            <a:spAutoFit/>
          </a:bodyPr>
          <a:lstStyle/>
          <a:p>
            <a:r>
              <a:rPr lang="en-IE" sz="1050" dirty="0"/>
              <a:t>Significant 5-year trend</a:t>
            </a:r>
          </a:p>
        </p:txBody>
      </p:sp>
      <p:sp>
        <p:nvSpPr>
          <p:cNvPr id="7" name="Down Arrow 7">
            <a:extLst>
              <a:ext uri="{FF2B5EF4-FFF2-40B4-BE49-F238E27FC236}">
                <a16:creationId xmlns:a16="http://schemas.microsoft.com/office/drawing/2014/main" id="{27B9A93E-B2F1-0DD2-394D-BD96F48A2DD3}"/>
              </a:ext>
            </a:extLst>
          </p:cNvPr>
          <p:cNvSpPr/>
          <p:nvPr/>
        </p:nvSpPr>
        <p:spPr>
          <a:xfrm rot="10800000">
            <a:off x="1797172" y="473863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1" name="Down Arrow 8">
            <a:extLst>
              <a:ext uri="{FF2B5EF4-FFF2-40B4-BE49-F238E27FC236}">
                <a16:creationId xmlns:a16="http://schemas.microsoft.com/office/drawing/2014/main" id="{DB20D1D8-5B1D-4323-6FB8-501BEF037A1E}"/>
              </a:ext>
            </a:extLst>
          </p:cNvPr>
          <p:cNvSpPr/>
          <p:nvPr/>
        </p:nvSpPr>
        <p:spPr>
          <a:xfrm>
            <a:off x="1597090" y="4738632"/>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2" name="Down Arrow 8">
            <a:extLst>
              <a:ext uri="{FF2B5EF4-FFF2-40B4-BE49-F238E27FC236}">
                <a16:creationId xmlns:a16="http://schemas.microsoft.com/office/drawing/2014/main" id="{63EEE388-EF77-56BA-9EAA-C44CCB9E7386}"/>
              </a:ext>
            </a:extLst>
          </p:cNvPr>
          <p:cNvSpPr/>
          <p:nvPr/>
        </p:nvSpPr>
        <p:spPr>
          <a:xfrm>
            <a:off x="6146644" y="1997395"/>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E0E9CFBF-B0D2-D71E-9ABE-398395926D47}"/>
              </a:ext>
            </a:extLst>
          </p:cNvPr>
          <p:cNvSpPr/>
          <p:nvPr/>
        </p:nvSpPr>
        <p:spPr>
          <a:xfrm>
            <a:off x="6146645" y="1724410"/>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21752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78DB2A-0DF4-4E1A-803E-31676FB041D0}"/>
              </a:ext>
            </a:extLst>
          </p:cNvPr>
          <p:cNvSpPr>
            <a:spLocks noGrp="1"/>
          </p:cNvSpPr>
          <p:nvPr>
            <p:ph type="body" sz="quarter" idx="11"/>
          </p:nvPr>
        </p:nvSpPr>
        <p:spPr>
          <a:xfrm>
            <a:off x="1294410" y="300667"/>
            <a:ext cx="6118910" cy="585601"/>
          </a:xfrm>
        </p:spPr>
        <p:txBody>
          <a:bodyPr>
            <a:normAutofit/>
          </a:bodyPr>
          <a:lstStyle/>
          <a:p>
            <a:r>
              <a:rPr lang="en-GB" dirty="0"/>
              <a:t>Key Points</a:t>
            </a:r>
            <a:endParaRPr lang="en-IE" dirty="0"/>
          </a:p>
        </p:txBody>
      </p:sp>
      <p:sp>
        <p:nvSpPr>
          <p:cNvPr id="8" name="Text Placeholder 6">
            <a:extLst>
              <a:ext uri="{FF2B5EF4-FFF2-40B4-BE49-F238E27FC236}">
                <a16:creationId xmlns:a16="http://schemas.microsoft.com/office/drawing/2014/main" id="{07634B3F-2D11-4AAC-A28A-0B1D86358719}"/>
              </a:ext>
            </a:extLst>
          </p:cNvPr>
          <p:cNvSpPr>
            <a:spLocks noGrp="1"/>
          </p:cNvSpPr>
          <p:nvPr>
            <p:ph type="body" sz="quarter" idx="10"/>
          </p:nvPr>
        </p:nvSpPr>
        <p:spPr>
          <a:xfrm>
            <a:off x="411465" y="1215948"/>
            <a:ext cx="8321069" cy="3286472"/>
          </a:xfrm>
        </p:spPr>
        <p:txBody>
          <a:bodyPr>
            <a:normAutofit lnSpcReduction="10000"/>
          </a:bodyPr>
          <a:lstStyle/>
          <a:p>
            <a:pPr>
              <a:spcBef>
                <a:spcPts val="1000"/>
              </a:spcBef>
            </a:pPr>
            <a:r>
              <a:rPr lang="en-GB" altLang="en-US" sz="1400" dirty="0"/>
              <a:t>In 2022, 35 of 36 microbiology laboratories in Ireland submitted data on invasive infections (predominantly bloodstream infections) for 8 key pathogens, including </a:t>
            </a:r>
            <a:r>
              <a:rPr lang="en-GB" altLang="en-US" sz="1400" i="1" dirty="0"/>
              <a:t>E. coli </a:t>
            </a:r>
            <a:r>
              <a:rPr lang="en-GB" altLang="en-US" sz="1400" dirty="0"/>
              <a:t>and </a:t>
            </a:r>
            <a:r>
              <a:rPr lang="en-GB" altLang="en-US" sz="1400" i="1" dirty="0"/>
              <a:t>S. aureus</a:t>
            </a:r>
          </a:p>
          <a:p>
            <a:pPr>
              <a:spcBef>
                <a:spcPts val="1000"/>
              </a:spcBef>
            </a:pPr>
            <a:r>
              <a:rPr lang="en-GB" altLang="en-US" sz="1400" dirty="0"/>
              <a:t>One laboratory did not submit data due to resource issues</a:t>
            </a:r>
          </a:p>
          <a:p>
            <a:pPr>
              <a:spcBef>
                <a:spcPts val="1000"/>
              </a:spcBef>
            </a:pPr>
            <a:r>
              <a:rPr lang="en-GB" altLang="en-US" sz="1400" dirty="0"/>
              <a:t>The estimated population coverage by EARS-Net Ireland in 2022 was &gt;97%</a:t>
            </a:r>
          </a:p>
          <a:p>
            <a:pPr>
              <a:spcBef>
                <a:spcPts val="1000"/>
              </a:spcBef>
            </a:pPr>
            <a:r>
              <a:rPr lang="en-GB" altLang="en-US" sz="1400" dirty="0"/>
              <a:t>Data were received on 7,129 isolates in 2022 compared with 6,578 in 2021</a:t>
            </a:r>
          </a:p>
          <a:p>
            <a:pPr>
              <a:spcBef>
                <a:spcPts val="1000"/>
              </a:spcBef>
            </a:pPr>
            <a:r>
              <a:rPr lang="en-IE" altLang="en-US" sz="1400" dirty="0"/>
              <a:t>The number of invasive </a:t>
            </a:r>
            <a:r>
              <a:rPr lang="en-IE" sz="1400" dirty="0"/>
              <a:t>infections </a:t>
            </a:r>
            <a:r>
              <a:rPr lang="en-IE" altLang="en-US" sz="1400" dirty="0"/>
              <a:t>increased by 6% between 2021 and 2022                                                     </a:t>
            </a:r>
            <a:r>
              <a:rPr lang="en-IE" altLang="en-US" sz="900" dirty="0"/>
              <a:t>(data adjusted to include only those laboratories that consistently reported data over the latest 5-year period)</a:t>
            </a:r>
          </a:p>
          <a:p>
            <a:pPr>
              <a:spcBef>
                <a:spcPts val="1000"/>
              </a:spcBef>
            </a:pPr>
            <a:r>
              <a:rPr lang="en-GB" altLang="en-US" sz="1400" dirty="0"/>
              <a:t>For most pathogens, there was an increase in the number of cases reported in 2022 compared to 2021, with the biggest increases seen for Group A streptococcus (up 126%; coinciding with the upsurge in </a:t>
            </a:r>
            <a:r>
              <a:rPr lang="en-GB" altLang="en-US" sz="1400" dirty="0" err="1"/>
              <a:t>iGAS</a:t>
            </a:r>
            <a:r>
              <a:rPr lang="en-GB" altLang="en-US" sz="1400" dirty="0"/>
              <a:t> infections at the end of 2022), </a:t>
            </a:r>
            <a:r>
              <a:rPr lang="en-GB" altLang="en-US" sz="1400" i="1" dirty="0"/>
              <a:t>S. pneumoniae </a:t>
            </a:r>
            <a:r>
              <a:rPr lang="en-GB" altLang="en-US" sz="1400" dirty="0"/>
              <a:t>(up 69%; but still below pre-pandemic levels),         </a:t>
            </a:r>
            <a:r>
              <a:rPr lang="en-GB" altLang="en-US" sz="1400" i="1" dirty="0"/>
              <a:t>P. aeruginosa </a:t>
            </a:r>
            <a:r>
              <a:rPr lang="en-GB" altLang="en-US" sz="1400" dirty="0"/>
              <a:t>(up 11%) and </a:t>
            </a:r>
            <a:r>
              <a:rPr lang="en-GB" altLang="en-US" sz="1400" i="1" dirty="0"/>
              <a:t>Acinetobacter </a:t>
            </a:r>
            <a:r>
              <a:rPr lang="en-GB" altLang="en-US" sz="1400" dirty="0"/>
              <a:t>spp. (up 11%)</a:t>
            </a:r>
          </a:p>
        </p:txBody>
      </p:sp>
      <p:pic>
        <p:nvPicPr>
          <p:cNvPr id="5" name="Picture 4">
            <a:extLst>
              <a:ext uri="{FF2B5EF4-FFF2-40B4-BE49-F238E27FC236}">
                <a16:creationId xmlns:a16="http://schemas.microsoft.com/office/drawing/2014/main" id="{3E862E60-BDEC-2983-F69F-8590794A6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6" name="Picture 5">
            <a:extLst>
              <a:ext uri="{FF2B5EF4-FFF2-40B4-BE49-F238E27FC236}">
                <a16:creationId xmlns:a16="http://schemas.microsoft.com/office/drawing/2014/main" id="{104244E8-A9B5-7F5C-1E48-2D51BE60E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62448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D8ABD0-CC47-6F41-93C6-CE605297C893}"/>
              </a:ext>
            </a:extLst>
          </p:cNvPr>
          <p:cNvPicPr>
            <a:picLocks noChangeAspect="1"/>
          </p:cNvPicPr>
          <p:nvPr/>
        </p:nvPicPr>
        <p:blipFill>
          <a:blip r:embed="rId2"/>
          <a:stretch>
            <a:fillRect/>
          </a:stretch>
        </p:blipFill>
        <p:spPr>
          <a:xfrm>
            <a:off x="2282013" y="1162850"/>
            <a:ext cx="3659097" cy="3667687"/>
          </a:xfrm>
          <a:prstGeom prst="rect">
            <a:avLst/>
          </a:prstGeom>
        </p:spPr>
      </p:pic>
      <p:sp>
        <p:nvSpPr>
          <p:cNvPr id="18" name="TextBox 17">
            <a:extLst>
              <a:ext uri="{FF2B5EF4-FFF2-40B4-BE49-F238E27FC236}">
                <a16:creationId xmlns:a16="http://schemas.microsoft.com/office/drawing/2014/main" id="{AEBD5C9D-BFA0-E04B-E35C-228D7A174429}"/>
              </a:ext>
            </a:extLst>
          </p:cNvPr>
          <p:cNvSpPr txBox="1"/>
          <p:nvPr/>
        </p:nvSpPr>
        <p:spPr>
          <a:xfrm>
            <a:off x="1175497" y="2496646"/>
            <a:ext cx="1970838" cy="600164"/>
          </a:xfrm>
          <a:prstGeom prst="rect">
            <a:avLst/>
          </a:prstGeom>
          <a:noFill/>
        </p:spPr>
        <p:txBody>
          <a:bodyPr wrap="square" rtlCol="0">
            <a:spAutoFit/>
          </a:bodyPr>
          <a:lstStyle/>
          <a:p>
            <a:r>
              <a:rPr lang="en-IE" sz="1350" dirty="0"/>
              <a:t>IE rank: 18/29 (10.0%)</a:t>
            </a:r>
          </a:p>
          <a:p>
            <a:r>
              <a:rPr lang="en-IE" sz="1350" dirty="0"/>
              <a:t>EU/EEA:  13.8%</a:t>
            </a:r>
          </a:p>
          <a:p>
            <a:r>
              <a:rPr lang="en-IE" sz="600" dirty="0"/>
              <a:t>(population-weighted mean)</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41262" y="118878"/>
            <a:ext cx="4704125" cy="564873"/>
          </a:xfrm>
        </p:spPr>
        <p:txBody>
          <a:bodyPr>
            <a:noAutofit/>
          </a:bodyPr>
          <a:lstStyle/>
          <a:p>
            <a:r>
              <a:rPr lang="en-GB" altLang="en-US" dirty="0"/>
              <a:t>3GC-resistant </a:t>
            </a:r>
            <a:r>
              <a:rPr lang="en-IE" altLang="en-US" i="1" dirty="0"/>
              <a:t>Escherichia coli </a:t>
            </a:r>
            <a:r>
              <a:rPr lang="en-GB" dirty="0"/>
              <a:t>in EARS-Net countries in 2021</a:t>
            </a:r>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61939" y="4701969"/>
            <a:ext cx="2716728" cy="307777"/>
          </a:xfrm>
          <a:prstGeom prst="rect">
            <a:avLst/>
          </a:prstGeom>
          <a:noFill/>
        </p:spPr>
        <p:txBody>
          <a:bodyPr wrap="square" rtlCol="0">
            <a:spAutoFit/>
          </a:bodyPr>
          <a:lstStyle/>
          <a:p>
            <a:r>
              <a:rPr lang="en-IE" sz="700" dirty="0"/>
              <a:t>3GC, 3</a:t>
            </a:r>
            <a:r>
              <a:rPr lang="en-IE" sz="700" baseline="30000" dirty="0"/>
              <a:t>rd</a:t>
            </a:r>
            <a:r>
              <a:rPr lang="en-IE" sz="700" dirty="0"/>
              <a:t>-Generation Cephalosporins (include cefotaxime, ceftazidime) </a:t>
            </a:r>
          </a:p>
          <a:p>
            <a:r>
              <a:rPr lang="en-IE" sz="700" dirty="0"/>
              <a:t>Source: Health Atlas, ECDC (data downloaded 26/09/2022)</a:t>
            </a:r>
          </a:p>
        </p:txBody>
      </p:sp>
      <p:pic>
        <p:nvPicPr>
          <p:cNvPr id="2" name="Picture 1">
            <a:extLst>
              <a:ext uri="{FF2B5EF4-FFF2-40B4-BE49-F238E27FC236}">
                <a16:creationId xmlns:a16="http://schemas.microsoft.com/office/drawing/2014/main" id="{5C9D8DFB-A3EF-4657-7894-20B55D726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7A3E5929-5192-93ED-4694-66B5487FB6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5D8C1FDE-ABA9-70E7-9B3A-0CEFAF919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5972" y="1524206"/>
            <a:ext cx="1900503" cy="1986240"/>
          </a:xfrm>
          <a:prstGeom prst="rect">
            <a:avLst/>
          </a:prstGeom>
        </p:spPr>
      </p:pic>
      <p:sp>
        <p:nvSpPr>
          <p:cNvPr id="7" name="TextBox 6">
            <a:extLst>
              <a:ext uri="{FF2B5EF4-FFF2-40B4-BE49-F238E27FC236}">
                <a16:creationId xmlns:a16="http://schemas.microsoft.com/office/drawing/2014/main" id="{9670F95B-2A66-A4B9-1490-5D0DFCFF8C54}"/>
              </a:ext>
            </a:extLst>
          </p:cNvPr>
          <p:cNvSpPr txBox="1"/>
          <p:nvPr/>
        </p:nvSpPr>
        <p:spPr>
          <a:xfrm>
            <a:off x="1708486" y="4511793"/>
            <a:ext cx="1770139" cy="253916"/>
          </a:xfrm>
          <a:prstGeom prst="rect">
            <a:avLst/>
          </a:prstGeom>
          <a:noFill/>
        </p:spPr>
        <p:txBody>
          <a:bodyPr wrap="square" rtlCol="0">
            <a:spAutoFit/>
          </a:bodyPr>
          <a:lstStyle/>
          <a:p>
            <a:r>
              <a:rPr lang="en-IE" sz="1050" dirty="0"/>
              <a:t>Significant 5-year trend</a:t>
            </a:r>
          </a:p>
        </p:txBody>
      </p:sp>
      <p:sp>
        <p:nvSpPr>
          <p:cNvPr id="10" name="Down Arrow 7">
            <a:extLst>
              <a:ext uri="{FF2B5EF4-FFF2-40B4-BE49-F238E27FC236}">
                <a16:creationId xmlns:a16="http://schemas.microsoft.com/office/drawing/2014/main" id="{3E6E30C4-3908-9717-15A2-E294EF0F447A}"/>
              </a:ext>
            </a:extLst>
          </p:cNvPr>
          <p:cNvSpPr/>
          <p:nvPr/>
        </p:nvSpPr>
        <p:spPr>
          <a:xfrm rot="10800000">
            <a:off x="1519465" y="4528866"/>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Down Arrow 8">
            <a:extLst>
              <a:ext uri="{FF2B5EF4-FFF2-40B4-BE49-F238E27FC236}">
                <a16:creationId xmlns:a16="http://schemas.microsoft.com/office/drawing/2014/main" id="{A9FAEC3C-A832-BADC-FA10-0E3A3AB83B86}"/>
              </a:ext>
            </a:extLst>
          </p:cNvPr>
          <p:cNvSpPr/>
          <p:nvPr/>
        </p:nvSpPr>
        <p:spPr>
          <a:xfrm>
            <a:off x="1319383" y="4528865"/>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62D9ED2E-D280-9728-5D48-0E3F37257FF5}"/>
              </a:ext>
            </a:extLst>
          </p:cNvPr>
          <p:cNvSpPr/>
          <p:nvPr/>
        </p:nvSpPr>
        <p:spPr>
          <a:xfrm>
            <a:off x="2857914" y="2558280"/>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Down Arrow 8">
            <a:extLst>
              <a:ext uri="{FF2B5EF4-FFF2-40B4-BE49-F238E27FC236}">
                <a16:creationId xmlns:a16="http://schemas.microsoft.com/office/drawing/2014/main" id="{ED22507D-15AE-D77A-6F01-1ED58AD15014}"/>
              </a:ext>
            </a:extLst>
          </p:cNvPr>
          <p:cNvSpPr/>
          <p:nvPr/>
        </p:nvSpPr>
        <p:spPr>
          <a:xfrm>
            <a:off x="2386110" y="2752068"/>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5" name="TextBox 14">
            <a:extLst>
              <a:ext uri="{FF2B5EF4-FFF2-40B4-BE49-F238E27FC236}">
                <a16:creationId xmlns:a16="http://schemas.microsoft.com/office/drawing/2014/main" id="{E523AEED-E7C8-ED85-9366-D71EF7735B9E}"/>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Tree>
    <p:extLst>
      <p:ext uri="{BB962C8B-B14F-4D97-AF65-F5344CB8AC3E}">
        <p14:creationId xmlns:p14="http://schemas.microsoft.com/office/powerpoint/2010/main" val="379620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0511C5-6A98-3CC1-DB87-E1E4A2201E9C}"/>
              </a:ext>
            </a:extLst>
          </p:cNvPr>
          <p:cNvPicPr>
            <a:picLocks noChangeAspect="1"/>
          </p:cNvPicPr>
          <p:nvPr/>
        </p:nvPicPr>
        <p:blipFill>
          <a:blip r:embed="rId2"/>
          <a:stretch>
            <a:fillRect/>
          </a:stretch>
        </p:blipFill>
        <p:spPr>
          <a:xfrm>
            <a:off x="1252447" y="952822"/>
            <a:ext cx="5510162" cy="3237856"/>
          </a:xfrm>
          <a:prstGeom prst="rect">
            <a:avLst/>
          </a:prstGeom>
        </p:spPr>
      </p:pic>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119769"/>
            <a:ext cx="6373588" cy="748596"/>
          </a:xfrm>
        </p:spPr>
        <p:txBody>
          <a:bodyPr>
            <a:noAutofit/>
          </a:bodyPr>
          <a:lstStyle/>
          <a:p>
            <a:r>
              <a:rPr lang="en-GB" dirty="0"/>
              <a:t>Trends in multi-drug resistant</a:t>
            </a:r>
            <a:endParaRPr lang="en-IE" altLang="en-US" dirty="0"/>
          </a:p>
          <a:p>
            <a:r>
              <a:rPr lang="en-IE" altLang="en-US" i="1" dirty="0"/>
              <a:t>Escherichia coli</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224000" y="4219237"/>
            <a:ext cx="4821784" cy="338554"/>
          </a:xfrm>
          <a:prstGeom prst="rect">
            <a:avLst/>
          </a:prstGeom>
          <a:noFill/>
        </p:spPr>
        <p:txBody>
          <a:bodyPr wrap="square" rtlCol="0">
            <a:spAutoFit/>
          </a:bodyPr>
          <a:lstStyle/>
          <a:p>
            <a:r>
              <a:rPr lang="en-IE" sz="800" dirty="0"/>
              <a:t>MDR, Multi-Drug Resistance (defined as combined resistance to 3GCs, fluoroquinolones and aminoglycosides) </a:t>
            </a:r>
          </a:p>
          <a:p>
            <a:r>
              <a:rPr lang="en-IE" sz="800" dirty="0"/>
              <a:t>* Data is missing from one laboratory for each of 2021 and 2022</a:t>
            </a:r>
            <a:endParaRPr lang="en-IE" sz="800" dirty="0">
              <a:latin typeface="+mn-lt"/>
            </a:endParaRPr>
          </a:p>
        </p:txBody>
      </p:sp>
      <p:sp>
        <p:nvSpPr>
          <p:cNvPr id="6" name="Rectangle: Rounded Corners 5">
            <a:extLst>
              <a:ext uri="{FF2B5EF4-FFF2-40B4-BE49-F238E27FC236}">
                <a16:creationId xmlns:a16="http://schemas.microsoft.com/office/drawing/2014/main" id="{3F3B317A-12E1-96E3-EEFC-707028E41D61}"/>
              </a:ext>
            </a:extLst>
          </p:cNvPr>
          <p:cNvSpPr/>
          <p:nvPr/>
        </p:nvSpPr>
        <p:spPr>
          <a:xfrm>
            <a:off x="6540947" y="3869678"/>
            <a:ext cx="2113281" cy="67055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Multi-drug resistance accounted for 3.7% (or just under 1 in 25) of isolates in 2022, a</a:t>
            </a:r>
            <a:r>
              <a:rPr lang="en-IE" altLang="en-US" sz="1000" dirty="0">
                <a:latin typeface="Arial" panose="020B0604020202020204" pitchFamily="34" charset="0"/>
                <a:cs typeface="Arial" panose="020B0604020202020204" pitchFamily="34" charset="0"/>
              </a:rPr>
              <a:t> </a:t>
            </a:r>
            <a:r>
              <a:rPr lang="en-IE" altLang="en-US" sz="1000" b="1" dirty="0">
                <a:solidFill>
                  <a:srgbClr val="00B050"/>
                </a:solidFill>
                <a:latin typeface="Arial" panose="020B0604020202020204" pitchFamily="34" charset="0"/>
                <a:cs typeface="Arial" panose="020B0604020202020204" pitchFamily="34" charset="0"/>
              </a:rPr>
              <a:t>decrease</a:t>
            </a:r>
            <a:r>
              <a:rPr lang="en-IE" altLang="en-US" sz="1000" dirty="0">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from 4.1% in 2021</a:t>
            </a:r>
          </a:p>
        </p:txBody>
      </p:sp>
      <p:pic>
        <p:nvPicPr>
          <p:cNvPr id="2" name="Picture 1">
            <a:extLst>
              <a:ext uri="{FF2B5EF4-FFF2-40B4-BE49-F238E27FC236}">
                <a16:creationId xmlns:a16="http://schemas.microsoft.com/office/drawing/2014/main" id="{B0ACB5E3-152E-1457-E336-341DEB924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C8885DE2-7901-8584-8713-81F8FAA75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7" name="TextBox 6">
            <a:extLst>
              <a:ext uri="{FF2B5EF4-FFF2-40B4-BE49-F238E27FC236}">
                <a16:creationId xmlns:a16="http://schemas.microsoft.com/office/drawing/2014/main" id="{EE430950-980D-D09C-1A2C-049945CA6015}"/>
              </a:ext>
            </a:extLst>
          </p:cNvPr>
          <p:cNvSpPr txBox="1"/>
          <p:nvPr/>
        </p:nvSpPr>
        <p:spPr>
          <a:xfrm>
            <a:off x="1708486" y="4511793"/>
            <a:ext cx="1770139" cy="253916"/>
          </a:xfrm>
          <a:prstGeom prst="rect">
            <a:avLst/>
          </a:prstGeom>
          <a:noFill/>
        </p:spPr>
        <p:txBody>
          <a:bodyPr wrap="square" rtlCol="0">
            <a:spAutoFit/>
          </a:bodyPr>
          <a:lstStyle/>
          <a:p>
            <a:r>
              <a:rPr lang="en-IE" sz="1050" dirty="0"/>
              <a:t>Significant 5-year trend</a:t>
            </a:r>
          </a:p>
        </p:txBody>
      </p:sp>
      <p:sp>
        <p:nvSpPr>
          <p:cNvPr id="11" name="Down Arrow 7">
            <a:extLst>
              <a:ext uri="{FF2B5EF4-FFF2-40B4-BE49-F238E27FC236}">
                <a16:creationId xmlns:a16="http://schemas.microsoft.com/office/drawing/2014/main" id="{4FC55F89-BC05-F178-7154-F810A30A6FBB}"/>
              </a:ext>
            </a:extLst>
          </p:cNvPr>
          <p:cNvSpPr/>
          <p:nvPr/>
        </p:nvSpPr>
        <p:spPr>
          <a:xfrm rot="10800000">
            <a:off x="1519465" y="4528866"/>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Down Arrow 8">
            <a:extLst>
              <a:ext uri="{FF2B5EF4-FFF2-40B4-BE49-F238E27FC236}">
                <a16:creationId xmlns:a16="http://schemas.microsoft.com/office/drawing/2014/main" id="{80DF8593-174C-51AE-54A0-7744F42A7B0C}"/>
              </a:ext>
            </a:extLst>
          </p:cNvPr>
          <p:cNvSpPr/>
          <p:nvPr/>
        </p:nvSpPr>
        <p:spPr>
          <a:xfrm>
            <a:off x="1319383" y="4528865"/>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7FB05420-2F01-BDEC-C0A2-CB021618B8F1}"/>
              </a:ext>
            </a:extLst>
          </p:cNvPr>
          <p:cNvSpPr/>
          <p:nvPr/>
        </p:nvSpPr>
        <p:spPr>
          <a:xfrm>
            <a:off x="5856055" y="2252474"/>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232988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2ACB1C-34AB-18CF-8694-E4CAC769798C}"/>
              </a:ext>
            </a:extLst>
          </p:cNvPr>
          <p:cNvPicPr>
            <a:picLocks noChangeAspect="1"/>
          </p:cNvPicPr>
          <p:nvPr/>
        </p:nvPicPr>
        <p:blipFill>
          <a:blip r:embed="rId2"/>
          <a:stretch>
            <a:fillRect/>
          </a:stretch>
        </p:blipFill>
        <p:spPr>
          <a:xfrm>
            <a:off x="2470397" y="1111656"/>
            <a:ext cx="3572537" cy="3718881"/>
          </a:xfrm>
          <a:prstGeom prst="rect">
            <a:avLst/>
          </a:prstGeom>
        </p:spPr>
      </p:pic>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41261" y="118878"/>
            <a:ext cx="7920001" cy="564873"/>
          </a:xfrm>
        </p:spPr>
        <p:txBody>
          <a:bodyPr>
            <a:noAutofit/>
          </a:bodyPr>
          <a:lstStyle/>
          <a:p>
            <a:r>
              <a:rPr lang="en-GB" dirty="0"/>
              <a:t>Multi-drug resistant </a:t>
            </a:r>
            <a:r>
              <a:rPr lang="en-IE" altLang="en-US" i="1" dirty="0"/>
              <a:t>Escherichia coli </a:t>
            </a:r>
          </a:p>
          <a:p>
            <a:r>
              <a:rPr lang="en-GB" dirty="0"/>
              <a:t>in EARS-Net countries in 2021</a:t>
            </a:r>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61939" y="4701969"/>
            <a:ext cx="2716728" cy="307777"/>
          </a:xfrm>
          <a:prstGeom prst="rect">
            <a:avLst/>
          </a:prstGeom>
          <a:noFill/>
        </p:spPr>
        <p:txBody>
          <a:bodyPr wrap="square" rtlCol="0">
            <a:spAutoFit/>
          </a:bodyPr>
          <a:lstStyle/>
          <a:p>
            <a:r>
              <a:rPr lang="en-IE" sz="700" dirty="0"/>
              <a:t>MDR, Multi-drug resistant</a:t>
            </a:r>
          </a:p>
          <a:p>
            <a:r>
              <a:rPr lang="en-IE" sz="700" dirty="0"/>
              <a:t>Source: Health Atlas, ECDC (data downloaded 26/09/2022)</a:t>
            </a:r>
          </a:p>
        </p:txBody>
      </p:sp>
      <p:pic>
        <p:nvPicPr>
          <p:cNvPr id="2" name="Picture 1">
            <a:extLst>
              <a:ext uri="{FF2B5EF4-FFF2-40B4-BE49-F238E27FC236}">
                <a16:creationId xmlns:a16="http://schemas.microsoft.com/office/drawing/2014/main" id="{5C9D8DFB-A3EF-4657-7894-20B55D726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7A3E5929-5192-93ED-4694-66B5487FB6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5" name="TextBox 4">
            <a:extLst>
              <a:ext uri="{FF2B5EF4-FFF2-40B4-BE49-F238E27FC236}">
                <a16:creationId xmlns:a16="http://schemas.microsoft.com/office/drawing/2014/main" id="{181DF84F-28C1-04AE-BA65-03B9E356E438}"/>
              </a:ext>
            </a:extLst>
          </p:cNvPr>
          <p:cNvSpPr txBox="1"/>
          <p:nvPr/>
        </p:nvSpPr>
        <p:spPr>
          <a:xfrm>
            <a:off x="1306666" y="2470414"/>
            <a:ext cx="1970838" cy="600164"/>
          </a:xfrm>
          <a:prstGeom prst="rect">
            <a:avLst/>
          </a:prstGeom>
          <a:noFill/>
        </p:spPr>
        <p:txBody>
          <a:bodyPr wrap="square" rtlCol="0">
            <a:spAutoFit/>
          </a:bodyPr>
          <a:lstStyle/>
          <a:p>
            <a:r>
              <a:rPr lang="en-IE" sz="1350" dirty="0"/>
              <a:t>IE rank: 17/29 (4.0%)</a:t>
            </a:r>
          </a:p>
          <a:p>
            <a:r>
              <a:rPr lang="en-IE" sz="1350" dirty="0"/>
              <a:t>EU/EEA: 5.1%</a:t>
            </a:r>
          </a:p>
          <a:p>
            <a:r>
              <a:rPr lang="en-IE" sz="600" dirty="0"/>
              <a:t>(population-weighted mean)</a:t>
            </a:r>
          </a:p>
        </p:txBody>
      </p:sp>
      <p:pic>
        <p:nvPicPr>
          <p:cNvPr id="6" name="Picture 5">
            <a:extLst>
              <a:ext uri="{FF2B5EF4-FFF2-40B4-BE49-F238E27FC236}">
                <a16:creationId xmlns:a16="http://schemas.microsoft.com/office/drawing/2014/main" id="{5D8C1FDE-ABA9-70E7-9B3A-0CEFAF919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5972" y="1524206"/>
            <a:ext cx="1900503" cy="1986240"/>
          </a:xfrm>
          <a:prstGeom prst="rect">
            <a:avLst/>
          </a:prstGeom>
        </p:spPr>
      </p:pic>
      <p:sp>
        <p:nvSpPr>
          <p:cNvPr id="7" name="TextBox 6">
            <a:extLst>
              <a:ext uri="{FF2B5EF4-FFF2-40B4-BE49-F238E27FC236}">
                <a16:creationId xmlns:a16="http://schemas.microsoft.com/office/drawing/2014/main" id="{9670F95B-2A66-A4B9-1490-5D0DFCFF8C54}"/>
              </a:ext>
            </a:extLst>
          </p:cNvPr>
          <p:cNvSpPr txBox="1"/>
          <p:nvPr/>
        </p:nvSpPr>
        <p:spPr>
          <a:xfrm>
            <a:off x="1708486" y="4511793"/>
            <a:ext cx="1770139" cy="253916"/>
          </a:xfrm>
          <a:prstGeom prst="rect">
            <a:avLst/>
          </a:prstGeom>
          <a:noFill/>
        </p:spPr>
        <p:txBody>
          <a:bodyPr wrap="square" rtlCol="0">
            <a:spAutoFit/>
          </a:bodyPr>
          <a:lstStyle/>
          <a:p>
            <a:r>
              <a:rPr lang="en-IE" sz="1050" dirty="0"/>
              <a:t>Significant 5-year trend</a:t>
            </a:r>
          </a:p>
        </p:txBody>
      </p:sp>
      <p:sp>
        <p:nvSpPr>
          <p:cNvPr id="10" name="Down Arrow 7">
            <a:extLst>
              <a:ext uri="{FF2B5EF4-FFF2-40B4-BE49-F238E27FC236}">
                <a16:creationId xmlns:a16="http://schemas.microsoft.com/office/drawing/2014/main" id="{3E6E30C4-3908-9717-15A2-E294EF0F447A}"/>
              </a:ext>
            </a:extLst>
          </p:cNvPr>
          <p:cNvSpPr/>
          <p:nvPr/>
        </p:nvSpPr>
        <p:spPr>
          <a:xfrm rot="10800000">
            <a:off x="1519465" y="4528866"/>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Down Arrow 8">
            <a:extLst>
              <a:ext uri="{FF2B5EF4-FFF2-40B4-BE49-F238E27FC236}">
                <a16:creationId xmlns:a16="http://schemas.microsoft.com/office/drawing/2014/main" id="{A9FAEC3C-A832-BADC-FA10-0E3A3AB83B86}"/>
              </a:ext>
            </a:extLst>
          </p:cNvPr>
          <p:cNvSpPr/>
          <p:nvPr/>
        </p:nvSpPr>
        <p:spPr>
          <a:xfrm>
            <a:off x="1319383" y="4528865"/>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62D9ED2E-D280-9728-5D48-0E3F37257FF5}"/>
              </a:ext>
            </a:extLst>
          </p:cNvPr>
          <p:cNvSpPr/>
          <p:nvPr/>
        </p:nvSpPr>
        <p:spPr>
          <a:xfrm>
            <a:off x="2857914" y="2558280"/>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Down Arrow 8">
            <a:extLst>
              <a:ext uri="{FF2B5EF4-FFF2-40B4-BE49-F238E27FC236}">
                <a16:creationId xmlns:a16="http://schemas.microsoft.com/office/drawing/2014/main" id="{ED22507D-15AE-D77A-6F01-1ED58AD15014}"/>
              </a:ext>
            </a:extLst>
          </p:cNvPr>
          <p:cNvSpPr/>
          <p:nvPr/>
        </p:nvSpPr>
        <p:spPr>
          <a:xfrm>
            <a:off x="2386110" y="2752068"/>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5" name="TextBox 14">
            <a:extLst>
              <a:ext uri="{FF2B5EF4-FFF2-40B4-BE49-F238E27FC236}">
                <a16:creationId xmlns:a16="http://schemas.microsoft.com/office/drawing/2014/main" id="{E523AEED-E7C8-ED85-9366-D71EF7735B9E}"/>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
        <p:nvSpPr>
          <p:cNvPr id="16" name="Rectangle: Rounded Corners 15">
            <a:extLst>
              <a:ext uri="{FF2B5EF4-FFF2-40B4-BE49-F238E27FC236}">
                <a16:creationId xmlns:a16="http://schemas.microsoft.com/office/drawing/2014/main" id="{7CDCA0A6-1081-5F5C-08C5-4A87C2CD0139}"/>
              </a:ext>
            </a:extLst>
          </p:cNvPr>
          <p:cNvSpPr/>
          <p:nvPr/>
        </p:nvSpPr>
        <p:spPr>
          <a:xfrm>
            <a:off x="1548291" y="3409615"/>
            <a:ext cx="1215229" cy="60016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200" dirty="0">
                <a:solidFill>
                  <a:schemeClr val="tx1"/>
                </a:solidFill>
                <a:highlight>
                  <a:srgbClr val="FFFF00"/>
                </a:highlight>
                <a:latin typeface="Arial" panose="020B0604020202020204" pitchFamily="34" charset="0"/>
                <a:cs typeface="Arial" panose="020B0604020202020204" pitchFamily="34" charset="0"/>
              </a:rPr>
              <a:t>MDR </a:t>
            </a:r>
            <a:r>
              <a:rPr lang="en-IE" altLang="en-US" sz="1200" i="1" dirty="0">
                <a:solidFill>
                  <a:schemeClr val="tx1"/>
                </a:solidFill>
                <a:highlight>
                  <a:srgbClr val="FFFF00"/>
                </a:highlight>
                <a:latin typeface="Arial" panose="020B0604020202020204" pitchFamily="34" charset="0"/>
                <a:cs typeface="Arial" panose="020B0604020202020204" pitchFamily="34" charset="0"/>
              </a:rPr>
              <a:t>E. coli </a:t>
            </a:r>
            <a:r>
              <a:rPr lang="en-IE" altLang="en-US" sz="1200" dirty="0">
                <a:solidFill>
                  <a:schemeClr val="tx1"/>
                </a:solidFill>
                <a:highlight>
                  <a:srgbClr val="FFFF00"/>
                </a:highlight>
                <a:latin typeface="Arial" panose="020B0604020202020204" pitchFamily="34" charset="0"/>
                <a:cs typeface="Arial" panose="020B0604020202020204" pitchFamily="34" charset="0"/>
              </a:rPr>
              <a:t>is </a:t>
            </a:r>
            <a:r>
              <a:rPr lang="en-IE" altLang="en-US" sz="1200" b="1" dirty="0">
                <a:solidFill>
                  <a:srgbClr val="00B050"/>
                </a:solidFill>
                <a:highlight>
                  <a:srgbClr val="FFFF00"/>
                </a:highlight>
                <a:latin typeface="Arial" panose="020B0604020202020204" pitchFamily="34" charset="0"/>
                <a:cs typeface="Arial" panose="020B0604020202020204" pitchFamily="34" charset="0"/>
              </a:rPr>
              <a:t>decreasing</a:t>
            </a:r>
            <a:r>
              <a:rPr lang="en-IE" altLang="en-US" sz="1200" dirty="0">
                <a:highlight>
                  <a:srgbClr val="FFFF00"/>
                </a:highlight>
                <a:latin typeface="Arial" panose="020B0604020202020204" pitchFamily="34" charset="0"/>
                <a:cs typeface="Arial" panose="020B0604020202020204" pitchFamily="34" charset="0"/>
              </a:rPr>
              <a:t> </a:t>
            </a:r>
            <a:r>
              <a:rPr lang="en-IE" altLang="en-US" sz="1200" dirty="0">
                <a:solidFill>
                  <a:schemeClr val="tx1"/>
                </a:solidFill>
                <a:highlight>
                  <a:srgbClr val="FFFF00"/>
                </a:highlight>
                <a:latin typeface="Arial" panose="020B0604020202020204" pitchFamily="34" charset="0"/>
                <a:cs typeface="Arial" panose="020B0604020202020204" pitchFamily="34" charset="0"/>
              </a:rPr>
              <a:t>in Ireland</a:t>
            </a:r>
          </a:p>
        </p:txBody>
      </p:sp>
    </p:spTree>
    <p:extLst>
      <p:ext uri="{BB962C8B-B14F-4D97-AF65-F5344CB8AC3E}">
        <p14:creationId xmlns:p14="http://schemas.microsoft.com/office/powerpoint/2010/main" val="293313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02079" y="174275"/>
            <a:ext cx="6931093" cy="585601"/>
          </a:xfrm>
        </p:spPr>
        <p:txBody>
          <a:bodyPr>
            <a:noAutofit/>
          </a:bodyPr>
          <a:lstStyle/>
          <a:p>
            <a:r>
              <a:rPr lang="en-IE" altLang="en-US" dirty="0"/>
              <a:t>Carbapenem Resistance and </a:t>
            </a:r>
            <a:r>
              <a:rPr lang="en-IE" altLang="en-US" dirty="0" err="1"/>
              <a:t>Carbapenemase</a:t>
            </a:r>
            <a:r>
              <a:rPr lang="en-IE" altLang="en-US" dirty="0"/>
              <a:t> Producing </a:t>
            </a:r>
            <a:r>
              <a:rPr lang="en-IE" altLang="en-US" i="1" dirty="0"/>
              <a:t>E. coli</a:t>
            </a:r>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13173" y="4768633"/>
            <a:ext cx="2867998" cy="215444"/>
          </a:xfrm>
          <a:prstGeom prst="rect">
            <a:avLst/>
          </a:prstGeom>
          <a:noFill/>
        </p:spPr>
        <p:txBody>
          <a:bodyPr wrap="square" rtlCol="0">
            <a:spAutoFit/>
          </a:bodyPr>
          <a:lstStyle/>
          <a:p>
            <a:r>
              <a:rPr lang="en-IE" sz="800" dirty="0">
                <a:latin typeface="+mn-lt"/>
              </a:rPr>
              <a:t>*</a:t>
            </a:r>
            <a:r>
              <a:rPr lang="en-IE" sz="800" dirty="0"/>
              <a:t>Data is missing from one laboratory for each of 2021 and 2022</a:t>
            </a:r>
            <a:endParaRPr lang="en-IE" sz="800" dirty="0">
              <a:latin typeface="+mn-lt"/>
            </a:endParaRPr>
          </a:p>
        </p:txBody>
      </p:sp>
      <p:pic>
        <p:nvPicPr>
          <p:cNvPr id="3" name="Picture 2">
            <a:extLst>
              <a:ext uri="{FF2B5EF4-FFF2-40B4-BE49-F238E27FC236}">
                <a16:creationId xmlns:a16="http://schemas.microsoft.com/office/drawing/2014/main" id="{47F7BA41-CA55-4B18-C150-51EE7635E2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BC7FEE8F-990C-BCE9-E7B4-3862C136B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12" name="Rectangle: Rounded Corners 11">
            <a:extLst>
              <a:ext uri="{FF2B5EF4-FFF2-40B4-BE49-F238E27FC236}">
                <a16:creationId xmlns:a16="http://schemas.microsoft.com/office/drawing/2014/main" id="{B72D5C28-5B4B-0900-8C26-1433144D6BD3}"/>
              </a:ext>
            </a:extLst>
          </p:cNvPr>
          <p:cNvSpPr/>
          <p:nvPr/>
        </p:nvSpPr>
        <p:spPr>
          <a:xfrm>
            <a:off x="3232233" y="3690807"/>
            <a:ext cx="2653794" cy="80013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Although the 5-year trend for carbapenem-resistant </a:t>
            </a:r>
            <a:r>
              <a:rPr lang="en-GB" sz="1000" i="1" dirty="0">
                <a:solidFill>
                  <a:schemeClr val="tx1"/>
                </a:solidFill>
              </a:rPr>
              <a:t>E. coli </a:t>
            </a:r>
            <a:r>
              <a:rPr lang="en-GB" sz="1000" dirty="0">
                <a:solidFill>
                  <a:schemeClr val="tx1"/>
                </a:solidFill>
              </a:rPr>
              <a:t>shows an </a:t>
            </a:r>
            <a:r>
              <a:rPr lang="en-GB" sz="1000" b="1" dirty="0">
                <a:solidFill>
                  <a:srgbClr val="FF0000"/>
                </a:solidFill>
              </a:rPr>
              <a:t>increase</a:t>
            </a:r>
            <a:r>
              <a:rPr lang="en-GB" sz="1000" dirty="0">
                <a:solidFill>
                  <a:schemeClr val="tx1"/>
                </a:solidFill>
              </a:rPr>
              <a:t>, the numbers are still low.</a:t>
            </a:r>
          </a:p>
          <a:p>
            <a:pPr algn="ctr"/>
            <a:r>
              <a:rPr lang="en-GB" sz="1000" dirty="0">
                <a:solidFill>
                  <a:schemeClr val="tx1"/>
                </a:solidFill>
              </a:rPr>
              <a:t>No trend is obvious for </a:t>
            </a:r>
            <a:r>
              <a:rPr lang="en-GB" sz="1000" dirty="0" err="1">
                <a:solidFill>
                  <a:schemeClr val="tx1"/>
                </a:solidFill>
              </a:rPr>
              <a:t>carbapenemase</a:t>
            </a:r>
            <a:r>
              <a:rPr lang="en-GB" sz="1000" dirty="0">
                <a:solidFill>
                  <a:schemeClr val="tx1"/>
                </a:solidFill>
              </a:rPr>
              <a:t>-producing </a:t>
            </a:r>
            <a:r>
              <a:rPr lang="en-GB" sz="1000" i="1" dirty="0">
                <a:solidFill>
                  <a:schemeClr val="tx1"/>
                </a:solidFill>
              </a:rPr>
              <a:t>E. coli</a:t>
            </a:r>
          </a:p>
        </p:txBody>
      </p:sp>
      <p:pic>
        <p:nvPicPr>
          <p:cNvPr id="14" name="Picture 13">
            <a:extLst>
              <a:ext uri="{FF2B5EF4-FFF2-40B4-BE49-F238E27FC236}">
                <a16:creationId xmlns:a16="http://schemas.microsoft.com/office/drawing/2014/main" id="{3F476C42-0F65-5A2D-E188-DA69BB47956D}"/>
              </a:ext>
            </a:extLst>
          </p:cNvPr>
          <p:cNvPicPr>
            <a:picLocks noChangeAspect="1"/>
          </p:cNvPicPr>
          <p:nvPr/>
        </p:nvPicPr>
        <p:blipFill>
          <a:blip r:embed="rId4"/>
          <a:stretch>
            <a:fillRect/>
          </a:stretch>
        </p:blipFill>
        <p:spPr>
          <a:xfrm>
            <a:off x="5256177" y="1398506"/>
            <a:ext cx="3581046" cy="2143947"/>
          </a:xfrm>
          <a:prstGeom prst="rect">
            <a:avLst/>
          </a:prstGeom>
        </p:spPr>
      </p:pic>
      <p:pic>
        <p:nvPicPr>
          <p:cNvPr id="16" name="Picture 15">
            <a:extLst>
              <a:ext uri="{FF2B5EF4-FFF2-40B4-BE49-F238E27FC236}">
                <a16:creationId xmlns:a16="http://schemas.microsoft.com/office/drawing/2014/main" id="{171F5856-2DA6-FE78-1CEF-2420D8E14AD4}"/>
              </a:ext>
            </a:extLst>
          </p:cNvPr>
          <p:cNvPicPr>
            <a:picLocks noChangeAspect="1"/>
          </p:cNvPicPr>
          <p:nvPr/>
        </p:nvPicPr>
        <p:blipFill>
          <a:blip r:embed="rId5"/>
          <a:stretch>
            <a:fillRect/>
          </a:stretch>
        </p:blipFill>
        <p:spPr>
          <a:xfrm>
            <a:off x="149487" y="1555539"/>
            <a:ext cx="5000625" cy="1924050"/>
          </a:xfrm>
          <a:prstGeom prst="rect">
            <a:avLst/>
          </a:prstGeom>
        </p:spPr>
      </p:pic>
    </p:spTree>
    <p:extLst>
      <p:ext uri="{BB962C8B-B14F-4D97-AF65-F5344CB8AC3E}">
        <p14:creationId xmlns:p14="http://schemas.microsoft.com/office/powerpoint/2010/main" val="3912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464353"/>
            <a:ext cx="4910401" cy="885994"/>
          </a:xfrm>
        </p:spPr>
        <p:txBody>
          <a:bodyPr/>
          <a:lstStyle/>
          <a:p>
            <a:pPr>
              <a:lnSpc>
                <a:spcPct val="100000"/>
              </a:lnSpc>
            </a:pPr>
            <a:r>
              <a:rPr lang="en-GB" b="1" dirty="0"/>
              <a:t>Invasive </a:t>
            </a:r>
            <a:r>
              <a:rPr lang="en-GB" b="1" i="1" dirty="0"/>
              <a:t>Staphylococcus aureus</a:t>
            </a:r>
          </a:p>
          <a:p>
            <a:pPr>
              <a:lnSpc>
                <a:spcPct val="100000"/>
              </a:lnSpc>
            </a:pPr>
            <a:r>
              <a:rPr lang="en-GB" b="1" dirty="0"/>
              <a:t>infections</a:t>
            </a:r>
          </a:p>
        </p:txBody>
      </p:sp>
      <p:pic>
        <p:nvPicPr>
          <p:cNvPr id="5" name="Picture 4">
            <a:extLst>
              <a:ext uri="{FF2B5EF4-FFF2-40B4-BE49-F238E27FC236}">
                <a16:creationId xmlns:a16="http://schemas.microsoft.com/office/drawing/2014/main" id="{D76A005F-1BBE-4338-93BE-555052DAC9D8}"/>
              </a:ext>
            </a:extLst>
          </p:cNvPr>
          <p:cNvPicPr>
            <a:picLocks noChangeAspect="1"/>
          </p:cNvPicPr>
          <p:nvPr/>
        </p:nvPicPr>
        <p:blipFill>
          <a:blip r:embed="rId2"/>
          <a:stretch>
            <a:fillRect/>
          </a:stretch>
        </p:blipFill>
        <p:spPr>
          <a:xfrm>
            <a:off x="5698005" y="1617458"/>
            <a:ext cx="2850777" cy="2138082"/>
          </a:xfrm>
          <a:prstGeom prst="rect">
            <a:avLst/>
          </a:prstGeom>
        </p:spPr>
      </p:pic>
      <p:pic>
        <p:nvPicPr>
          <p:cNvPr id="2" name="Picture 1">
            <a:extLst>
              <a:ext uri="{FF2B5EF4-FFF2-40B4-BE49-F238E27FC236}">
                <a16:creationId xmlns:a16="http://schemas.microsoft.com/office/drawing/2014/main" id="{B28DE9AF-E8A0-7CE6-A7F4-42AF1A699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2EE4D25A-084F-3262-9EFC-3FB4EA065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37194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623146" y="1450931"/>
            <a:ext cx="8153653" cy="3379605"/>
          </a:xfrm>
        </p:spPr>
        <p:txBody>
          <a:bodyPr>
            <a:normAutofit/>
          </a:bodyPr>
          <a:lstStyle/>
          <a:p>
            <a:r>
              <a:rPr lang="en-IE" altLang="en-US" sz="1400" dirty="0">
                <a:latin typeface="Arial" panose="020B0604020202020204" pitchFamily="34" charset="0"/>
                <a:cs typeface="Arial" panose="020B0604020202020204" pitchFamily="34" charset="0"/>
              </a:rPr>
              <a:t>The number of invasive </a:t>
            </a:r>
            <a:r>
              <a:rPr lang="en-IE" altLang="en-US" sz="1400" i="1" dirty="0">
                <a:latin typeface="Arial" panose="020B0604020202020204" pitchFamily="34" charset="0"/>
                <a:cs typeface="Arial" panose="020B0604020202020204" pitchFamily="34" charset="0"/>
              </a:rPr>
              <a:t>S. aureus </a:t>
            </a:r>
            <a:r>
              <a:rPr lang="en-IE" sz="1400" dirty="0">
                <a:latin typeface="Arial" panose="020B0604020202020204" pitchFamily="34" charset="0"/>
                <a:cs typeface="Arial" panose="020B0604020202020204" pitchFamily="34" charset="0"/>
              </a:rPr>
              <a:t>infections</a:t>
            </a:r>
            <a:r>
              <a:rPr lang="en-IE" sz="1400" b="1" dirty="0">
                <a:latin typeface="Arial" panose="020B0604020202020204" pitchFamily="34" charset="0"/>
                <a:cs typeface="Arial" panose="020B0604020202020204" pitchFamily="34" charset="0"/>
              </a:rPr>
              <a:t> </a:t>
            </a:r>
            <a:r>
              <a:rPr lang="en-IE" altLang="en-US" sz="1400" b="1" dirty="0">
                <a:solidFill>
                  <a:schemeClr val="accent2">
                    <a:lumMod val="75000"/>
                  </a:schemeClr>
                </a:solidFill>
              </a:rPr>
              <a:t>remained stable </a:t>
            </a:r>
            <a:r>
              <a:rPr lang="en-IE" altLang="en-US" sz="1400" dirty="0">
                <a:latin typeface="Arial" panose="020B0604020202020204" pitchFamily="34" charset="0"/>
                <a:cs typeface="Arial" panose="020B0604020202020204" pitchFamily="34" charset="0"/>
              </a:rPr>
              <a:t>between 2021 and 2022 </a:t>
            </a:r>
            <a:r>
              <a:rPr lang="en-IE" altLang="en-US" sz="1400" dirty="0"/>
              <a:t>                    </a:t>
            </a:r>
            <a:r>
              <a:rPr lang="en-IE" altLang="en-US" sz="1000" dirty="0">
                <a:latin typeface="Arial" panose="020B0604020202020204" pitchFamily="34" charset="0"/>
                <a:cs typeface="Arial" panose="020B0604020202020204" pitchFamily="34" charset="0"/>
              </a:rPr>
              <a:t>(data adjusted to include only those laboratories that consistently reported data over the latest 5-year period)</a:t>
            </a:r>
          </a:p>
          <a:p>
            <a:endParaRPr lang="en-IE" altLang="en-US" sz="1000" dirty="0">
              <a:latin typeface="Arial" panose="020B0604020202020204" pitchFamily="34" charset="0"/>
              <a:cs typeface="Arial" panose="020B0604020202020204" pitchFamily="34" charset="0"/>
            </a:endParaRPr>
          </a:p>
          <a:p>
            <a:r>
              <a:rPr lang="en-GB" altLang="en-US" sz="1400" dirty="0"/>
              <a:t>In 2022, the proportion of methicillin-resistant </a:t>
            </a:r>
            <a:r>
              <a:rPr lang="en-GB" altLang="en-US" sz="1400" i="1" dirty="0"/>
              <a:t>S. aureus </a:t>
            </a:r>
            <a:r>
              <a:rPr lang="en-GB" altLang="en-US" sz="1400" dirty="0"/>
              <a:t>(%MRSA) </a:t>
            </a:r>
            <a:r>
              <a:rPr lang="en-IE" altLang="en-US" sz="1400" b="1" dirty="0">
                <a:solidFill>
                  <a:schemeClr val="accent2">
                    <a:lumMod val="75000"/>
                  </a:schemeClr>
                </a:solidFill>
              </a:rPr>
              <a:t>remained stable</a:t>
            </a:r>
            <a:r>
              <a:rPr lang="en-GB" altLang="en-US" sz="1400" dirty="0">
                <a:solidFill>
                  <a:schemeClr val="accent2">
                    <a:lumMod val="75000"/>
                  </a:schemeClr>
                </a:solidFill>
              </a:rPr>
              <a:t> </a:t>
            </a:r>
            <a:r>
              <a:rPr lang="en-GB" altLang="en-US" sz="1400" dirty="0"/>
              <a:t>at 10.6%. The %MRSA is the lowest recorded level to date. The 5-year trend indicates that %MRSA is </a:t>
            </a:r>
            <a:r>
              <a:rPr lang="en-GB" altLang="en-US" sz="1400" b="1" dirty="0">
                <a:solidFill>
                  <a:srgbClr val="00B050"/>
                </a:solidFill>
              </a:rPr>
              <a:t>decreasing</a:t>
            </a:r>
            <a:r>
              <a:rPr lang="en-GB" altLang="en-US" sz="1400" dirty="0"/>
              <a:t> </a:t>
            </a:r>
          </a:p>
          <a:p>
            <a:endParaRPr lang="en-GB" altLang="en-US" sz="1400" dirty="0"/>
          </a:p>
          <a:p>
            <a:r>
              <a:rPr lang="en-GB" altLang="en-US" sz="1400" dirty="0"/>
              <a:t>This is mirrored by a small </a:t>
            </a:r>
            <a:r>
              <a:rPr lang="en-GB" altLang="en-US" sz="1400" b="1" dirty="0">
                <a:solidFill>
                  <a:srgbClr val="00B050"/>
                </a:solidFill>
              </a:rPr>
              <a:t>decrease</a:t>
            </a:r>
            <a:r>
              <a:rPr lang="en-GB" altLang="en-US" sz="1400" dirty="0"/>
              <a:t> in the MRSA rate to 0.031 per 1,000 Patient Days, also at its lowest level to date</a:t>
            </a:r>
          </a:p>
          <a:p>
            <a:endParaRPr lang="en-GB" altLang="en-US" sz="1400" dirty="0"/>
          </a:p>
          <a:p>
            <a:r>
              <a:rPr lang="en-GB" altLang="en-US" sz="1400" dirty="0"/>
              <a:t>There was also a </a:t>
            </a:r>
            <a:r>
              <a:rPr lang="en-GB" altLang="en-US" sz="1400" b="1" dirty="0">
                <a:solidFill>
                  <a:srgbClr val="00B050"/>
                </a:solidFill>
              </a:rPr>
              <a:t>decrease</a:t>
            </a:r>
            <a:r>
              <a:rPr lang="en-GB" altLang="en-US" sz="1400" dirty="0"/>
              <a:t> in the rate of methicillin-susceptible </a:t>
            </a:r>
            <a:r>
              <a:rPr lang="en-GB" altLang="en-US" sz="1400" i="1" dirty="0"/>
              <a:t>S. aureus </a:t>
            </a:r>
            <a:r>
              <a:rPr lang="en-GB" altLang="en-US" sz="1400" dirty="0"/>
              <a:t>(MSSA) to 0.263 per 1,000 Patient Days. This is compared to 0.277 in 2021, which was the highest recorded rate to date</a:t>
            </a:r>
          </a:p>
          <a:p>
            <a:endParaRPr lang="en-GB" altLang="en-US"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7147840" cy="585601"/>
          </a:xfrm>
        </p:spPr>
        <p:txBody>
          <a:bodyPr>
            <a:noAutofit/>
          </a:bodyPr>
          <a:lstStyle/>
          <a:p>
            <a:pPr>
              <a:lnSpc>
                <a:spcPct val="100000"/>
              </a:lnSpc>
            </a:pPr>
            <a:r>
              <a:rPr lang="en-GB" dirty="0"/>
              <a:t>Invasive </a:t>
            </a:r>
            <a:r>
              <a:rPr lang="en-GB" i="1" dirty="0"/>
              <a:t>Staphylococcus aureus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623147" y="1071969"/>
            <a:ext cx="6373588" cy="27505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pic>
        <p:nvPicPr>
          <p:cNvPr id="2" name="Picture 1">
            <a:extLst>
              <a:ext uri="{FF2B5EF4-FFF2-40B4-BE49-F238E27FC236}">
                <a16:creationId xmlns:a16="http://schemas.microsoft.com/office/drawing/2014/main" id="{4F176A71-97AC-46DB-F1E1-3710D8DD9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CC7CDAEF-C158-78FF-A5C4-CB08DB5E7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06435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pPr>
              <a:lnSpc>
                <a:spcPct val="100000"/>
              </a:lnSpc>
            </a:pPr>
            <a:r>
              <a:rPr lang="en-GB" dirty="0"/>
              <a:t>Invasive </a:t>
            </a:r>
            <a:r>
              <a:rPr lang="en-GB" i="1" dirty="0"/>
              <a:t>Staphylococcus aureus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521E8208-7A69-CB22-CA1E-846BC1AA4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F2C42ACA-F30F-7DD1-31E3-C18FD98C1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3" name="Picture 2">
            <a:extLst>
              <a:ext uri="{FF2B5EF4-FFF2-40B4-BE49-F238E27FC236}">
                <a16:creationId xmlns:a16="http://schemas.microsoft.com/office/drawing/2014/main" id="{54D8F5EE-EA62-ADD6-AF11-942540C3AC0A}"/>
              </a:ext>
            </a:extLst>
          </p:cNvPr>
          <p:cNvPicPr>
            <a:picLocks noChangeAspect="1"/>
          </p:cNvPicPr>
          <p:nvPr/>
        </p:nvPicPr>
        <p:blipFill>
          <a:blip r:embed="rId4"/>
          <a:stretch>
            <a:fillRect/>
          </a:stretch>
        </p:blipFill>
        <p:spPr>
          <a:xfrm>
            <a:off x="733425" y="1537864"/>
            <a:ext cx="7677150" cy="1647825"/>
          </a:xfrm>
          <a:prstGeom prst="rect">
            <a:avLst/>
          </a:prstGeom>
        </p:spPr>
      </p:pic>
      <p:sp>
        <p:nvSpPr>
          <p:cNvPr id="6" name="Rectangle: Rounded Corners 5">
            <a:extLst>
              <a:ext uri="{FF2B5EF4-FFF2-40B4-BE49-F238E27FC236}">
                <a16:creationId xmlns:a16="http://schemas.microsoft.com/office/drawing/2014/main" id="{571EB2A0-04F2-373E-BF3F-8FE8B8DF1DFB}"/>
              </a:ext>
            </a:extLst>
          </p:cNvPr>
          <p:cNvSpPr/>
          <p:nvPr/>
        </p:nvSpPr>
        <p:spPr>
          <a:xfrm>
            <a:off x="3570506" y="3471102"/>
            <a:ext cx="3853067" cy="365760"/>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Between 2021 and 2022, MRSA has remained </a:t>
            </a:r>
            <a:r>
              <a:rPr lang="en-GB" sz="1100" b="1" dirty="0">
                <a:solidFill>
                  <a:schemeClr val="accent2">
                    <a:lumMod val="75000"/>
                  </a:schemeClr>
                </a:solidFill>
              </a:rPr>
              <a:t>stable</a:t>
            </a:r>
            <a:r>
              <a:rPr lang="en-GB" sz="1100" dirty="0">
                <a:solidFill>
                  <a:schemeClr val="tx1"/>
                </a:solidFill>
              </a:rPr>
              <a:t> in Ireland. </a:t>
            </a:r>
          </a:p>
          <a:p>
            <a:pPr algn="ctr"/>
            <a:r>
              <a:rPr lang="en-GB" sz="1100" dirty="0">
                <a:solidFill>
                  <a:schemeClr val="tx1"/>
                </a:solidFill>
              </a:rPr>
              <a:t>At 10.6%, this is the </a:t>
            </a:r>
            <a:r>
              <a:rPr lang="en-GB" sz="1000" b="1" dirty="0">
                <a:solidFill>
                  <a:srgbClr val="00B050"/>
                </a:solidFill>
                <a:latin typeface="Arial" panose="020B0604020202020204" pitchFamily="34" charset="0"/>
                <a:cs typeface="Arial" panose="020B0604020202020204" pitchFamily="34" charset="0"/>
              </a:rPr>
              <a:t>lowest </a:t>
            </a:r>
            <a:r>
              <a:rPr lang="en-GB" sz="1100" dirty="0">
                <a:solidFill>
                  <a:schemeClr val="tx1"/>
                </a:solidFill>
              </a:rPr>
              <a:t>%MRSA reported to date</a:t>
            </a:r>
          </a:p>
        </p:txBody>
      </p:sp>
    </p:spTree>
    <p:extLst>
      <p:ext uri="{BB962C8B-B14F-4D97-AF65-F5344CB8AC3E}">
        <p14:creationId xmlns:p14="http://schemas.microsoft.com/office/powerpoint/2010/main" val="242844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68A12-8031-3878-5129-EF7B39D2C09C}"/>
              </a:ext>
            </a:extLst>
          </p:cNvPr>
          <p:cNvPicPr>
            <a:picLocks noChangeAspect="1"/>
          </p:cNvPicPr>
          <p:nvPr/>
        </p:nvPicPr>
        <p:blipFill>
          <a:blip r:embed="rId2"/>
          <a:stretch>
            <a:fillRect/>
          </a:stretch>
        </p:blipFill>
        <p:spPr>
          <a:xfrm>
            <a:off x="1549676" y="979462"/>
            <a:ext cx="5469186" cy="3277142"/>
          </a:xfrm>
          <a:prstGeom prst="rect">
            <a:avLst/>
          </a:prstGeom>
        </p:spPr>
      </p:pic>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119769"/>
            <a:ext cx="5996373" cy="748596"/>
          </a:xfrm>
        </p:spPr>
        <p:txBody>
          <a:bodyPr>
            <a:noAutofit/>
          </a:bodyPr>
          <a:lstStyle/>
          <a:p>
            <a:r>
              <a:rPr lang="en-GB" sz="2400" dirty="0"/>
              <a:t>Trends in </a:t>
            </a:r>
            <a:r>
              <a:rPr lang="en-GB" sz="2400" dirty="0" err="1"/>
              <a:t>Meticillin</a:t>
            </a:r>
            <a:r>
              <a:rPr lang="en-GB" sz="2400" dirty="0"/>
              <a:t>-Resistant </a:t>
            </a:r>
            <a:r>
              <a:rPr lang="en-GB" sz="2400" i="1" dirty="0"/>
              <a:t>Staphylococcus aureus </a:t>
            </a:r>
            <a:r>
              <a:rPr lang="en-GB" sz="2400" dirty="0"/>
              <a:t>(MRSA)</a:t>
            </a:r>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481943" y="4255338"/>
            <a:ext cx="4821784" cy="338554"/>
          </a:xfrm>
          <a:prstGeom prst="rect">
            <a:avLst/>
          </a:prstGeom>
          <a:noFill/>
        </p:spPr>
        <p:txBody>
          <a:bodyPr wrap="square" rtlCol="0">
            <a:spAutoFit/>
          </a:bodyPr>
          <a:lstStyle/>
          <a:p>
            <a:r>
              <a:rPr lang="en-IE" sz="800" dirty="0"/>
              <a:t>MRSA, Methicillin Resistant </a:t>
            </a:r>
            <a:r>
              <a:rPr lang="en-IE" sz="800" i="1" dirty="0"/>
              <a:t>Staphylococcus aureus</a:t>
            </a:r>
            <a:endParaRPr lang="en-IE" sz="800" i="1" dirty="0">
              <a:latin typeface="+mn-lt"/>
            </a:endParaRPr>
          </a:p>
          <a:p>
            <a:r>
              <a:rPr lang="en-IE" sz="800" dirty="0"/>
              <a:t>* Data is missing from one laboratory for each of 2021 and 2022</a:t>
            </a:r>
            <a:endParaRPr lang="en-IE" sz="800" dirty="0">
              <a:latin typeface="+mn-lt"/>
            </a:endParaRPr>
          </a:p>
        </p:txBody>
      </p:sp>
      <p:pic>
        <p:nvPicPr>
          <p:cNvPr id="2" name="Picture 1">
            <a:extLst>
              <a:ext uri="{FF2B5EF4-FFF2-40B4-BE49-F238E27FC236}">
                <a16:creationId xmlns:a16="http://schemas.microsoft.com/office/drawing/2014/main" id="{B0ACB5E3-152E-1457-E336-341DEB924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C8885DE2-7901-8584-8713-81F8FAA75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7" name="TextBox 6">
            <a:extLst>
              <a:ext uri="{FF2B5EF4-FFF2-40B4-BE49-F238E27FC236}">
                <a16:creationId xmlns:a16="http://schemas.microsoft.com/office/drawing/2014/main" id="{EE430950-980D-D09C-1A2C-049945CA6015}"/>
              </a:ext>
            </a:extLst>
          </p:cNvPr>
          <p:cNvSpPr txBox="1"/>
          <p:nvPr/>
        </p:nvSpPr>
        <p:spPr>
          <a:xfrm>
            <a:off x="1938779" y="4593892"/>
            <a:ext cx="1770139" cy="253916"/>
          </a:xfrm>
          <a:prstGeom prst="rect">
            <a:avLst/>
          </a:prstGeom>
          <a:noFill/>
        </p:spPr>
        <p:txBody>
          <a:bodyPr wrap="square" rtlCol="0">
            <a:spAutoFit/>
          </a:bodyPr>
          <a:lstStyle/>
          <a:p>
            <a:r>
              <a:rPr lang="en-IE" sz="1050" dirty="0"/>
              <a:t>Significant 5-year trend</a:t>
            </a:r>
          </a:p>
        </p:txBody>
      </p:sp>
      <p:sp>
        <p:nvSpPr>
          <p:cNvPr id="11" name="Down Arrow 7">
            <a:extLst>
              <a:ext uri="{FF2B5EF4-FFF2-40B4-BE49-F238E27FC236}">
                <a16:creationId xmlns:a16="http://schemas.microsoft.com/office/drawing/2014/main" id="{4FC55F89-BC05-F178-7154-F810A30A6FBB}"/>
              </a:ext>
            </a:extLst>
          </p:cNvPr>
          <p:cNvSpPr/>
          <p:nvPr/>
        </p:nvSpPr>
        <p:spPr>
          <a:xfrm rot="10800000">
            <a:off x="1749758" y="4610965"/>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Down Arrow 8">
            <a:extLst>
              <a:ext uri="{FF2B5EF4-FFF2-40B4-BE49-F238E27FC236}">
                <a16:creationId xmlns:a16="http://schemas.microsoft.com/office/drawing/2014/main" id="{80DF8593-174C-51AE-54A0-7744F42A7B0C}"/>
              </a:ext>
            </a:extLst>
          </p:cNvPr>
          <p:cNvSpPr/>
          <p:nvPr/>
        </p:nvSpPr>
        <p:spPr>
          <a:xfrm>
            <a:off x="1549676" y="4610964"/>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7FB05420-2F01-BDEC-C0A2-CB021618B8F1}"/>
              </a:ext>
            </a:extLst>
          </p:cNvPr>
          <p:cNvSpPr/>
          <p:nvPr/>
        </p:nvSpPr>
        <p:spPr>
          <a:xfrm>
            <a:off x="5966828" y="1669204"/>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6" name="Rectangle: Rounded Corners 5">
            <a:extLst>
              <a:ext uri="{FF2B5EF4-FFF2-40B4-BE49-F238E27FC236}">
                <a16:creationId xmlns:a16="http://schemas.microsoft.com/office/drawing/2014/main" id="{3F3B317A-12E1-96E3-EEFC-707028E41D61}"/>
              </a:ext>
            </a:extLst>
          </p:cNvPr>
          <p:cNvSpPr/>
          <p:nvPr/>
        </p:nvSpPr>
        <p:spPr>
          <a:xfrm>
            <a:off x="6863358" y="4023606"/>
            <a:ext cx="2113281" cy="5341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highlight>
                  <a:srgbClr val="FFFF00"/>
                </a:highlight>
                <a:latin typeface="Arial" panose="020B0604020202020204" pitchFamily="34" charset="0"/>
                <a:cs typeface="Arial" panose="020B0604020202020204" pitchFamily="34" charset="0"/>
              </a:rPr>
              <a:t>In 2022, %MRSA </a:t>
            </a:r>
            <a:r>
              <a:rPr lang="en-IE" altLang="en-US" sz="1000" b="1" dirty="0">
                <a:solidFill>
                  <a:srgbClr val="FF0000"/>
                </a:solidFill>
                <a:highlight>
                  <a:srgbClr val="FFFF00"/>
                </a:highlight>
                <a:latin typeface="Arial" panose="020B0604020202020204" pitchFamily="34" charset="0"/>
                <a:cs typeface="Arial" panose="020B0604020202020204" pitchFamily="34" charset="0"/>
              </a:rPr>
              <a:t>decreased</a:t>
            </a:r>
            <a:r>
              <a:rPr lang="en-IE" altLang="en-US" sz="1000" dirty="0">
                <a:solidFill>
                  <a:schemeClr val="tx1"/>
                </a:solidFill>
                <a:highlight>
                  <a:srgbClr val="FFFF00"/>
                </a:highlight>
                <a:latin typeface="Arial" panose="020B0604020202020204" pitchFamily="34" charset="0"/>
                <a:cs typeface="Arial" panose="020B0604020202020204" pitchFamily="34" charset="0"/>
              </a:rPr>
              <a:t> to 10.6% (or just over 1 in 10 cases), the </a:t>
            </a:r>
            <a:r>
              <a:rPr lang="en-IE" altLang="en-US" sz="1000" b="1" dirty="0">
                <a:solidFill>
                  <a:srgbClr val="00B050"/>
                </a:solidFill>
                <a:highlight>
                  <a:srgbClr val="FFFF00"/>
                </a:highlight>
                <a:latin typeface="Arial" panose="020B0604020202020204" pitchFamily="34" charset="0"/>
                <a:cs typeface="Arial" panose="020B0604020202020204" pitchFamily="34" charset="0"/>
              </a:rPr>
              <a:t>lowest</a:t>
            </a:r>
            <a:r>
              <a:rPr lang="en-IE" altLang="en-US" sz="1000" dirty="0">
                <a:highlight>
                  <a:srgbClr val="FFFF00"/>
                </a:highlight>
                <a:latin typeface="Arial" panose="020B0604020202020204" pitchFamily="34" charset="0"/>
                <a:cs typeface="Arial" panose="020B0604020202020204" pitchFamily="34" charset="0"/>
              </a:rPr>
              <a:t> </a:t>
            </a:r>
            <a:r>
              <a:rPr lang="en-IE" altLang="en-US" sz="1000" dirty="0">
                <a:solidFill>
                  <a:schemeClr val="tx1"/>
                </a:solidFill>
                <a:highlight>
                  <a:srgbClr val="FFFF00"/>
                </a:highlight>
                <a:latin typeface="Arial" panose="020B0604020202020204" pitchFamily="34" charset="0"/>
                <a:cs typeface="Arial" panose="020B0604020202020204" pitchFamily="34" charset="0"/>
              </a:rPr>
              <a:t>level to date</a:t>
            </a:r>
            <a:endParaRPr lang="en-IE" sz="1000" dirty="0">
              <a:solidFill>
                <a:schemeClr val="tx1"/>
              </a:solidFill>
              <a:highlight>
                <a:srgbClr val="FFFF00"/>
              </a:highlight>
            </a:endParaRPr>
          </a:p>
        </p:txBody>
      </p:sp>
    </p:spTree>
    <p:extLst>
      <p:ext uri="{BB962C8B-B14F-4D97-AF65-F5344CB8AC3E}">
        <p14:creationId xmlns:p14="http://schemas.microsoft.com/office/powerpoint/2010/main" val="162372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141954" y="284226"/>
            <a:ext cx="6844235" cy="585601"/>
          </a:xfrm>
        </p:spPr>
        <p:txBody>
          <a:bodyPr>
            <a:normAutofit/>
          </a:bodyPr>
          <a:lstStyle/>
          <a:p>
            <a:r>
              <a:rPr lang="en-GB" sz="2400" dirty="0"/>
              <a:t>MRSA in EARS-Net countries in 2021</a:t>
            </a:r>
          </a:p>
          <a:p>
            <a:endParaRPr lang="en-IE" dirty="0"/>
          </a:p>
        </p:txBody>
      </p:sp>
      <p:sp>
        <p:nvSpPr>
          <p:cNvPr id="8" name="TextBox 7">
            <a:extLst>
              <a:ext uri="{FF2B5EF4-FFF2-40B4-BE49-F238E27FC236}">
                <a16:creationId xmlns:a16="http://schemas.microsoft.com/office/drawing/2014/main" id="{66609C05-D441-456B-8D97-674C282F2521}"/>
              </a:ext>
            </a:extLst>
          </p:cNvPr>
          <p:cNvSpPr txBox="1"/>
          <p:nvPr/>
        </p:nvSpPr>
        <p:spPr>
          <a:xfrm>
            <a:off x="173229" y="4698659"/>
            <a:ext cx="5872556" cy="338554"/>
          </a:xfrm>
          <a:prstGeom prst="rect">
            <a:avLst/>
          </a:prstGeom>
          <a:noFill/>
        </p:spPr>
        <p:txBody>
          <a:bodyPr wrap="square" rtlCol="0">
            <a:spAutoFit/>
          </a:bodyPr>
          <a:lstStyle/>
          <a:p>
            <a:r>
              <a:rPr lang="en-IE" sz="800" dirty="0"/>
              <a:t>MRSA, Methicillin Resistant </a:t>
            </a:r>
            <a:r>
              <a:rPr lang="en-IE" sz="800" i="1" dirty="0"/>
              <a:t>Staphylococcus aureus</a:t>
            </a:r>
            <a:endParaRPr lang="en-IE" sz="800" i="1" dirty="0">
              <a:latin typeface="+mn-lt"/>
            </a:endParaRPr>
          </a:p>
          <a:p>
            <a:r>
              <a:rPr lang="en-IE" sz="800" dirty="0"/>
              <a:t>Source: Health Atlas, ECDC (data downloaded 26/09/2022)</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3" name="Picture 2">
            <a:extLst>
              <a:ext uri="{FF2B5EF4-FFF2-40B4-BE49-F238E27FC236}">
                <a16:creationId xmlns:a16="http://schemas.microsoft.com/office/drawing/2014/main" id="{A48FC902-A93F-D1C7-93DB-F11AA02F4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CED81BCF-F466-6C3E-9E41-534ACDA6F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11" name="Picture 10">
            <a:extLst>
              <a:ext uri="{FF2B5EF4-FFF2-40B4-BE49-F238E27FC236}">
                <a16:creationId xmlns:a16="http://schemas.microsoft.com/office/drawing/2014/main" id="{37293D13-0AB3-D2D9-6348-12DEC4A9EF36}"/>
              </a:ext>
            </a:extLst>
          </p:cNvPr>
          <p:cNvPicPr>
            <a:picLocks noChangeAspect="1"/>
          </p:cNvPicPr>
          <p:nvPr/>
        </p:nvPicPr>
        <p:blipFill>
          <a:blip r:embed="rId4"/>
          <a:stretch>
            <a:fillRect/>
          </a:stretch>
        </p:blipFill>
        <p:spPr>
          <a:xfrm>
            <a:off x="2440671" y="1084564"/>
            <a:ext cx="3508483" cy="3652204"/>
          </a:xfrm>
          <a:prstGeom prst="rect">
            <a:avLst/>
          </a:prstGeom>
        </p:spPr>
      </p:pic>
      <p:sp>
        <p:nvSpPr>
          <p:cNvPr id="12" name="TextBox 11">
            <a:extLst>
              <a:ext uri="{FF2B5EF4-FFF2-40B4-BE49-F238E27FC236}">
                <a16:creationId xmlns:a16="http://schemas.microsoft.com/office/drawing/2014/main" id="{AAAFAE2F-75A0-70DE-4467-919AA019B53B}"/>
              </a:ext>
            </a:extLst>
          </p:cNvPr>
          <p:cNvSpPr txBox="1"/>
          <p:nvPr/>
        </p:nvSpPr>
        <p:spPr>
          <a:xfrm>
            <a:off x="1223628" y="2428704"/>
            <a:ext cx="1970838" cy="600164"/>
          </a:xfrm>
          <a:prstGeom prst="rect">
            <a:avLst/>
          </a:prstGeom>
          <a:noFill/>
        </p:spPr>
        <p:txBody>
          <a:bodyPr wrap="square" rtlCol="0">
            <a:spAutoFit/>
          </a:bodyPr>
          <a:lstStyle/>
          <a:p>
            <a:r>
              <a:rPr lang="en-IE" sz="1350" dirty="0"/>
              <a:t>IRL rank: 14/29 (10.6%)</a:t>
            </a:r>
          </a:p>
          <a:p>
            <a:r>
              <a:rPr lang="en-IE" sz="1350" dirty="0"/>
              <a:t>EU/EEA: 15.8%</a:t>
            </a:r>
          </a:p>
          <a:p>
            <a:r>
              <a:rPr lang="en-IE" sz="600" dirty="0"/>
              <a:t>(population-weighted mean)</a:t>
            </a:r>
          </a:p>
        </p:txBody>
      </p:sp>
      <p:pic>
        <p:nvPicPr>
          <p:cNvPr id="13" name="Picture 12">
            <a:extLst>
              <a:ext uri="{FF2B5EF4-FFF2-40B4-BE49-F238E27FC236}">
                <a16:creationId xmlns:a16="http://schemas.microsoft.com/office/drawing/2014/main" id="{A7683B03-4615-DC26-B60A-D3476FB6C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6882" y="1609464"/>
            <a:ext cx="1900503" cy="1986240"/>
          </a:xfrm>
          <a:prstGeom prst="rect">
            <a:avLst/>
          </a:prstGeom>
        </p:spPr>
      </p:pic>
      <p:sp>
        <p:nvSpPr>
          <p:cNvPr id="14" name="TextBox 13">
            <a:extLst>
              <a:ext uri="{FF2B5EF4-FFF2-40B4-BE49-F238E27FC236}">
                <a16:creationId xmlns:a16="http://schemas.microsoft.com/office/drawing/2014/main" id="{8FC3DD95-2339-BF29-24A6-BE9DF1D05FFA}"/>
              </a:ext>
            </a:extLst>
          </p:cNvPr>
          <p:cNvSpPr txBox="1"/>
          <p:nvPr/>
        </p:nvSpPr>
        <p:spPr>
          <a:xfrm>
            <a:off x="1625448" y="4470083"/>
            <a:ext cx="1513626" cy="253916"/>
          </a:xfrm>
          <a:prstGeom prst="rect">
            <a:avLst/>
          </a:prstGeom>
          <a:noFill/>
        </p:spPr>
        <p:txBody>
          <a:bodyPr wrap="square" rtlCol="0">
            <a:spAutoFit/>
          </a:bodyPr>
          <a:lstStyle/>
          <a:p>
            <a:r>
              <a:rPr lang="en-IE" sz="1050" dirty="0"/>
              <a:t>Significant 5-year trend</a:t>
            </a:r>
          </a:p>
        </p:txBody>
      </p:sp>
      <p:sp>
        <p:nvSpPr>
          <p:cNvPr id="15" name="Down Arrow 7">
            <a:extLst>
              <a:ext uri="{FF2B5EF4-FFF2-40B4-BE49-F238E27FC236}">
                <a16:creationId xmlns:a16="http://schemas.microsoft.com/office/drawing/2014/main" id="{32E769F9-BA40-4191-8B7C-F26CCA1C83EF}"/>
              </a:ext>
            </a:extLst>
          </p:cNvPr>
          <p:cNvSpPr/>
          <p:nvPr/>
        </p:nvSpPr>
        <p:spPr>
          <a:xfrm rot="10800000">
            <a:off x="1436427" y="4487156"/>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7" name="Down Arrow 8">
            <a:extLst>
              <a:ext uri="{FF2B5EF4-FFF2-40B4-BE49-F238E27FC236}">
                <a16:creationId xmlns:a16="http://schemas.microsoft.com/office/drawing/2014/main" id="{394663DE-6151-CE35-2568-35FFCF16A73D}"/>
              </a:ext>
            </a:extLst>
          </p:cNvPr>
          <p:cNvSpPr/>
          <p:nvPr/>
        </p:nvSpPr>
        <p:spPr>
          <a:xfrm>
            <a:off x="1226988" y="4500969"/>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8" name="Down Arrow 8">
            <a:extLst>
              <a:ext uri="{FF2B5EF4-FFF2-40B4-BE49-F238E27FC236}">
                <a16:creationId xmlns:a16="http://schemas.microsoft.com/office/drawing/2014/main" id="{D6F8DF1B-B9D5-6B4B-CEAD-AA22AED872EF}"/>
              </a:ext>
            </a:extLst>
          </p:cNvPr>
          <p:cNvSpPr/>
          <p:nvPr/>
        </p:nvSpPr>
        <p:spPr>
          <a:xfrm>
            <a:off x="2971842" y="2523027"/>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pic>
        <p:nvPicPr>
          <p:cNvPr id="19" name="Picture 18">
            <a:extLst>
              <a:ext uri="{FF2B5EF4-FFF2-40B4-BE49-F238E27FC236}">
                <a16:creationId xmlns:a16="http://schemas.microsoft.com/office/drawing/2014/main" id="{CC9B187C-78B2-9B7C-F009-B64B0AD8DF15}"/>
              </a:ext>
            </a:extLst>
          </p:cNvPr>
          <p:cNvPicPr>
            <a:picLocks noChangeAspect="1"/>
          </p:cNvPicPr>
          <p:nvPr/>
        </p:nvPicPr>
        <p:blipFill>
          <a:blip r:embed="rId6"/>
          <a:stretch>
            <a:fillRect/>
          </a:stretch>
        </p:blipFill>
        <p:spPr>
          <a:xfrm>
            <a:off x="2437024" y="1069817"/>
            <a:ext cx="564356" cy="471488"/>
          </a:xfrm>
          <a:prstGeom prst="rect">
            <a:avLst/>
          </a:prstGeom>
        </p:spPr>
      </p:pic>
      <p:sp>
        <p:nvSpPr>
          <p:cNvPr id="20" name="Down Arrow 8">
            <a:extLst>
              <a:ext uri="{FF2B5EF4-FFF2-40B4-BE49-F238E27FC236}">
                <a16:creationId xmlns:a16="http://schemas.microsoft.com/office/drawing/2014/main" id="{9096872E-E826-6063-F9A5-8818EA10E660}"/>
              </a:ext>
            </a:extLst>
          </p:cNvPr>
          <p:cNvSpPr/>
          <p:nvPr/>
        </p:nvSpPr>
        <p:spPr>
          <a:xfrm>
            <a:off x="2376733" y="2729149"/>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23" name="Rectangle: Rounded Corners 22">
            <a:extLst>
              <a:ext uri="{FF2B5EF4-FFF2-40B4-BE49-F238E27FC236}">
                <a16:creationId xmlns:a16="http://schemas.microsoft.com/office/drawing/2014/main" id="{C6E88DE8-9F06-C7D1-DA27-AF3F3E86C912}"/>
              </a:ext>
            </a:extLst>
          </p:cNvPr>
          <p:cNvSpPr/>
          <p:nvPr/>
        </p:nvSpPr>
        <p:spPr>
          <a:xfrm>
            <a:off x="6056882" y="3800767"/>
            <a:ext cx="2653794" cy="55139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MRSA is </a:t>
            </a:r>
            <a:r>
              <a:rPr lang="en-IE" altLang="en-US" sz="1000" b="1" dirty="0">
                <a:solidFill>
                  <a:srgbClr val="00B050"/>
                </a:solidFill>
                <a:latin typeface="Arial" panose="020B0604020202020204" pitchFamily="34" charset="0"/>
                <a:cs typeface="Arial" panose="020B0604020202020204" pitchFamily="34" charset="0"/>
              </a:rPr>
              <a:t>decreasing</a:t>
            </a:r>
            <a:r>
              <a:rPr lang="en-IE" altLang="en-US" sz="1000" dirty="0">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across the EU/EEA, but many countries in Southern Europe still have high levels </a:t>
            </a:r>
          </a:p>
        </p:txBody>
      </p:sp>
      <p:sp>
        <p:nvSpPr>
          <p:cNvPr id="26" name="TextBox 25">
            <a:extLst>
              <a:ext uri="{FF2B5EF4-FFF2-40B4-BE49-F238E27FC236}">
                <a16:creationId xmlns:a16="http://schemas.microsoft.com/office/drawing/2014/main" id="{D5930675-9C74-0925-4607-818FA1A8BA96}"/>
              </a:ext>
            </a:extLst>
          </p:cNvPr>
          <p:cNvSpPr txBox="1"/>
          <p:nvPr/>
        </p:nvSpPr>
        <p:spPr>
          <a:xfrm>
            <a:off x="396258" y="892049"/>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Tree>
    <p:extLst>
      <p:ext uri="{BB962C8B-B14F-4D97-AF65-F5344CB8AC3E}">
        <p14:creationId xmlns:p14="http://schemas.microsoft.com/office/powerpoint/2010/main" val="48888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9D0270-F481-A2ED-9AB0-5DD78B91BB6C}"/>
              </a:ext>
            </a:extLst>
          </p:cNvPr>
          <p:cNvPicPr>
            <a:picLocks noChangeAspect="1"/>
          </p:cNvPicPr>
          <p:nvPr/>
        </p:nvPicPr>
        <p:blipFill>
          <a:blip r:embed="rId2"/>
          <a:stretch>
            <a:fillRect/>
          </a:stretch>
        </p:blipFill>
        <p:spPr>
          <a:xfrm>
            <a:off x="2236319" y="942366"/>
            <a:ext cx="4742244" cy="4048755"/>
          </a:xfrm>
          <a:prstGeom prst="rect">
            <a:avLst/>
          </a:prstGeom>
        </p:spPr>
      </p:pic>
      <p:sp>
        <p:nvSpPr>
          <p:cNvPr id="22" name="Rectangle: Rounded Corners 21">
            <a:extLst>
              <a:ext uri="{FF2B5EF4-FFF2-40B4-BE49-F238E27FC236}">
                <a16:creationId xmlns:a16="http://schemas.microsoft.com/office/drawing/2014/main" id="{21EED996-8AAE-E482-77EF-2949FBBA86C0}"/>
              </a:ext>
            </a:extLst>
          </p:cNvPr>
          <p:cNvSpPr/>
          <p:nvPr/>
        </p:nvSpPr>
        <p:spPr>
          <a:xfrm>
            <a:off x="4324769" y="942366"/>
            <a:ext cx="2653794" cy="43284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ltLang="en-US" sz="1000" dirty="0">
                <a:solidFill>
                  <a:schemeClr val="tx1"/>
                </a:solidFill>
                <a:latin typeface="Arial" panose="020B0604020202020204" pitchFamily="34" charset="0"/>
                <a:cs typeface="Arial" panose="020B0604020202020204" pitchFamily="34" charset="0"/>
              </a:rPr>
              <a:t>Countries arranged from </a:t>
            </a:r>
            <a:r>
              <a:rPr lang="en-IE" altLang="en-US" sz="1000" b="1" dirty="0">
                <a:solidFill>
                  <a:srgbClr val="00B050"/>
                </a:solidFill>
                <a:latin typeface="Arial" panose="020B0604020202020204" pitchFamily="34" charset="0"/>
                <a:cs typeface="Arial" panose="020B0604020202020204" pitchFamily="34" charset="0"/>
              </a:rPr>
              <a:t>lowest</a:t>
            </a:r>
            <a:r>
              <a:rPr lang="en-IE" altLang="en-US" sz="1000" b="1" dirty="0">
                <a:solidFill>
                  <a:srgbClr val="00B0F0"/>
                </a:solidFill>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(top) to </a:t>
            </a:r>
            <a:r>
              <a:rPr lang="en-IE" altLang="en-US" sz="1000" b="1" dirty="0">
                <a:solidFill>
                  <a:srgbClr val="FF0000"/>
                </a:solidFill>
                <a:latin typeface="Arial" panose="020B0604020202020204" pitchFamily="34" charset="0"/>
                <a:cs typeface="Arial" panose="020B0604020202020204" pitchFamily="34" charset="0"/>
              </a:rPr>
              <a:t>highest</a:t>
            </a:r>
            <a:r>
              <a:rPr lang="en-IE" altLang="en-US" sz="1000" dirty="0">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(bottom) in terms of %MRSA</a:t>
            </a:r>
          </a:p>
        </p:txBody>
      </p:sp>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18213" y="281994"/>
            <a:ext cx="6707574" cy="585601"/>
          </a:xfrm>
        </p:spPr>
        <p:txBody>
          <a:bodyPr>
            <a:normAutofit/>
          </a:bodyPr>
          <a:lstStyle/>
          <a:p>
            <a:r>
              <a:rPr lang="en-GB" sz="2600" dirty="0"/>
              <a:t>MRSA in EARS-Net countries in 2021</a:t>
            </a:r>
          </a:p>
        </p:txBody>
      </p:sp>
      <p:sp>
        <p:nvSpPr>
          <p:cNvPr id="8" name="TextBox 7">
            <a:extLst>
              <a:ext uri="{FF2B5EF4-FFF2-40B4-BE49-F238E27FC236}">
                <a16:creationId xmlns:a16="http://schemas.microsoft.com/office/drawing/2014/main" id="{66609C05-D441-456B-8D97-674C282F2521}"/>
              </a:ext>
            </a:extLst>
          </p:cNvPr>
          <p:cNvSpPr txBox="1"/>
          <p:nvPr/>
        </p:nvSpPr>
        <p:spPr>
          <a:xfrm>
            <a:off x="161939" y="4702872"/>
            <a:ext cx="5872556" cy="307777"/>
          </a:xfrm>
          <a:prstGeom prst="rect">
            <a:avLst/>
          </a:prstGeom>
          <a:noFill/>
        </p:spPr>
        <p:txBody>
          <a:bodyPr wrap="square" rtlCol="0">
            <a:spAutoFit/>
          </a:bodyPr>
          <a:lstStyle/>
          <a:p>
            <a:r>
              <a:rPr lang="en-IE" sz="700" dirty="0"/>
              <a:t>MRSA, Methicillin Resistant </a:t>
            </a:r>
            <a:r>
              <a:rPr lang="en-IE" sz="700" i="1" dirty="0"/>
              <a:t>Staphylococcus aureus</a:t>
            </a:r>
            <a:endParaRPr lang="en-IE" sz="700" i="1" dirty="0">
              <a:latin typeface="+mn-lt"/>
            </a:endParaRPr>
          </a:p>
          <a:p>
            <a:r>
              <a:rPr lang="en-IE" sz="700" dirty="0"/>
              <a:t>Source: Health Atlas, ECDC (data downloaded 26/09/2022)</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10" name="Picture 9">
            <a:extLst>
              <a:ext uri="{FF2B5EF4-FFF2-40B4-BE49-F238E27FC236}">
                <a16:creationId xmlns:a16="http://schemas.microsoft.com/office/drawing/2014/main" id="{FF5EF92F-D4F0-DE78-6153-628721A00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19" name="Picture 18">
            <a:extLst>
              <a:ext uri="{FF2B5EF4-FFF2-40B4-BE49-F238E27FC236}">
                <a16:creationId xmlns:a16="http://schemas.microsoft.com/office/drawing/2014/main" id="{01CAFB9B-4351-2F23-1587-273F4CB6E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23" name="TextBox 22">
            <a:extLst>
              <a:ext uri="{FF2B5EF4-FFF2-40B4-BE49-F238E27FC236}">
                <a16:creationId xmlns:a16="http://schemas.microsoft.com/office/drawing/2014/main" id="{937F517A-3806-E75E-03D6-B5D4B371D18F}"/>
              </a:ext>
            </a:extLst>
          </p:cNvPr>
          <p:cNvSpPr txBox="1"/>
          <p:nvPr/>
        </p:nvSpPr>
        <p:spPr>
          <a:xfrm>
            <a:off x="396258" y="892049"/>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Tree>
    <p:extLst>
      <p:ext uri="{BB962C8B-B14F-4D97-AF65-F5344CB8AC3E}">
        <p14:creationId xmlns:p14="http://schemas.microsoft.com/office/powerpoint/2010/main" val="74689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78DB2A-0DF4-4E1A-803E-31676FB041D0}"/>
              </a:ext>
            </a:extLst>
          </p:cNvPr>
          <p:cNvSpPr>
            <a:spLocks noGrp="1"/>
          </p:cNvSpPr>
          <p:nvPr>
            <p:ph type="body" sz="quarter" idx="11"/>
          </p:nvPr>
        </p:nvSpPr>
        <p:spPr>
          <a:xfrm>
            <a:off x="1156266" y="84342"/>
            <a:ext cx="6585654" cy="878455"/>
          </a:xfrm>
        </p:spPr>
        <p:txBody>
          <a:bodyPr>
            <a:normAutofit fontScale="70000" lnSpcReduction="20000"/>
          </a:bodyPr>
          <a:lstStyle/>
          <a:p>
            <a:r>
              <a:rPr lang="en-GB" sz="3400" dirty="0"/>
              <a:t>Key Points: change in numbers of cases reported by pathogen</a:t>
            </a:r>
          </a:p>
          <a:p>
            <a:r>
              <a:rPr lang="en-IE" altLang="en-US" sz="1400" dirty="0"/>
              <a:t>(data adjusted to include only those laboratories that consistently reported over the latest 5-year period)</a:t>
            </a:r>
          </a:p>
          <a:p>
            <a:endParaRPr lang="en-IE" dirty="0"/>
          </a:p>
        </p:txBody>
      </p:sp>
      <p:pic>
        <p:nvPicPr>
          <p:cNvPr id="2" name="Picture 1">
            <a:extLst>
              <a:ext uri="{FF2B5EF4-FFF2-40B4-BE49-F238E27FC236}">
                <a16:creationId xmlns:a16="http://schemas.microsoft.com/office/drawing/2014/main" id="{CC5BE34B-F099-4A45-236B-4C75AC68C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1761B812-BB96-F128-FBFA-C8830AF5A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8" name="Picture 7">
            <a:extLst>
              <a:ext uri="{FF2B5EF4-FFF2-40B4-BE49-F238E27FC236}">
                <a16:creationId xmlns:a16="http://schemas.microsoft.com/office/drawing/2014/main" id="{1D03557F-C035-50CC-F813-0C3491591E80}"/>
              </a:ext>
            </a:extLst>
          </p:cNvPr>
          <p:cNvPicPr>
            <a:picLocks noChangeAspect="1"/>
          </p:cNvPicPr>
          <p:nvPr/>
        </p:nvPicPr>
        <p:blipFill>
          <a:blip r:embed="rId4"/>
          <a:stretch>
            <a:fillRect/>
          </a:stretch>
        </p:blipFill>
        <p:spPr>
          <a:xfrm>
            <a:off x="1293706" y="962797"/>
            <a:ext cx="6193595" cy="3968190"/>
          </a:xfrm>
          <a:prstGeom prst="rect">
            <a:avLst/>
          </a:prstGeom>
        </p:spPr>
      </p:pic>
    </p:spTree>
    <p:extLst>
      <p:ext uri="{BB962C8B-B14F-4D97-AF65-F5344CB8AC3E}">
        <p14:creationId xmlns:p14="http://schemas.microsoft.com/office/powerpoint/2010/main" val="83503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221081"/>
            <a:ext cx="6844235" cy="585601"/>
          </a:xfrm>
        </p:spPr>
        <p:txBody>
          <a:bodyPr>
            <a:normAutofit fontScale="92500" lnSpcReduction="20000"/>
          </a:bodyPr>
          <a:lstStyle/>
          <a:p>
            <a:r>
              <a:rPr lang="en-GB" dirty="0"/>
              <a:t>%MRSA versus </a:t>
            </a:r>
          </a:p>
          <a:p>
            <a:r>
              <a:rPr lang="en-GB" dirty="0"/>
              <a:t>MRSA </a:t>
            </a:r>
            <a:r>
              <a:rPr lang="en-GB" u="sng" dirty="0"/>
              <a:t>rate per 1,000 Patient Days</a:t>
            </a:r>
          </a:p>
          <a:p>
            <a:endParaRPr lang="en-IE" dirty="0"/>
          </a:p>
        </p:txBody>
      </p:sp>
      <p:sp>
        <p:nvSpPr>
          <p:cNvPr id="8" name="TextBox 7">
            <a:extLst>
              <a:ext uri="{FF2B5EF4-FFF2-40B4-BE49-F238E27FC236}">
                <a16:creationId xmlns:a16="http://schemas.microsoft.com/office/drawing/2014/main" id="{66609C05-D441-456B-8D97-674C282F2521}"/>
              </a:ext>
            </a:extLst>
          </p:cNvPr>
          <p:cNvSpPr txBox="1"/>
          <p:nvPr/>
        </p:nvSpPr>
        <p:spPr>
          <a:xfrm>
            <a:off x="149487" y="4545109"/>
            <a:ext cx="5872556" cy="415498"/>
          </a:xfrm>
          <a:prstGeom prst="rect">
            <a:avLst/>
          </a:prstGeom>
          <a:noFill/>
        </p:spPr>
        <p:txBody>
          <a:bodyPr wrap="square" rtlCol="0">
            <a:spAutoFit/>
          </a:bodyPr>
          <a:lstStyle/>
          <a:p>
            <a:r>
              <a:rPr lang="en-IE" sz="700" dirty="0"/>
              <a:t>MRSA, Methicillin Resistant </a:t>
            </a:r>
            <a:r>
              <a:rPr lang="en-IE" sz="700" i="1" dirty="0"/>
              <a:t>Staphylococcus aureus</a:t>
            </a:r>
          </a:p>
          <a:p>
            <a:r>
              <a:rPr lang="en-GB" sz="700" dirty="0"/>
              <a:t>MSSA, </a:t>
            </a:r>
            <a:r>
              <a:rPr lang="en-IE" sz="700" dirty="0"/>
              <a:t>Methicillin Sensitive </a:t>
            </a:r>
            <a:r>
              <a:rPr lang="en-IE" sz="700" i="1" dirty="0"/>
              <a:t>Staphylococcus aureus</a:t>
            </a:r>
            <a:endParaRPr lang="en-IE" sz="700" i="1" dirty="0">
              <a:latin typeface="+mn-lt"/>
            </a:endParaRPr>
          </a:p>
          <a:p>
            <a:r>
              <a:rPr lang="en-IE" sz="700" dirty="0"/>
              <a:t>* Data is missing from one laboratory for each of 2021 and 2022</a:t>
            </a:r>
            <a:endParaRPr lang="en-IE" sz="700" dirty="0">
              <a:latin typeface="+mn-lt"/>
            </a:endParaRP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3" name="Picture 2">
            <a:extLst>
              <a:ext uri="{FF2B5EF4-FFF2-40B4-BE49-F238E27FC236}">
                <a16:creationId xmlns:a16="http://schemas.microsoft.com/office/drawing/2014/main" id="{0C66CB62-AC71-0ACA-B511-DBEDFF98D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F35A08E1-9898-A6C9-FF81-354B01F3E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7" name="Picture 6">
            <a:extLst>
              <a:ext uri="{FF2B5EF4-FFF2-40B4-BE49-F238E27FC236}">
                <a16:creationId xmlns:a16="http://schemas.microsoft.com/office/drawing/2014/main" id="{40BC15FB-1607-3B88-619D-E25BAEA11C02}"/>
              </a:ext>
            </a:extLst>
          </p:cNvPr>
          <p:cNvPicPr>
            <a:picLocks noChangeAspect="1"/>
          </p:cNvPicPr>
          <p:nvPr/>
        </p:nvPicPr>
        <p:blipFill>
          <a:blip r:embed="rId4"/>
          <a:stretch>
            <a:fillRect/>
          </a:stretch>
        </p:blipFill>
        <p:spPr>
          <a:xfrm>
            <a:off x="5112012" y="1255378"/>
            <a:ext cx="4002122" cy="2422853"/>
          </a:xfrm>
          <a:prstGeom prst="rect">
            <a:avLst/>
          </a:prstGeom>
        </p:spPr>
      </p:pic>
      <p:pic>
        <p:nvPicPr>
          <p:cNvPr id="11" name="Picture 10">
            <a:extLst>
              <a:ext uri="{FF2B5EF4-FFF2-40B4-BE49-F238E27FC236}">
                <a16:creationId xmlns:a16="http://schemas.microsoft.com/office/drawing/2014/main" id="{7E89EA55-E5AF-EFCD-5435-1958FCB4526F}"/>
              </a:ext>
            </a:extLst>
          </p:cNvPr>
          <p:cNvPicPr>
            <a:picLocks noChangeAspect="1"/>
          </p:cNvPicPr>
          <p:nvPr/>
        </p:nvPicPr>
        <p:blipFill>
          <a:blip r:embed="rId5"/>
          <a:stretch>
            <a:fillRect/>
          </a:stretch>
        </p:blipFill>
        <p:spPr>
          <a:xfrm>
            <a:off x="149487" y="1255378"/>
            <a:ext cx="4962525" cy="2047875"/>
          </a:xfrm>
          <a:prstGeom prst="rect">
            <a:avLst/>
          </a:prstGeom>
        </p:spPr>
      </p:pic>
      <p:sp>
        <p:nvSpPr>
          <p:cNvPr id="12" name="Rectangle: Rounded Corners 11">
            <a:extLst>
              <a:ext uri="{FF2B5EF4-FFF2-40B4-BE49-F238E27FC236}">
                <a16:creationId xmlns:a16="http://schemas.microsoft.com/office/drawing/2014/main" id="{6598E608-B996-AE86-0580-9F93E0C00BAD}"/>
              </a:ext>
            </a:extLst>
          </p:cNvPr>
          <p:cNvSpPr/>
          <p:nvPr/>
        </p:nvSpPr>
        <p:spPr>
          <a:xfrm>
            <a:off x="149194" y="3379265"/>
            <a:ext cx="4890932" cy="84729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While the %MRSA and MRSA rate showed a decreasing trend over the last 5 years, the MSSA rate increased between 2018 and 2021 with a decrease observed in 2022.</a:t>
            </a:r>
          </a:p>
          <a:p>
            <a:pPr algn="ctr"/>
            <a:r>
              <a:rPr lang="en-GB" sz="1000" dirty="0">
                <a:solidFill>
                  <a:schemeClr val="tx1"/>
                </a:solidFill>
              </a:rPr>
              <a:t>As the rate only depends on the number that are either resistant (for MRSA) or susceptible (for MSSA), the rate per 1000 Patient Days (also called Bed Days Used) is often considered to be the best indicator for looking at the trend.</a:t>
            </a:r>
          </a:p>
        </p:txBody>
      </p:sp>
      <p:sp>
        <p:nvSpPr>
          <p:cNvPr id="13" name="Rectangle: Rounded Corners 12">
            <a:extLst>
              <a:ext uri="{FF2B5EF4-FFF2-40B4-BE49-F238E27FC236}">
                <a16:creationId xmlns:a16="http://schemas.microsoft.com/office/drawing/2014/main" id="{289B539E-1103-AA69-D7BF-23F8A5A41822}"/>
              </a:ext>
            </a:extLst>
          </p:cNvPr>
          <p:cNvSpPr/>
          <p:nvPr/>
        </p:nvSpPr>
        <p:spPr>
          <a:xfrm>
            <a:off x="5452533" y="3929065"/>
            <a:ext cx="3587073" cy="742197"/>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For further details on invasive </a:t>
            </a:r>
            <a:r>
              <a:rPr lang="en-GB" sz="1100" i="1" dirty="0">
                <a:solidFill>
                  <a:schemeClr val="tx1"/>
                </a:solidFill>
              </a:rPr>
              <a:t>S. aureus</a:t>
            </a:r>
            <a:r>
              <a:rPr lang="en-GB" sz="1100" dirty="0">
                <a:solidFill>
                  <a:schemeClr val="tx1"/>
                </a:solidFill>
              </a:rPr>
              <a:t>/MRSA infections in Ireland, including data by individual acute hospitals, see</a:t>
            </a:r>
          </a:p>
          <a:p>
            <a:pPr algn="ctr"/>
            <a:r>
              <a:rPr lang="en-GB" sz="600" dirty="0">
                <a:solidFill>
                  <a:schemeClr val="tx1"/>
                </a:solidFill>
                <a:hlinkClick r:id="rId6"/>
              </a:rPr>
              <a:t>https://www.hpsc.ie/a-z/microbiologyantimicrobialresistance/europeanantimicrobialresistancesurveillancesystemearss/referenceandeducationalresourcematerial/saureusmrsa/latestsaureusmrsadata/</a:t>
            </a:r>
            <a:endParaRPr lang="en-GB" sz="600" dirty="0">
              <a:solidFill>
                <a:schemeClr val="tx1"/>
              </a:solidFill>
            </a:endParaRPr>
          </a:p>
        </p:txBody>
      </p:sp>
    </p:spTree>
    <p:extLst>
      <p:ext uri="{BB962C8B-B14F-4D97-AF65-F5344CB8AC3E}">
        <p14:creationId xmlns:p14="http://schemas.microsoft.com/office/powerpoint/2010/main" val="3968872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464353"/>
            <a:ext cx="4752001" cy="914400"/>
          </a:xfrm>
        </p:spPr>
        <p:txBody>
          <a:bodyPr/>
          <a:lstStyle/>
          <a:p>
            <a:pPr>
              <a:lnSpc>
                <a:spcPct val="100000"/>
              </a:lnSpc>
            </a:pPr>
            <a:r>
              <a:rPr lang="en-GB" b="1" dirty="0"/>
              <a:t>Invasive                </a:t>
            </a:r>
            <a:r>
              <a:rPr lang="en-GB" b="1" i="1" dirty="0"/>
              <a:t>Klebsiella pneumoniae</a:t>
            </a:r>
          </a:p>
          <a:p>
            <a:pPr>
              <a:lnSpc>
                <a:spcPct val="100000"/>
              </a:lnSpc>
            </a:pPr>
            <a:r>
              <a:rPr lang="en-GB" b="1" dirty="0"/>
              <a:t>infections</a:t>
            </a:r>
          </a:p>
        </p:txBody>
      </p:sp>
      <p:pic>
        <p:nvPicPr>
          <p:cNvPr id="5" name="Picture 4">
            <a:extLst>
              <a:ext uri="{FF2B5EF4-FFF2-40B4-BE49-F238E27FC236}">
                <a16:creationId xmlns:a16="http://schemas.microsoft.com/office/drawing/2014/main" id="{D76A005F-1BBE-4338-93BE-555052DAC9D8}"/>
              </a:ext>
            </a:extLst>
          </p:cNvPr>
          <p:cNvPicPr>
            <a:picLocks noChangeAspect="1"/>
          </p:cNvPicPr>
          <p:nvPr/>
        </p:nvPicPr>
        <p:blipFill>
          <a:blip r:embed="rId2"/>
          <a:stretch>
            <a:fillRect/>
          </a:stretch>
        </p:blipFill>
        <p:spPr>
          <a:xfrm>
            <a:off x="5701552" y="1567058"/>
            <a:ext cx="2138082" cy="2138082"/>
          </a:xfrm>
          <a:prstGeom prst="rect">
            <a:avLst/>
          </a:prstGeom>
        </p:spPr>
      </p:pic>
      <p:pic>
        <p:nvPicPr>
          <p:cNvPr id="2" name="Picture 1">
            <a:extLst>
              <a:ext uri="{FF2B5EF4-FFF2-40B4-BE49-F238E27FC236}">
                <a16:creationId xmlns:a16="http://schemas.microsoft.com/office/drawing/2014/main" id="{58D4E080-FE57-5149-2558-9ED38DC54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7A416DA6-8A66-9288-8C7B-9AE771ABD2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877969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pPr>
              <a:lnSpc>
                <a:spcPct val="100000"/>
              </a:lnSpc>
            </a:pPr>
            <a:r>
              <a:rPr lang="en-GB" dirty="0"/>
              <a:t>Invasive </a:t>
            </a:r>
            <a:r>
              <a:rPr lang="en-GB" i="1" dirty="0"/>
              <a:t>Klebsiella pneumoniae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567675" y="1135466"/>
            <a:ext cx="6373588" cy="27505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pic>
        <p:nvPicPr>
          <p:cNvPr id="2" name="Picture 1">
            <a:extLst>
              <a:ext uri="{FF2B5EF4-FFF2-40B4-BE49-F238E27FC236}">
                <a16:creationId xmlns:a16="http://schemas.microsoft.com/office/drawing/2014/main" id="{09E61802-300F-4D5A-B7EC-16FAD266E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33FFDD10-77B6-4E90-5581-B3ADE1CE9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4" name="Text Placeholder 6">
            <a:extLst>
              <a:ext uri="{FF2B5EF4-FFF2-40B4-BE49-F238E27FC236}">
                <a16:creationId xmlns:a16="http://schemas.microsoft.com/office/drawing/2014/main" id="{8B5C56BC-EA61-1B85-D90E-4973C40BC145}"/>
              </a:ext>
            </a:extLst>
          </p:cNvPr>
          <p:cNvSpPr txBox="1">
            <a:spLocks/>
          </p:cNvSpPr>
          <p:nvPr/>
        </p:nvSpPr>
        <p:spPr>
          <a:xfrm>
            <a:off x="541392" y="1445155"/>
            <a:ext cx="8453121" cy="3379605"/>
          </a:xfrm>
          <a:prstGeom prst="rect">
            <a:avLst/>
          </a:prstGeom>
        </p:spPr>
        <p:txBody>
          <a:bodyPr vert="horz" lIns="0" tIns="0" rIns="0" bIns="0" rtlCol="0">
            <a:normAutofit fontScale="85000" lnSpcReduction="10000"/>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500" dirty="0"/>
              <a:t>The number of invasive </a:t>
            </a:r>
            <a:r>
              <a:rPr lang="en-IE" altLang="en-US" sz="1500" i="1" dirty="0"/>
              <a:t>K. pneumoniae </a:t>
            </a:r>
            <a:r>
              <a:rPr lang="en-IE" sz="1500" dirty="0"/>
              <a:t>infections</a:t>
            </a:r>
            <a:r>
              <a:rPr lang="en-IE" sz="1500" b="1" dirty="0"/>
              <a:t> </a:t>
            </a:r>
            <a:r>
              <a:rPr lang="en-GB" altLang="en-US" sz="1500" b="1" dirty="0">
                <a:solidFill>
                  <a:srgbClr val="00B050"/>
                </a:solidFill>
              </a:rPr>
              <a:t>decreased </a:t>
            </a:r>
            <a:r>
              <a:rPr lang="en-IE" altLang="en-US" sz="1500" b="1" dirty="0">
                <a:solidFill>
                  <a:srgbClr val="00B050"/>
                </a:solidFill>
              </a:rPr>
              <a:t>by 3%</a:t>
            </a:r>
            <a:r>
              <a:rPr lang="en-IE" altLang="en-US" sz="1500" b="1" dirty="0">
                <a:solidFill>
                  <a:srgbClr val="FF0000"/>
                </a:solidFill>
              </a:rPr>
              <a:t> </a:t>
            </a:r>
            <a:r>
              <a:rPr lang="en-IE" altLang="en-US" sz="1500" dirty="0"/>
              <a:t>between 2021 and 2022                               </a:t>
            </a:r>
            <a:r>
              <a:rPr lang="en-IE" altLang="en-US" sz="1000" dirty="0"/>
              <a:t>(data adjusted to include only those laboratories that consistently reported data over the latest 5-year period)</a:t>
            </a:r>
          </a:p>
          <a:p>
            <a:endParaRPr lang="en-IE" altLang="en-US" sz="1000" dirty="0"/>
          </a:p>
          <a:p>
            <a:r>
              <a:rPr lang="en-GB" altLang="en-US" sz="1500" dirty="0"/>
              <a:t>Resistance to most of key antibiotics </a:t>
            </a:r>
            <a:r>
              <a:rPr lang="en-GB" altLang="en-US" sz="1500" b="1" dirty="0">
                <a:solidFill>
                  <a:srgbClr val="00B050"/>
                </a:solidFill>
              </a:rPr>
              <a:t>decreased </a:t>
            </a:r>
            <a:r>
              <a:rPr lang="en-GB" altLang="en-US" sz="1500" dirty="0"/>
              <a:t>between 2021 and 2022, with the biggest drop seen for fluoroquinolones (2021, 16.3%; 2022, 9.6%); These </a:t>
            </a:r>
            <a:r>
              <a:rPr lang="en-GB" altLang="en-US" sz="1500" b="1" dirty="0">
                <a:solidFill>
                  <a:srgbClr val="00B050"/>
                </a:solidFill>
              </a:rPr>
              <a:t>decreases</a:t>
            </a:r>
            <a:r>
              <a:rPr lang="en-GB" altLang="en-US" sz="1500" dirty="0"/>
              <a:t> are mirrored by a </a:t>
            </a:r>
            <a:r>
              <a:rPr lang="en-GB" altLang="en-US" sz="1500" b="1" dirty="0">
                <a:solidFill>
                  <a:srgbClr val="00B050"/>
                </a:solidFill>
              </a:rPr>
              <a:t>decreasing </a:t>
            </a:r>
            <a:r>
              <a:rPr lang="en-GB" altLang="en-US" sz="1500" dirty="0"/>
              <a:t>5-year trend</a:t>
            </a:r>
          </a:p>
          <a:p>
            <a:endParaRPr lang="en-GB" altLang="en-US" sz="1500" dirty="0"/>
          </a:p>
          <a:p>
            <a:r>
              <a:rPr lang="en-GB" altLang="en-US" sz="1500" dirty="0"/>
              <a:t>Multi-drug resistance (MDR) accounted for 3.3% of isolates in 2022, a </a:t>
            </a:r>
            <a:r>
              <a:rPr lang="en-GB" altLang="en-US" sz="1500" b="1" dirty="0">
                <a:solidFill>
                  <a:srgbClr val="00B050"/>
                </a:solidFill>
              </a:rPr>
              <a:t>decrease</a:t>
            </a:r>
            <a:r>
              <a:rPr lang="en-GB" altLang="en-US" sz="1500" dirty="0"/>
              <a:t> from 8% in 2021; Overall, the 5-year trend indicates that the %MDR </a:t>
            </a:r>
            <a:r>
              <a:rPr lang="en-GB" altLang="en-US" sz="1500" i="1" dirty="0"/>
              <a:t>E. coli </a:t>
            </a:r>
            <a:r>
              <a:rPr lang="en-GB" altLang="en-US" sz="1500" dirty="0"/>
              <a:t>is also </a:t>
            </a:r>
            <a:r>
              <a:rPr lang="en-GB" altLang="en-US" sz="1500" b="1" dirty="0">
                <a:solidFill>
                  <a:srgbClr val="00B050"/>
                </a:solidFill>
              </a:rPr>
              <a:t>decreasing</a:t>
            </a:r>
            <a:endParaRPr lang="en-GB" altLang="en-US" sz="1500" dirty="0"/>
          </a:p>
          <a:p>
            <a:endParaRPr lang="en-GB" altLang="en-US" sz="1500" dirty="0"/>
          </a:p>
          <a:p>
            <a:r>
              <a:rPr lang="en-GB" altLang="en-US" sz="1500" dirty="0"/>
              <a:t>Five </a:t>
            </a:r>
            <a:r>
              <a:rPr lang="en-GB" altLang="en-US" sz="1500" i="1" dirty="0"/>
              <a:t>K. pneumoniae </a:t>
            </a:r>
            <a:r>
              <a:rPr lang="en-GB" altLang="en-US" sz="1500" dirty="0"/>
              <a:t>isolates were found to be </a:t>
            </a:r>
            <a:r>
              <a:rPr lang="en-GB" altLang="en-US" sz="1500" dirty="0" err="1"/>
              <a:t>carbapenemase</a:t>
            </a:r>
            <a:r>
              <a:rPr lang="en-GB" altLang="en-US" sz="1500" dirty="0"/>
              <a:t>-producers (or CPE) in 2022</a:t>
            </a:r>
          </a:p>
          <a:p>
            <a:endParaRPr lang="en-GB" altLang="en-US" sz="1500" dirty="0"/>
          </a:p>
          <a:p>
            <a:r>
              <a:rPr lang="en-GB" altLang="en-US" sz="1600" dirty="0"/>
              <a:t>Still relatively </a:t>
            </a:r>
            <a:r>
              <a:rPr lang="en-GB" altLang="en-US" sz="1600" b="1" dirty="0">
                <a:solidFill>
                  <a:srgbClr val="00B050"/>
                </a:solidFill>
              </a:rPr>
              <a:t>low levels of resistance </a:t>
            </a:r>
            <a:r>
              <a:rPr lang="en-GB" altLang="en-US" sz="1600" dirty="0"/>
              <a:t>overall in Ireland compared to other EU/EEA countries</a:t>
            </a:r>
          </a:p>
          <a:p>
            <a:endParaRPr lang="en-GB" altLang="en-US" sz="1500" dirty="0"/>
          </a:p>
        </p:txBody>
      </p:sp>
    </p:spTree>
    <p:extLst>
      <p:ext uri="{BB962C8B-B14F-4D97-AF65-F5344CB8AC3E}">
        <p14:creationId xmlns:p14="http://schemas.microsoft.com/office/powerpoint/2010/main" val="1039587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dirty="0"/>
              <a:t>Invasive </a:t>
            </a:r>
            <a:r>
              <a:rPr lang="en-GB" i="1" dirty="0"/>
              <a:t>Klebsiella pneumoniae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688002" y="4326149"/>
            <a:ext cx="5872556" cy="707886"/>
          </a:xfrm>
          <a:prstGeom prst="rect">
            <a:avLst/>
          </a:prstGeom>
          <a:noFill/>
        </p:spPr>
        <p:txBody>
          <a:bodyPr wrap="square" rtlCol="0">
            <a:spAutoFit/>
          </a:bodyPr>
          <a:lstStyle/>
          <a:p>
            <a:r>
              <a:rPr lang="en-IE" sz="800" dirty="0">
                <a:latin typeface="+mn-lt"/>
              </a:rPr>
              <a:t>3GC, 3</a:t>
            </a:r>
            <a:r>
              <a:rPr lang="en-IE" sz="800" baseline="30000" dirty="0">
                <a:latin typeface="+mn-lt"/>
              </a:rPr>
              <a:t>rd</a:t>
            </a:r>
            <a:r>
              <a:rPr lang="en-IE" sz="800" dirty="0">
                <a:latin typeface="+mn-lt"/>
              </a:rPr>
              <a:t>-Generation Cephalosporins (include cefotaxime, ceftazidime) </a:t>
            </a:r>
          </a:p>
          <a:p>
            <a:r>
              <a:rPr lang="en-IE" sz="800" dirty="0">
                <a:latin typeface="+mn-lt"/>
              </a:rPr>
              <a:t>ESBL, </a:t>
            </a:r>
            <a:r>
              <a:rPr lang="en-IE" sz="800" dirty="0"/>
              <a:t>E</a:t>
            </a:r>
            <a:r>
              <a:rPr lang="en-IE" sz="800" dirty="0">
                <a:latin typeface="+mn-lt"/>
              </a:rPr>
              <a:t>xtended-Spectrum </a:t>
            </a:r>
            <a:r>
              <a:rPr lang="en-IE" sz="800" dirty="0"/>
              <a:t>B</a:t>
            </a:r>
            <a:r>
              <a:rPr lang="en-IE" sz="800" dirty="0">
                <a:latin typeface="+mn-lt"/>
              </a:rPr>
              <a:t>eta-Lactamase</a:t>
            </a:r>
            <a:endParaRPr lang="en-IE" sz="800" dirty="0"/>
          </a:p>
          <a:p>
            <a:r>
              <a:rPr lang="en-IE" sz="800" dirty="0">
                <a:latin typeface="+mn-lt"/>
              </a:rPr>
              <a:t>MDR, </a:t>
            </a:r>
            <a:r>
              <a:rPr lang="en-IE" sz="800" dirty="0"/>
              <a:t>M</a:t>
            </a:r>
            <a:r>
              <a:rPr lang="en-IE" sz="800" dirty="0">
                <a:latin typeface="+mn-lt"/>
              </a:rPr>
              <a:t>ulti-Drug </a:t>
            </a:r>
            <a:r>
              <a:rPr lang="en-IE" sz="800" dirty="0"/>
              <a:t>R</a:t>
            </a:r>
            <a:r>
              <a:rPr lang="en-IE" sz="800" dirty="0">
                <a:latin typeface="+mn-lt"/>
              </a:rPr>
              <a:t>esistance (defined as combined resistance to 3GCs, fluoroquinolones and aminoglycosides) </a:t>
            </a:r>
          </a:p>
          <a:p>
            <a:r>
              <a:rPr lang="en-IE" sz="800" dirty="0">
                <a:latin typeface="+mn-lt"/>
              </a:rPr>
              <a:t>*Not all isolates </a:t>
            </a:r>
            <a:r>
              <a:rPr lang="en-IE" sz="800" dirty="0"/>
              <a:t>tested </a:t>
            </a:r>
          </a:p>
          <a:p>
            <a:r>
              <a:rPr lang="en-IE" sz="800" dirty="0"/>
              <a:t>‡ Data is missing from one laboratory for each of 2021 and 2022</a:t>
            </a:r>
            <a:endParaRPr lang="en-IE" sz="800" dirty="0">
              <a:latin typeface="+mn-lt"/>
            </a:endParaRPr>
          </a:p>
        </p:txBody>
      </p:sp>
      <p:pic>
        <p:nvPicPr>
          <p:cNvPr id="2" name="Picture 1">
            <a:extLst>
              <a:ext uri="{FF2B5EF4-FFF2-40B4-BE49-F238E27FC236}">
                <a16:creationId xmlns:a16="http://schemas.microsoft.com/office/drawing/2014/main" id="{521E8208-7A69-CB22-CA1E-846BC1AA4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F2C42ACA-F30F-7DD1-31E3-C18FD98C1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7" name="Picture 6">
            <a:extLst>
              <a:ext uri="{FF2B5EF4-FFF2-40B4-BE49-F238E27FC236}">
                <a16:creationId xmlns:a16="http://schemas.microsoft.com/office/drawing/2014/main" id="{C057DA5C-79FC-BC55-D676-FF2E6F08CC86}"/>
              </a:ext>
            </a:extLst>
          </p:cNvPr>
          <p:cNvPicPr>
            <a:picLocks noChangeAspect="1"/>
          </p:cNvPicPr>
          <p:nvPr/>
        </p:nvPicPr>
        <p:blipFill>
          <a:blip r:embed="rId4"/>
          <a:stretch>
            <a:fillRect/>
          </a:stretch>
        </p:blipFill>
        <p:spPr>
          <a:xfrm>
            <a:off x="762000" y="956839"/>
            <a:ext cx="7620000" cy="3419475"/>
          </a:xfrm>
          <a:prstGeom prst="rect">
            <a:avLst/>
          </a:prstGeom>
        </p:spPr>
      </p:pic>
    </p:spTree>
    <p:extLst>
      <p:ext uri="{BB962C8B-B14F-4D97-AF65-F5344CB8AC3E}">
        <p14:creationId xmlns:p14="http://schemas.microsoft.com/office/powerpoint/2010/main" val="135153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081759" y="129946"/>
            <a:ext cx="7176711" cy="585601"/>
          </a:xfrm>
        </p:spPr>
        <p:txBody>
          <a:bodyPr>
            <a:noAutofit/>
          </a:bodyPr>
          <a:lstStyle/>
          <a:p>
            <a:r>
              <a:rPr lang="en-IE" altLang="en-US" dirty="0"/>
              <a:t>Trends in 3GC-, fluoroquinolone- and aminoglycoside-resistant </a:t>
            </a:r>
            <a:r>
              <a:rPr lang="en-GB" i="1" dirty="0"/>
              <a:t>Klebsiella pneumoniae</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331256" y="4275346"/>
            <a:ext cx="5872556" cy="338554"/>
          </a:xfrm>
          <a:prstGeom prst="rect">
            <a:avLst/>
          </a:prstGeom>
          <a:noFill/>
        </p:spPr>
        <p:txBody>
          <a:bodyPr wrap="square" rtlCol="0">
            <a:spAutoFit/>
          </a:bodyPr>
          <a:lstStyle/>
          <a:p>
            <a:r>
              <a:rPr lang="en-IE" sz="800" dirty="0">
                <a:latin typeface="+mn-lt"/>
              </a:rPr>
              <a:t>3GC, 3</a:t>
            </a:r>
            <a:r>
              <a:rPr lang="en-IE" sz="800" baseline="30000" dirty="0">
                <a:latin typeface="+mn-lt"/>
              </a:rPr>
              <a:t>rd</a:t>
            </a:r>
            <a:r>
              <a:rPr lang="en-IE" sz="800" dirty="0">
                <a:latin typeface="+mn-lt"/>
              </a:rPr>
              <a:t>-Generation Cephalosporins (include cefotaxime, ceftazidime) </a:t>
            </a:r>
          </a:p>
          <a:p>
            <a:r>
              <a:rPr lang="en-IE" sz="800" dirty="0">
                <a:latin typeface="+mn-lt"/>
              </a:rPr>
              <a:t>*</a:t>
            </a:r>
            <a:r>
              <a:rPr lang="en-IE" sz="800" dirty="0"/>
              <a:t>Data is missing from one laboratory for each of 2021 and 2022</a:t>
            </a:r>
            <a:endParaRPr lang="en-IE" sz="800" dirty="0">
              <a:latin typeface="+mn-lt"/>
            </a:endParaRPr>
          </a:p>
        </p:txBody>
      </p:sp>
      <p:pic>
        <p:nvPicPr>
          <p:cNvPr id="3" name="Picture 2">
            <a:extLst>
              <a:ext uri="{FF2B5EF4-FFF2-40B4-BE49-F238E27FC236}">
                <a16:creationId xmlns:a16="http://schemas.microsoft.com/office/drawing/2014/main" id="{3D138932-9DE7-43EE-5868-FDF0FD4CD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822466CD-3EFA-E196-78E7-04D37816B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4DA28F09-9173-BE8C-A0D6-2F8180406FD3}"/>
              </a:ext>
            </a:extLst>
          </p:cNvPr>
          <p:cNvPicPr>
            <a:picLocks noChangeAspect="1"/>
          </p:cNvPicPr>
          <p:nvPr/>
        </p:nvPicPr>
        <p:blipFill>
          <a:blip r:embed="rId4"/>
          <a:stretch>
            <a:fillRect/>
          </a:stretch>
        </p:blipFill>
        <p:spPr>
          <a:xfrm>
            <a:off x="1405762" y="1059088"/>
            <a:ext cx="5451414" cy="3199588"/>
          </a:xfrm>
          <a:prstGeom prst="rect">
            <a:avLst/>
          </a:prstGeom>
        </p:spPr>
      </p:pic>
      <p:sp>
        <p:nvSpPr>
          <p:cNvPr id="6" name="TextBox 5">
            <a:extLst>
              <a:ext uri="{FF2B5EF4-FFF2-40B4-BE49-F238E27FC236}">
                <a16:creationId xmlns:a16="http://schemas.microsoft.com/office/drawing/2014/main" id="{82878E54-56BF-AFD0-3A14-746BA44F5E10}"/>
              </a:ext>
            </a:extLst>
          </p:cNvPr>
          <p:cNvSpPr txBox="1"/>
          <p:nvPr/>
        </p:nvSpPr>
        <p:spPr>
          <a:xfrm>
            <a:off x="1853392" y="4613900"/>
            <a:ext cx="1569018" cy="253916"/>
          </a:xfrm>
          <a:prstGeom prst="rect">
            <a:avLst/>
          </a:prstGeom>
          <a:noFill/>
        </p:spPr>
        <p:txBody>
          <a:bodyPr wrap="square" rtlCol="0">
            <a:spAutoFit/>
          </a:bodyPr>
          <a:lstStyle/>
          <a:p>
            <a:r>
              <a:rPr lang="en-IE" sz="1050" dirty="0"/>
              <a:t>Significant 5-year trend</a:t>
            </a:r>
          </a:p>
        </p:txBody>
      </p:sp>
      <p:sp>
        <p:nvSpPr>
          <p:cNvPr id="7" name="Down Arrow 7">
            <a:extLst>
              <a:ext uri="{FF2B5EF4-FFF2-40B4-BE49-F238E27FC236}">
                <a16:creationId xmlns:a16="http://schemas.microsoft.com/office/drawing/2014/main" id="{7028A70D-0B6D-051E-800A-0746B1C903D4}"/>
              </a:ext>
            </a:extLst>
          </p:cNvPr>
          <p:cNvSpPr/>
          <p:nvPr/>
        </p:nvSpPr>
        <p:spPr>
          <a:xfrm rot="10800000">
            <a:off x="1664371" y="463097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1" name="Down Arrow 8">
            <a:extLst>
              <a:ext uri="{FF2B5EF4-FFF2-40B4-BE49-F238E27FC236}">
                <a16:creationId xmlns:a16="http://schemas.microsoft.com/office/drawing/2014/main" id="{96B3BDE6-704E-06D4-9173-92ADFCFCDF67}"/>
              </a:ext>
            </a:extLst>
          </p:cNvPr>
          <p:cNvSpPr/>
          <p:nvPr/>
        </p:nvSpPr>
        <p:spPr>
          <a:xfrm>
            <a:off x="1410108" y="4648632"/>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78147781-3C95-1F98-FABB-28CBEB5C8E46}"/>
              </a:ext>
            </a:extLst>
          </p:cNvPr>
          <p:cNvSpPr/>
          <p:nvPr/>
        </p:nvSpPr>
        <p:spPr>
          <a:xfrm>
            <a:off x="5938626" y="2339651"/>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Down Arrow 8">
            <a:extLst>
              <a:ext uri="{FF2B5EF4-FFF2-40B4-BE49-F238E27FC236}">
                <a16:creationId xmlns:a16="http://schemas.microsoft.com/office/drawing/2014/main" id="{2813D7C5-2EC7-CA05-8D3F-10E8A9176842}"/>
              </a:ext>
            </a:extLst>
          </p:cNvPr>
          <p:cNvSpPr/>
          <p:nvPr/>
        </p:nvSpPr>
        <p:spPr>
          <a:xfrm>
            <a:off x="5951273" y="2658882"/>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426424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082746" y="109482"/>
            <a:ext cx="6978507" cy="585601"/>
          </a:xfrm>
        </p:spPr>
        <p:txBody>
          <a:bodyPr>
            <a:noAutofit/>
          </a:bodyPr>
          <a:lstStyle/>
          <a:p>
            <a:r>
              <a:rPr lang="en-GB" dirty="0"/>
              <a:t>Trends in 3GC-resistant and ESBL-producing</a:t>
            </a:r>
            <a:endParaRPr lang="en-IE" altLang="en-US" dirty="0"/>
          </a:p>
          <a:p>
            <a:r>
              <a:rPr lang="en-IE" altLang="en-US" dirty="0"/>
              <a:t> </a:t>
            </a:r>
            <a:r>
              <a:rPr lang="en-GB" i="1" dirty="0"/>
              <a:t>Klebsiella pneumoniae</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392775" y="4246544"/>
            <a:ext cx="3164993" cy="461665"/>
          </a:xfrm>
          <a:prstGeom prst="rect">
            <a:avLst/>
          </a:prstGeom>
          <a:noFill/>
        </p:spPr>
        <p:txBody>
          <a:bodyPr wrap="square" rtlCol="0">
            <a:spAutoFit/>
          </a:bodyPr>
          <a:lstStyle/>
          <a:p>
            <a:r>
              <a:rPr lang="en-IE" sz="800" dirty="0">
                <a:latin typeface="+mn-lt"/>
              </a:rPr>
              <a:t>3GC, 3</a:t>
            </a:r>
            <a:r>
              <a:rPr lang="en-IE" sz="800" baseline="30000" dirty="0">
                <a:latin typeface="+mn-lt"/>
              </a:rPr>
              <a:t>rd</a:t>
            </a:r>
            <a:r>
              <a:rPr lang="en-IE" sz="800" dirty="0">
                <a:latin typeface="+mn-lt"/>
              </a:rPr>
              <a:t>-Generation Cephalosporins (include cefotaxime, ceftazidime) </a:t>
            </a:r>
          </a:p>
          <a:p>
            <a:r>
              <a:rPr lang="en-IE" sz="800" dirty="0">
                <a:latin typeface="+mn-lt"/>
              </a:rPr>
              <a:t>ESBL, </a:t>
            </a:r>
            <a:r>
              <a:rPr lang="en-IE" sz="800" dirty="0"/>
              <a:t>E</a:t>
            </a:r>
            <a:r>
              <a:rPr lang="en-IE" sz="800" dirty="0">
                <a:latin typeface="+mn-lt"/>
              </a:rPr>
              <a:t>xtended-Spectrum </a:t>
            </a:r>
            <a:r>
              <a:rPr lang="en-IE" sz="800" dirty="0"/>
              <a:t>B</a:t>
            </a:r>
            <a:r>
              <a:rPr lang="en-IE" sz="800" dirty="0">
                <a:latin typeface="+mn-lt"/>
              </a:rPr>
              <a:t>eta-Lactamase</a:t>
            </a:r>
            <a:endParaRPr lang="en-IE" sz="800" dirty="0"/>
          </a:p>
          <a:p>
            <a:r>
              <a:rPr lang="en-IE" sz="800" dirty="0"/>
              <a:t>* Data is missing from one laboratory for each of 2021 and 2022</a:t>
            </a:r>
            <a:endParaRPr lang="en-IE" sz="800" dirty="0">
              <a:latin typeface="+mn-lt"/>
            </a:endParaRPr>
          </a:p>
        </p:txBody>
      </p:sp>
      <p:pic>
        <p:nvPicPr>
          <p:cNvPr id="2" name="Picture 1">
            <a:extLst>
              <a:ext uri="{FF2B5EF4-FFF2-40B4-BE49-F238E27FC236}">
                <a16:creationId xmlns:a16="http://schemas.microsoft.com/office/drawing/2014/main" id="{E5DEA01D-7F8C-F812-A703-B9328350C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F09CEAC4-EB82-59CC-324F-2C57FBC30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450F60A9-9A76-6D81-DB61-DB4B46FA46A0}"/>
              </a:ext>
            </a:extLst>
          </p:cNvPr>
          <p:cNvPicPr>
            <a:picLocks noChangeAspect="1"/>
          </p:cNvPicPr>
          <p:nvPr/>
        </p:nvPicPr>
        <p:blipFill>
          <a:blip r:embed="rId4"/>
          <a:stretch>
            <a:fillRect/>
          </a:stretch>
        </p:blipFill>
        <p:spPr>
          <a:xfrm>
            <a:off x="1392775" y="1043692"/>
            <a:ext cx="5475386" cy="3202852"/>
          </a:xfrm>
          <a:prstGeom prst="rect">
            <a:avLst/>
          </a:prstGeom>
        </p:spPr>
      </p:pic>
      <p:sp>
        <p:nvSpPr>
          <p:cNvPr id="6" name="TextBox 5">
            <a:extLst>
              <a:ext uri="{FF2B5EF4-FFF2-40B4-BE49-F238E27FC236}">
                <a16:creationId xmlns:a16="http://schemas.microsoft.com/office/drawing/2014/main" id="{581F5D92-27EE-6E76-1346-71977A9F5196}"/>
              </a:ext>
            </a:extLst>
          </p:cNvPr>
          <p:cNvSpPr txBox="1"/>
          <p:nvPr/>
        </p:nvSpPr>
        <p:spPr>
          <a:xfrm>
            <a:off x="1917476" y="4703579"/>
            <a:ext cx="1569018" cy="253916"/>
          </a:xfrm>
          <a:prstGeom prst="rect">
            <a:avLst/>
          </a:prstGeom>
          <a:noFill/>
        </p:spPr>
        <p:txBody>
          <a:bodyPr wrap="square" rtlCol="0">
            <a:spAutoFit/>
          </a:bodyPr>
          <a:lstStyle/>
          <a:p>
            <a:r>
              <a:rPr lang="en-IE" sz="1050" dirty="0"/>
              <a:t>Significant 5-year trend</a:t>
            </a:r>
          </a:p>
        </p:txBody>
      </p:sp>
      <p:sp>
        <p:nvSpPr>
          <p:cNvPr id="7" name="Down Arrow 7">
            <a:extLst>
              <a:ext uri="{FF2B5EF4-FFF2-40B4-BE49-F238E27FC236}">
                <a16:creationId xmlns:a16="http://schemas.microsoft.com/office/drawing/2014/main" id="{32AF4CF8-77A5-E519-8C52-FFF572DF57A1}"/>
              </a:ext>
            </a:extLst>
          </p:cNvPr>
          <p:cNvSpPr/>
          <p:nvPr/>
        </p:nvSpPr>
        <p:spPr>
          <a:xfrm rot="10800000">
            <a:off x="1728455" y="4720652"/>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1" name="Down Arrow 8">
            <a:extLst>
              <a:ext uri="{FF2B5EF4-FFF2-40B4-BE49-F238E27FC236}">
                <a16:creationId xmlns:a16="http://schemas.microsoft.com/office/drawing/2014/main" id="{8B61A95A-38FB-1480-3C7B-DF9610BF0850}"/>
              </a:ext>
            </a:extLst>
          </p:cNvPr>
          <p:cNvSpPr/>
          <p:nvPr/>
        </p:nvSpPr>
        <p:spPr>
          <a:xfrm>
            <a:off x="1474192" y="4738311"/>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90005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149883" y="172138"/>
            <a:ext cx="5872556" cy="585601"/>
          </a:xfrm>
        </p:spPr>
        <p:txBody>
          <a:bodyPr>
            <a:noAutofit/>
          </a:bodyPr>
          <a:lstStyle/>
          <a:p>
            <a:r>
              <a:rPr lang="en-GB" dirty="0"/>
              <a:t>3GC-resistant </a:t>
            </a:r>
            <a:r>
              <a:rPr lang="en-GB" i="1" dirty="0"/>
              <a:t>Klebsiella pneumoniae                            </a:t>
            </a:r>
            <a:r>
              <a:rPr lang="en-GB" dirty="0"/>
              <a:t>in EARS-Net countries in 2021</a:t>
            </a:r>
          </a:p>
        </p:txBody>
      </p:sp>
      <p:sp>
        <p:nvSpPr>
          <p:cNvPr id="8" name="TextBox 7">
            <a:extLst>
              <a:ext uri="{FF2B5EF4-FFF2-40B4-BE49-F238E27FC236}">
                <a16:creationId xmlns:a16="http://schemas.microsoft.com/office/drawing/2014/main" id="{66609C05-D441-456B-8D97-674C282F2521}"/>
              </a:ext>
            </a:extLst>
          </p:cNvPr>
          <p:cNvSpPr txBox="1"/>
          <p:nvPr/>
        </p:nvSpPr>
        <p:spPr>
          <a:xfrm>
            <a:off x="207403" y="4669752"/>
            <a:ext cx="5872556" cy="338554"/>
          </a:xfrm>
          <a:prstGeom prst="rect">
            <a:avLst/>
          </a:prstGeom>
          <a:noFill/>
        </p:spPr>
        <p:txBody>
          <a:bodyPr wrap="square" rtlCol="0">
            <a:spAutoFit/>
          </a:bodyPr>
          <a:lstStyle/>
          <a:p>
            <a:r>
              <a:rPr lang="en-IE" sz="800" dirty="0"/>
              <a:t>3GC, 3</a:t>
            </a:r>
            <a:r>
              <a:rPr lang="en-IE" sz="800" baseline="30000" dirty="0"/>
              <a:t>rd</a:t>
            </a:r>
            <a:r>
              <a:rPr lang="en-IE" sz="800" dirty="0"/>
              <a:t>-Generation Cephalosporins (include cefotaxime, ceftazidime) </a:t>
            </a:r>
          </a:p>
          <a:p>
            <a:r>
              <a:rPr lang="en-IE" sz="800" dirty="0"/>
              <a:t>Source: Health Atlas, ECDC (data downloaded 26/09/2022)</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3" name="Picture 2">
            <a:extLst>
              <a:ext uri="{FF2B5EF4-FFF2-40B4-BE49-F238E27FC236}">
                <a16:creationId xmlns:a16="http://schemas.microsoft.com/office/drawing/2014/main" id="{3D62F853-7EFC-E6F2-C14B-F4C72FD73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4F93DE40-3A75-E713-6DF0-8EA0B6B85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08262EBA-4EBA-4244-D22D-596B334347E3}"/>
              </a:ext>
            </a:extLst>
          </p:cNvPr>
          <p:cNvPicPr>
            <a:picLocks noChangeAspect="1"/>
          </p:cNvPicPr>
          <p:nvPr/>
        </p:nvPicPr>
        <p:blipFill>
          <a:blip r:embed="rId4"/>
          <a:stretch>
            <a:fillRect/>
          </a:stretch>
        </p:blipFill>
        <p:spPr>
          <a:xfrm>
            <a:off x="2405175" y="987478"/>
            <a:ext cx="3570680" cy="3621812"/>
          </a:xfrm>
          <a:prstGeom prst="rect">
            <a:avLst/>
          </a:prstGeom>
        </p:spPr>
      </p:pic>
      <p:sp>
        <p:nvSpPr>
          <p:cNvPr id="7" name="TextBox 6">
            <a:extLst>
              <a:ext uri="{FF2B5EF4-FFF2-40B4-BE49-F238E27FC236}">
                <a16:creationId xmlns:a16="http://schemas.microsoft.com/office/drawing/2014/main" id="{CF656A73-63DA-805B-E5B9-FC98007CFF1C}"/>
              </a:ext>
            </a:extLst>
          </p:cNvPr>
          <p:cNvSpPr txBox="1"/>
          <p:nvPr/>
        </p:nvSpPr>
        <p:spPr>
          <a:xfrm>
            <a:off x="1197309" y="2343505"/>
            <a:ext cx="1970838" cy="600164"/>
          </a:xfrm>
          <a:prstGeom prst="rect">
            <a:avLst/>
          </a:prstGeom>
          <a:noFill/>
        </p:spPr>
        <p:txBody>
          <a:bodyPr wrap="square" rtlCol="0">
            <a:spAutoFit/>
          </a:bodyPr>
          <a:lstStyle/>
          <a:p>
            <a:r>
              <a:rPr lang="en-IE" sz="1350" dirty="0"/>
              <a:t>IRL rank: 20/29 (15.5%)</a:t>
            </a:r>
          </a:p>
          <a:p>
            <a:r>
              <a:rPr lang="en-IE" sz="1350" dirty="0"/>
              <a:t>EU/EEA: 34.3%</a:t>
            </a:r>
            <a:endParaRPr lang="en-IE" sz="1050" dirty="0"/>
          </a:p>
          <a:p>
            <a:r>
              <a:rPr lang="en-IE" sz="600" dirty="0"/>
              <a:t>(population-weighted mean)</a:t>
            </a:r>
          </a:p>
        </p:txBody>
      </p:sp>
      <p:pic>
        <p:nvPicPr>
          <p:cNvPr id="10" name="Picture 9">
            <a:extLst>
              <a:ext uri="{FF2B5EF4-FFF2-40B4-BE49-F238E27FC236}">
                <a16:creationId xmlns:a16="http://schemas.microsoft.com/office/drawing/2014/main" id="{E786251E-51EC-B436-E584-7CE5BF479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563" y="1524265"/>
            <a:ext cx="1900503" cy="1986240"/>
          </a:xfrm>
          <a:prstGeom prst="rect">
            <a:avLst/>
          </a:prstGeom>
        </p:spPr>
      </p:pic>
      <p:sp>
        <p:nvSpPr>
          <p:cNvPr id="11" name="TextBox 10">
            <a:extLst>
              <a:ext uri="{FF2B5EF4-FFF2-40B4-BE49-F238E27FC236}">
                <a16:creationId xmlns:a16="http://schemas.microsoft.com/office/drawing/2014/main" id="{2B0A5CFE-B884-4FD4-EF81-26204940052A}"/>
              </a:ext>
            </a:extLst>
          </p:cNvPr>
          <p:cNvSpPr txBox="1"/>
          <p:nvPr/>
        </p:nvSpPr>
        <p:spPr>
          <a:xfrm>
            <a:off x="1599129" y="4384884"/>
            <a:ext cx="1569018" cy="253916"/>
          </a:xfrm>
          <a:prstGeom prst="rect">
            <a:avLst/>
          </a:prstGeom>
          <a:noFill/>
        </p:spPr>
        <p:txBody>
          <a:bodyPr wrap="square" rtlCol="0">
            <a:spAutoFit/>
          </a:bodyPr>
          <a:lstStyle/>
          <a:p>
            <a:r>
              <a:rPr lang="en-IE" sz="1050" dirty="0"/>
              <a:t>Significant 5-year trend</a:t>
            </a:r>
          </a:p>
        </p:txBody>
      </p:sp>
      <p:sp>
        <p:nvSpPr>
          <p:cNvPr id="12" name="Down Arrow 7">
            <a:extLst>
              <a:ext uri="{FF2B5EF4-FFF2-40B4-BE49-F238E27FC236}">
                <a16:creationId xmlns:a16="http://schemas.microsoft.com/office/drawing/2014/main" id="{44D8FA3A-FD9B-D6A3-42C5-04C55B779472}"/>
              </a:ext>
            </a:extLst>
          </p:cNvPr>
          <p:cNvSpPr/>
          <p:nvPr/>
        </p:nvSpPr>
        <p:spPr>
          <a:xfrm rot="10800000">
            <a:off x="1410108" y="4401957"/>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4" name="Down Arrow 8">
            <a:extLst>
              <a:ext uri="{FF2B5EF4-FFF2-40B4-BE49-F238E27FC236}">
                <a16:creationId xmlns:a16="http://schemas.microsoft.com/office/drawing/2014/main" id="{8C65F693-1972-A886-4734-2F50C08B8E9F}"/>
              </a:ext>
            </a:extLst>
          </p:cNvPr>
          <p:cNvSpPr/>
          <p:nvPr/>
        </p:nvSpPr>
        <p:spPr>
          <a:xfrm>
            <a:off x="1155845" y="4419616"/>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6" name="Down Arrow 7">
            <a:extLst>
              <a:ext uri="{FF2B5EF4-FFF2-40B4-BE49-F238E27FC236}">
                <a16:creationId xmlns:a16="http://schemas.microsoft.com/office/drawing/2014/main" id="{84BD3111-7E7B-F0DC-D1FF-1B5504A638C4}"/>
              </a:ext>
            </a:extLst>
          </p:cNvPr>
          <p:cNvSpPr/>
          <p:nvPr/>
        </p:nvSpPr>
        <p:spPr>
          <a:xfrm rot="10800000">
            <a:off x="2371967" y="2608710"/>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7" name="Rectangle: Rounded Corners 16">
            <a:extLst>
              <a:ext uri="{FF2B5EF4-FFF2-40B4-BE49-F238E27FC236}">
                <a16:creationId xmlns:a16="http://schemas.microsoft.com/office/drawing/2014/main" id="{0B35D431-D544-08BC-165C-DF9FEDB7E245}"/>
              </a:ext>
            </a:extLst>
          </p:cNvPr>
          <p:cNvSpPr/>
          <p:nvPr/>
        </p:nvSpPr>
        <p:spPr>
          <a:xfrm>
            <a:off x="6217974" y="3604274"/>
            <a:ext cx="1850260" cy="1112173"/>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The % of 3GC-resistance among </a:t>
            </a:r>
            <a:r>
              <a:rPr lang="en-IE" altLang="en-US" sz="1000" i="1" dirty="0">
                <a:solidFill>
                  <a:schemeClr val="tx1"/>
                </a:solidFill>
                <a:latin typeface="Arial" panose="020B0604020202020204" pitchFamily="34" charset="0"/>
                <a:cs typeface="Arial" panose="020B0604020202020204" pitchFamily="34" charset="0"/>
              </a:rPr>
              <a:t>K. pneumoniae </a:t>
            </a:r>
            <a:r>
              <a:rPr lang="en-IE" altLang="en-US" sz="1000" dirty="0">
                <a:solidFill>
                  <a:schemeClr val="tx1"/>
                </a:solidFill>
                <a:latin typeface="Arial" panose="020B0604020202020204" pitchFamily="34" charset="0"/>
                <a:cs typeface="Arial" panose="020B0604020202020204" pitchFamily="34" charset="0"/>
              </a:rPr>
              <a:t>is:</a:t>
            </a:r>
          </a:p>
          <a:p>
            <a:pPr marL="214313" indent="-214313">
              <a:buFont typeface="Arial" panose="020B0604020202020204" pitchFamily="34" charset="0"/>
              <a:buChar char="•"/>
            </a:pPr>
            <a:r>
              <a:rPr lang="en-IE" altLang="en-US" sz="1000" b="1" dirty="0">
                <a:solidFill>
                  <a:srgbClr val="FF0000"/>
                </a:solidFill>
                <a:latin typeface="Arial" panose="020B0604020202020204" pitchFamily="34" charset="0"/>
                <a:cs typeface="Arial" panose="020B0604020202020204" pitchFamily="34" charset="0"/>
              </a:rPr>
              <a:t>75-100% </a:t>
            </a:r>
            <a:r>
              <a:rPr lang="en-IE" altLang="en-US" sz="1000" dirty="0">
                <a:solidFill>
                  <a:schemeClr val="tx1"/>
                </a:solidFill>
                <a:latin typeface="Arial" panose="020B0604020202020204" pitchFamily="34" charset="0"/>
                <a:cs typeface="Arial" panose="020B0604020202020204" pitchFamily="34" charset="0"/>
              </a:rPr>
              <a:t>= 2 countries</a:t>
            </a:r>
          </a:p>
          <a:p>
            <a:pPr marL="214313" indent="-214313">
              <a:buFont typeface="Arial" panose="020B0604020202020204" pitchFamily="34" charset="0"/>
              <a:buChar char="•"/>
            </a:pPr>
            <a:r>
              <a:rPr lang="en-IE" altLang="en-US" sz="1000" b="1" dirty="0">
                <a:solidFill>
                  <a:srgbClr val="FF0000"/>
                </a:solidFill>
                <a:latin typeface="Arial" panose="020B0604020202020204" pitchFamily="34" charset="0"/>
                <a:cs typeface="Arial" panose="020B0604020202020204" pitchFamily="34" charset="0"/>
              </a:rPr>
              <a:t>50-&lt;75% </a:t>
            </a:r>
            <a:r>
              <a:rPr lang="en-IE" altLang="en-US" sz="1000" dirty="0">
                <a:solidFill>
                  <a:schemeClr val="tx1"/>
                </a:solidFill>
                <a:latin typeface="Arial" panose="020B0604020202020204" pitchFamily="34" charset="0"/>
                <a:cs typeface="Arial" panose="020B0604020202020204" pitchFamily="34" charset="0"/>
              </a:rPr>
              <a:t>= 6 countries</a:t>
            </a:r>
          </a:p>
          <a:p>
            <a:pPr marL="214313" indent="-214313">
              <a:buFont typeface="Arial" panose="020B0604020202020204" pitchFamily="34" charset="0"/>
              <a:buChar char="•"/>
            </a:pPr>
            <a:r>
              <a:rPr lang="en-IE" altLang="en-US" sz="1000" b="1" dirty="0">
                <a:solidFill>
                  <a:srgbClr val="FF0000"/>
                </a:solidFill>
                <a:latin typeface="Arial" panose="020B0604020202020204" pitchFamily="34" charset="0"/>
                <a:cs typeface="Arial" panose="020B0604020202020204" pitchFamily="34" charset="0"/>
              </a:rPr>
              <a:t>25-&lt;50% </a:t>
            </a:r>
            <a:r>
              <a:rPr lang="en-IE" altLang="en-US" sz="1000" dirty="0">
                <a:solidFill>
                  <a:schemeClr val="tx1"/>
                </a:solidFill>
                <a:latin typeface="Arial" panose="020B0604020202020204" pitchFamily="34" charset="0"/>
                <a:cs typeface="Arial" panose="020B0604020202020204" pitchFamily="34" charset="0"/>
              </a:rPr>
              <a:t>= 9 countries</a:t>
            </a:r>
          </a:p>
          <a:p>
            <a:r>
              <a:rPr lang="en-IE" altLang="en-US" sz="1000" dirty="0">
                <a:solidFill>
                  <a:schemeClr val="tx1"/>
                </a:solidFill>
                <a:latin typeface="Arial" panose="020B0604020202020204" pitchFamily="34" charset="0"/>
                <a:cs typeface="Arial" panose="020B0604020202020204" pitchFamily="34" charset="0"/>
              </a:rPr>
              <a:t>(mostly in Eastern and Southern Europe)</a:t>
            </a:r>
          </a:p>
        </p:txBody>
      </p:sp>
      <p:sp>
        <p:nvSpPr>
          <p:cNvPr id="18" name="Rectangle: Rounded Corners 17">
            <a:extLst>
              <a:ext uri="{FF2B5EF4-FFF2-40B4-BE49-F238E27FC236}">
                <a16:creationId xmlns:a16="http://schemas.microsoft.com/office/drawing/2014/main" id="{AA8430B5-3758-BEF1-392A-3EFA78EF15DC}"/>
              </a:ext>
            </a:extLst>
          </p:cNvPr>
          <p:cNvSpPr/>
          <p:nvPr/>
        </p:nvSpPr>
        <p:spPr>
          <a:xfrm>
            <a:off x="1047200" y="3183245"/>
            <a:ext cx="1909905" cy="69198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The proportion of resistance to 3GCs in </a:t>
            </a:r>
            <a:r>
              <a:rPr lang="en-IE" altLang="en-US" sz="1000" i="1" dirty="0">
                <a:solidFill>
                  <a:schemeClr val="tx1"/>
                </a:solidFill>
                <a:latin typeface="Arial" panose="020B0604020202020204" pitchFamily="34" charset="0"/>
                <a:cs typeface="Arial" panose="020B0604020202020204" pitchFamily="34" charset="0"/>
              </a:rPr>
              <a:t>K. pneumoniae </a:t>
            </a:r>
            <a:r>
              <a:rPr lang="en-IE" altLang="en-US" sz="1000" dirty="0">
                <a:solidFill>
                  <a:schemeClr val="tx1"/>
                </a:solidFill>
                <a:latin typeface="Arial" panose="020B0604020202020204" pitchFamily="34" charset="0"/>
                <a:cs typeface="Arial" panose="020B0604020202020204" pitchFamily="34" charset="0"/>
              </a:rPr>
              <a:t>in Ireland is one of the </a:t>
            </a:r>
            <a:r>
              <a:rPr lang="en-IE" altLang="en-US" sz="1000" b="1" dirty="0">
                <a:solidFill>
                  <a:srgbClr val="00B050"/>
                </a:solidFill>
                <a:latin typeface="Arial" panose="020B0604020202020204" pitchFamily="34" charset="0"/>
                <a:cs typeface="Arial" panose="020B0604020202020204" pitchFamily="34" charset="0"/>
              </a:rPr>
              <a:t>lowest</a:t>
            </a:r>
            <a:r>
              <a:rPr lang="en-IE" altLang="en-US" sz="1000" dirty="0">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among EU/EEA countries</a:t>
            </a:r>
          </a:p>
        </p:txBody>
      </p:sp>
      <p:sp>
        <p:nvSpPr>
          <p:cNvPr id="20" name="TextBox 19">
            <a:extLst>
              <a:ext uri="{FF2B5EF4-FFF2-40B4-BE49-F238E27FC236}">
                <a16:creationId xmlns:a16="http://schemas.microsoft.com/office/drawing/2014/main" id="{1A27403F-14E0-516B-50E7-7E964ECB4633}"/>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Tree>
    <p:extLst>
      <p:ext uri="{BB962C8B-B14F-4D97-AF65-F5344CB8AC3E}">
        <p14:creationId xmlns:p14="http://schemas.microsoft.com/office/powerpoint/2010/main" val="676809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16613" y="163059"/>
            <a:ext cx="7648080" cy="585601"/>
          </a:xfrm>
        </p:spPr>
        <p:txBody>
          <a:bodyPr>
            <a:noAutofit/>
          </a:bodyPr>
          <a:lstStyle/>
          <a:p>
            <a:r>
              <a:rPr lang="en-IE" altLang="en-US" dirty="0"/>
              <a:t>Carbapenem Resistance and </a:t>
            </a:r>
            <a:r>
              <a:rPr lang="en-IE" altLang="en-US" dirty="0" err="1"/>
              <a:t>Carbapenemase</a:t>
            </a:r>
            <a:r>
              <a:rPr lang="en-IE" altLang="en-US" dirty="0"/>
              <a:t> Producing </a:t>
            </a:r>
            <a:r>
              <a:rPr lang="en-GB" i="1" dirty="0"/>
              <a:t>Klebsiella pneumoniae</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207403" y="4669993"/>
            <a:ext cx="2942197" cy="215444"/>
          </a:xfrm>
          <a:prstGeom prst="rect">
            <a:avLst/>
          </a:prstGeom>
          <a:noFill/>
        </p:spPr>
        <p:txBody>
          <a:bodyPr wrap="square" rtlCol="0">
            <a:spAutoFit/>
          </a:bodyPr>
          <a:lstStyle/>
          <a:p>
            <a:r>
              <a:rPr lang="en-IE" sz="800" dirty="0">
                <a:latin typeface="+mn-lt"/>
              </a:rPr>
              <a:t>*</a:t>
            </a:r>
            <a:r>
              <a:rPr lang="en-IE" sz="800" dirty="0"/>
              <a:t>Data is missing from one laboratory for each of 2021 and 2022</a:t>
            </a:r>
            <a:endParaRPr lang="en-IE" sz="800" dirty="0">
              <a:latin typeface="+mn-lt"/>
            </a:endParaRPr>
          </a:p>
        </p:txBody>
      </p:sp>
      <p:pic>
        <p:nvPicPr>
          <p:cNvPr id="2" name="Picture 1">
            <a:extLst>
              <a:ext uri="{FF2B5EF4-FFF2-40B4-BE49-F238E27FC236}">
                <a16:creationId xmlns:a16="http://schemas.microsoft.com/office/drawing/2014/main" id="{8FEC05EC-373E-6428-34F0-253C2AE04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01926D43-16D2-DAD4-FECB-475DEFBC2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82BE1625-6EA3-75BD-0FE9-5284896797A3}"/>
              </a:ext>
            </a:extLst>
          </p:cNvPr>
          <p:cNvPicPr>
            <a:picLocks noChangeAspect="1"/>
          </p:cNvPicPr>
          <p:nvPr/>
        </p:nvPicPr>
        <p:blipFill>
          <a:blip r:embed="rId4"/>
          <a:stretch>
            <a:fillRect/>
          </a:stretch>
        </p:blipFill>
        <p:spPr>
          <a:xfrm>
            <a:off x="207403" y="2094399"/>
            <a:ext cx="6162675" cy="2124075"/>
          </a:xfrm>
          <a:prstGeom prst="rect">
            <a:avLst/>
          </a:prstGeom>
        </p:spPr>
      </p:pic>
      <p:pic>
        <p:nvPicPr>
          <p:cNvPr id="7" name="Picture 6">
            <a:extLst>
              <a:ext uri="{FF2B5EF4-FFF2-40B4-BE49-F238E27FC236}">
                <a16:creationId xmlns:a16="http://schemas.microsoft.com/office/drawing/2014/main" id="{197EF236-50B0-D801-B97C-26A5CC558380}"/>
              </a:ext>
            </a:extLst>
          </p:cNvPr>
          <p:cNvPicPr>
            <a:picLocks noChangeAspect="1"/>
          </p:cNvPicPr>
          <p:nvPr/>
        </p:nvPicPr>
        <p:blipFill>
          <a:blip r:embed="rId5"/>
          <a:stretch>
            <a:fillRect/>
          </a:stretch>
        </p:blipFill>
        <p:spPr>
          <a:xfrm>
            <a:off x="5453879" y="1112585"/>
            <a:ext cx="3540634" cy="2306244"/>
          </a:xfrm>
          <a:prstGeom prst="rect">
            <a:avLst/>
          </a:prstGeom>
        </p:spPr>
      </p:pic>
      <p:sp>
        <p:nvSpPr>
          <p:cNvPr id="12" name="Rectangle: Rounded Corners 11">
            <a:extLst>
              <a:ext uri="{FF2B5EF4-FFF2-40B4-BE49-F238E27FC236}">
                <a16:creationId xmlns:a16="http://schemas.microsoft.com/office/drawing/2014/main" id="{CE58F992-E0B1-24F9-CDA1-7F73108DC403}"/>
              </a:ext>
            </a:extLst>
          </p:cNvPr>
          <p:cNvSpPr/>
          <p:nvPr/>
        </p:nvSpPr>
        <p:spPr>
          <a:xfrm>
            <a:off x="1232749" y="1416963"/>
            <a:ext cx="2926078" cy="37305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There is </a:t>
            </a:r>
            <a:r>
              <a:rPr lang="en-GB" sz="1000" b="1" u="sng" dirty="0">
                <a:solidFill>
                  <a:schemeClr val="tx1"/>
                </a:solidFill>
              </a:rPr>
              <a:t>no trend </a:t>
            </a:r>
            <a:r>
              <a:rPr lang="en-GB" sz="1000" dirty="0">
                <a:solidFill>
                  <a:schemeClr val="tx1"/>
                </a:solidFill>
              </a:rPr>
              <a:t>for either carbapenem-resistant or </a:t>
            </a:r>
            <a:r>
              <a:rPr lang="en-GB" sz="1000" dirty="0" err="1">
                <a:solidFill>
                  <a:schemeClr val="tx1"/>
                </a:solidFill>
              </a:rPr>
              <a:t>carbapenemase</a:t>
            </a:r>
            <a:r>
              <a:rPr lang="en-GB" sz="1000" dirty="0">
                <a:solidFill>
                  <a:schemeClr val="tx1"/>
                </a:solidFill>
              </a:rPr>
              <a:t>-producing  </a:t>
            </a:r>
            <a:r>
              <a:rPr lang="en-GB" sz="1000" i="1" dirty="0">
                <a:solidFill>
                  <a:schemeClr val="tx1"/>
                </a:solidFill>
              </a:rPr>
              <a:t>K. pneumoniae</a:t>
            </a:r>
            <a:endParaRPr lang="en-GB" sz="1000" dirty="0">
              <a:solidFill>
                <a:schemeClr val="tx1"/>
              </a:solidFill>
            </a:endParaRPr>
          </a:p>
        </p:txBody>
      </p:sp>
    </p:spTree>
    <p:extLst>
      <p:ext uri="{BB962C8B-B14F-4D97-AF65-F5344CB8AC3E}">
        <p14:creationId xmlns:p14="http://schemas.microsoft.com/office/powerpoint/2010/main" val="1332626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33251" y="72466"/>
            <a:ext cx="6373588" cy="585601"/>
          </a:xfrm>
        </p:spPr>
        <p:txBody>
          <a:bodyPr>
            <a:noAutofit/>
          </a:bodyPr>
          <a:lstStyle/>
          <a:p>
            <a:r>
              <a:rPr lang="en-GB" dirty="0"/>
              <a:t>Trends in 3GC- and carbapenem-resistant</a:t>
            </a:r>
            <a:endParaRPr lang="en-IE" altLang="en-US" dirty="0"/>
          </a:p>
          <a:p>
            <a:r>
              <a:rPr lang="en-IE" altLang="en-US" dirty="0"/>
              <a:t> </a:t>
            </a:r>
            <a:r>
              <a:rPr lang="en-GB" i="1" dirty="0"/>
              <a:t>Klebsiella pneumoniae</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7" name="TextBox 16">
            <a:extLst>
              <a:ext uri="{FF2B5EF4-FFF2-40B4-BE49-F238E27FC236}">
                <a16:creationId xmlns:a16="http://schemas.microsoft.com/office/drawing/2014/main" id="{992314C3-55DC-44A3-85EC-89624184C078}"/>
              </a:ext>
            </a:extLst>
          </p:cNvPr>
          <p:cNvSpPr txBox="1"/>
          <p:nvPr/>
        </p:nvSpPr>
        <p:spPr>
          <a:xfrm>
            <a:off x="1520068" y="4117213"/>
            <a:ext cx="5872556" cy="461665"/>
          </a:xfrm>
          <a:prstGeom prst="rect">
            <a:avLst/>
          </a:prstGeom>
          <a:noFill/>
        </p:spPr>
        <p:txBody>
          <a:bodyPr wrap="square" rtlCol="0">
            <a:spAutoFit/>
          </a:bodyPr>
          <a:lstStyle/>
          <a:p>
            <a:r>
              <a:rPr lang="en-IE" sz="800" dirty="0">
                <a:latin typeface="+mn-lt"/>
              </a:rPr>
              <a:t>3GC, 3</a:t>
            </a:r>
            <a:r>
              <a:rPr lang="en-IE" sz="800" baseline="30000" dirty="0">
                <a:latin typeface="+mn-lt"/>
              </a:rPr>
              <a:t>rd</a:t>
            </a:r>
            <a:r>
              <a:rPr lang="en-IE" sz="800" dirty="0">
                <a:latin typeface="+mn-lt"/>
              </a:rPr>
              <a:t>-Generation Cephalosporins (include cefotaxime, ceftazidime) </a:t>
            </a:r>
          </a:p>
          <a:p>
            <a:r>
              <a:rPr lang="en-IE" sz="800" dirty="0">
                <a:latin typeface="+mn-lt"/>
              </a:rPr>
              <a:t>Carb, </a:t>
            </a:r>
            <a:r>
              <a:rPr lang="en-IE" sz="800" dirty="0"/>
              <a:t>Carbapenems</a:t>
            </a:r>
          </a:p>
          <a:p>
            <a:r>
              <a:rPr lang="en-IE" sz="800" dirty="0"/>
              <a:t>* Data is missing from one laboratory for each of2021 and 2022</a:t>
            </a:r>
            <a:endParaRPr lang="en-IE" sz="800" dirty="0">
              <a:latin typeface="+mn-lt"/>
            </a:endParaRPr>
          </a:p>
        </p:txBody>
      </p:sp>
      <p:pic>
        <p:nvPicPr>
          <p:cNvPr id="3" name="Picture 2">
            <a:extLst>
              <a:ext uri="{FF2B5EF4-FFF2-40B4-BE49-F238E27FC236}">
                <a16:creationId xmlns:a16="http://schemas.microsoft.com/office/drawing/2014/main" id="{9C8CAC5A-74D8-3AD8-ECBB-31C22E24A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FEB83028-51FF-E8AF-3ACB-D56CE17E2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DC90C6F7-041C-073C-745E-E6387B3CAD93}"/>
              </a:ext>
            </a:extLst>
          </p:cNvPr>
          <p:cNvPicPr>
            <a:picLocks noChangeAspect="1"/>
          </p:cNvPicPr>
          <p:nvPr/>
        </p:nvPicPr>
        <p:blipFill>
          <a:blip r:embed="rId4"/>
          <a:stretch>
            <a:fillRect/>
          </a:stretch>
        </p:blipFill>
        <p:spPr>
          <a:xfrm>
            <a:off x="1520068" y="1029187"/>
            <a:ext cx="5449691" cy="3085126"/>
          </a:xfrm>
          <a:prstGeom prst="rect">
            <a:avLst/>
          </a:prstGeom>
        </p:spPr>
      </p:pic>
      <p:sp>
        <p:nvSpPr>
          <p:cNvPr id="6" name="TextBox 5">
            <a:extLst>
              <a:ext uri="{FF2B5EF4-FFF2-40B4-BE49-F238E27FC236}">
                <a16:creationId xmlns:a16="http://schemas.microsoft.com/office/drawing/2014/main" id="{46ADF6E1-5297-BB8F-1B44-B675D0CAEFA0}"/>
              </a:ext>
            </a:extLst>
          </p:cNvPr>
          <p:cNvSpPr txBox="1"/>
          <p:nvPr/>
        </p:nvSpPr>
        <p:spPr>
          <a:xfrm>
            <a:off x="2049809" y="4578878"/>
            <a:ext cx="1395183" cy="415498"/>
          </a:xfrm>
          <a:prstGeom prst="rect">
            <a:avLst/>
          </a:prstGeom>
          <a:noFill/>
        </p:spPr>
        <p:txBody>
          <a:bodyPr wrap="square" rtlCol="0">
            <a:spAutoFit/>
          </a:bodyPr>
          <a:lstStyle/>
          <a:p>
            <a:r>
              <a:rPr lang="en-IE" sz="1050" dirty="0"/>
              <a:t>Significant 5-year trend</a:t>
            </a:r>
          </a:p>
        </p:txBody>
      </p:sp>
      <p:sp>
        <p:nvSpPr>
          <p:cNvPr id="7" name="Down Arrow 7">
            <a:extLst>
              <a:ext uri="{FF2B5EF4-FFF2-40B4-BE49-F238E27FC236}">
                <a16:creationId xmlns:a16="http://schemas.microsoft.com/office/drawing/2014/main" id="{66F73095-4F25-D0BA-D006-635C5AEC7C8F}"/>
              </a:ext>
            </a:extLst>
          </p:cNvPr>
          <p:cNvSpPr/>
          <p:nvPr/>
        </p:nvSpPr>
        <p:spPr>
          <a:xfrm rot="10800000">
            <a:off x="1860787" y="4595951"/>
            <a:ext cx="168079"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1" name="Down Arrow 8">
            <a:extLst>
              <a:ext uri="{FF2B5EF4-FFF2-40B4-BE49-F238E27FC236}">
                <a16:creationId xmlns:a16="http://schemas.microsoft.com/office/drawing/2014/main" id="{1B260BA4-3B02-C578-1901-C6EE58570DA2}"/>
              </a:ext>
            </a:extLst>
          </p:cNvPr>
          <p:cNvSpPr/>
          <p:nvPr/>
        </p:nvSpPr>
        <p:spPr>
          <a:xfrm>
            <a:off x="1606525" y="4613610"/>
            <a:ext cx="168079"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2" name="Down Arrow 8">
            <a:extLst>
              <a:ext uri="{FF2B5EF4-FFF2-40B4-BE49-F238E27FC236}">
                <a16:creationId xmlns:a16="http://schemas.microsoft.com/office/drawing/2014/main" id="{F80E1A94-8C35-4327-5D37-8E3AD6A89F79}"/>
              </a:ext>
            </a:extLst>
          </p:cNvPr>
          <p:cNvSpPr/>
          <p:nvPr/>
        </p:nvSpPr>
        <p:spPr>
          <a:xfrm>
            <a:off x="6045784" y="1841304"/>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1389392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40943" y="150307"/>
            <a:ext cx="5728817" cy="585601"/>
          </a:xfrm>
        </p:spPr>
        <p:txBody>
          <a:bodyPr>
            <a:noAutofit/>
          </a:bodyPr>
          <a:lstStyle/>
          <a:p>
            <a:r>
              <a:rPr lang="en-IE" b="1" dirty="0">
                <a:latin typeface="Arial" panose="020B0604020202020204" pitchFamily="34" charset="0"/>
                <a:cs typeface="Arial" panose="020B0604020202020204" pitchFamily="34" charset="0"/>
              </a:rPr>
              <a:t>Carbapenem-resistant </a:t>
            </a:r>
            <a:r>
              <a:rPr lang="en-IE" b="1" i="1" dirty="0">
                <a:latin typeface="Arial" panose="020B0604020202020204" pitchFamily="34" charset="0"/>
                <a:cs typeface="Arial" panose="020B0604020202020204" pitchFamily="34" charset="0"/>
              </a:rPr>
              <a:t>K. pneumoniae </a:t>
            </a:r>
            <a:r>
              <a:rPr lang="en-IE" b="1" dirty="0">
                <a:latin typeface="Arial" panose="020B0604020202020204" pitchFamily="34" charset="0"/>
                <a:cs typeface="Arial" panose="020B0604020202020204" pitchFamily="34" charset="0"/>
              </a:rPr>
              <a:t>in EARS-Net countries in 2021</a:t>
            </a:r>
            <a:endParaRPr lang="en-IE" dirty="0"/>
          </a:p>
        </p:txBody>
      </p:sp>
      <p:sp>
        <p:nvSpPr>
          <p:cNvPr id="8" name="TextBox 7">
            <a:extLst>
              <a:ext uri="{FF2B5EF4-FFF2-40B4-BE49-F238E27FC236}">
                <a16:creationId xmlns:a16="http://schemas.microsoft.com/office/drawing/2014/main" id="{66609C05-D441-456B-8D97-674C282F2521}"/>
              </a:ext>
            </a:extLst>
          </p:cNvPr>
          <p:cNvSpPr txBox="1"/>
          <p:nvPr/>
        </p:nvSpPr>
        <p:spPr>
          <a:xfrm>
            <a:off x="173229" y="4723087"/>
            <a:ext cx="5872556" cy="307777"/>
          </a:xfrm>
          <a:prstGeom prst="rect">
            <a:avLst/>
          </a:prstGeom>
          <a:noFill/>
        </p:spPr>
        <p:txBody>
          <a:bodyPr wrap="square" rtlCol="0">
            <a:spAutoFit/>
          </a:bodyPr>
          <a:lstStyle/>
          <a:p>
            <a:endParaRPr lang="en-IE" sz="700" dirty="0"/>
          </a:p>
          <a:p>
            <a:r>
              <a:rPr lang="en-IE" sz="700" dirty="0"/>
              <a:t>Source: Health Atlas, ECDC (data downloaded 26/09/2022)</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FC3C17B4-CD11-6EFF-3F56-09FFEE9691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FACD2BFA-777A-868E-54F4-6CF23518C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10" name="Picture 9">
            <a:extLst>
              <a:ext uri="{FF2B5EF4-FFF2-40B4-BE49-F238E27FC236}">
                <a16:creationId xmlns:a16="http://schemas.microsoft.com/office/drawing/2014/main" id="{A5B2E84D-4C0F-F4AB-020A-9B823A94C771}"/>
              </a:ext>
            </a:extLst>
          </p:cNvPr>
          <p:cNvPicPr>
            <a:picLocks noChangeAspect="1"/>
          </p:cNvPicPr>
          <p:nvPr/>
        </p:nvPicPr>
        <p:blipFill>
          <a:blip r:embed="rId4"/>
          <a:stretch>
            <a:fillRect/>
          </a:stretch>
        </p:blipFill>
        <p:spPr>
          <a:xfrm>
            <a:off x="2419387" y="948708"/>
            <a:ext cx="3619977" cy="3715468"/>
          </a:xfrm>
          <a:prstGeom prst="rect">
            <a:avLst/>
          </a:prstGeom>
        </p:spPr>
      </p:pic>
      <p:sp>
        <p:nvSpPr>
          <p:cNvPr id="11" name="TextBox 10">
            <a:extLst>
              <a:ext uri="{FF2B5EF4-FFF2-40B4-BE49-F238E27FC236}">
                <a16:creationId xmlns:a16="http://schemas.microsoft.com/office/drawing/2014/main" id="{57417CEB-28E7-76BB-DA6C-4E0279F21BAD}"/>
              </a:ext>
            </a:extLst>
          </p:cNvPr>
          <p:cNvSpPr txBox="1"/>
          <p:nvPr/>
        </p:nvSpPr>
        <p:spPr>
          <a:xfrm>
            <a:off x="1240943" y="2419763"/>
            <a:ext cx="2322258" cy="600164"/>
          </a:xfrm>
          <a:prstGeom prst="rect">
            <a:avLst/>
          </a:prstGeom>
          <a:noFill/>
        </p:spPr>
        <p:txBody>
          <a:bodyPr wrap="square" rtlCol="0">
            <a:spAutoFit/>
          </a:bodyPr>
          <a:lstStyle/>
          <a:p>
            <a:r>
              <a:rPr lang="en-IE" sz="1350" dirty="0"/>
              <a:t>IRL rank: 23/29 (0.6%)</a:t>
            </a:r>
          </a:p>
          <a:p>
            <a:r>
              <a:rPr lang="en-IE" sz="1350" dirty="0"/>
              <a:t>EU/EEA: 11.7%</a:t>
            </a:r>
            <a:endParaRPr lang="en-IE" sz="1050" dirty="0"/>
          </a:p>
          <a:p>
            <a:r>
              <a:rPr lang="en-IE" sz="600" dirty="0"/>
              <a:t>(population-weighted mean)</a:t>
            </a:r>
          </a:p>
        </p:txBody>
      </p:sp>
      <p:pic>
        <p:nvPicPr>
          <p:cNvPr id="12" name="Picture 11">
            <a:extLst>
              <a:ext uri="{FF2B5EF4-FFF2-40B4-BE49-F238E27FC236}">
                <a16:creationId xmlns:a16="http://schemas.microsoft.com/office/drawing/2014/main" id="{86A48C37-1B04-FC0B-A4CD-FAD5F4374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197" y="1600523"/>
            <a:ext cx="1900503" cy="1986240"/>
          </a:xfrm>
          <a:prstGeom prst="rect">
            <a:avLst/>
          </a:prstGeom>
        </p:spPr>
      </p:pic>
      <p:sp>
        <p:nvSpPr>
          <p:cNvPr id="13" name="TextBox 12">
            <a:extLst>
              <a:ext uri="{FF2B5EF4-FFF2-40B4-BE49-F238E27FC236}">
                <a16:creationId xmlns:a16="http://schemas.microsoft.com/office/drawing/2014/main" id="{45C74A31-F5E3-DF36-8E24-9E53CA642271}"/>
              </a:ext>
            </a:extLst>
          </p:cNvPr>
          <p:cNvSpPr txBox="1"/>
          <p:nvPr/>
        </p:nvSpPr>
        <p:spPr>
          <a:xfrm>
            <a:off x="1642763" y="4461142"/>
            <a:ext cx="1565275" cy="253916"/>
          </a:xfrm>
          <a:prstGeom prst="rect">
            <a:avLst/>
          </a:prstGeom>
          <a:noFill/>
        </p:spPr>
        <p:txBody>
          <a:bodyPr wrap="square" rtlCol="0">
            <a:spAutoFit/>
          </a:bodyPr>
          <a:lstStyle/>
          <a:p>
            <a:r>
              <a:rPr lang="en-IE" sz="1050"/>
              <a:t>Significant 5-year trend</a:t>
            </a:r>
            <a:endParaRPr lang="en-IE" sz="1050" dirty="0"/>
          </a:p>
        </p:txBody>
      </p:sp>
      <p:sp>
        <p:nvSpPr>
          <p:cNvPr id="14" name="Down Arrow 7">
            <a:extLst>
              <a:ext uri="{FF2B5EF4-FFF2-40B4-BE49-F238E27FC236}">
                <a16:creationId xmlns:a16="http://schemas.microsoft.com/office/drawing/2014/main" id="{8F954390-F0FB-014C-30E2-027A9C8E0728}"/>
              </a:ext>
            </a:extLst>
          </p:cNvPr>
          <p:cNvSpPr/>
          <p:nvPr/>
        </p:nvSpPr>
        <p:spPr>
          <a:xfrm rot="10800000">
            <a:off x="1453742" y="4478215"/>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6" name="Down Arrow 8">
            <a:extLst>
              <a:ext uri="{FF2B5EF4-FFF2-40B4-BE49-F238E27FC236}">
                <a16:creationId xmlns:a16="http://schemas.microsoft.com/office/drawing/2014/main" id="{688D9B12-BB88-1EB5-6A2F-4A61197DEDCB}"/>
              </a:ext>
            </a:extLst>
          </p:cNvPr>
          <p:cNvSpPr/>
          <p:nvPr/>
        </p:nvSpPr>
        <p:spPr>
          <a:xfrm>
            <a:off x="1240943" y="4499977"/>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8" name="TextBox 17">
            <a:extLst>
              <a:ext uri="{FF2B5EF4-FFF2-40B4-BE49-F238E27FC236}">
                <a16:creationId xmlns:a16="http://schemas.microsoft.com/office/drawing/2014/main" id="{EF023227-33B0-4F94-CBA0-BFC453189061}"/>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
        <p:nvSpPr>
          <p:cNvPr id="20" name="Down Arrow 7">
            <a:extLst>
              <a:ext uri="{FF2B5EF4-FFF2-40B4-BE49-F238E27FC236}">
                <a16:creationId xmlns:a16="http://schemas.microsoft.com/office/drawing/2014/main" id="{B97C49B8-6F8B-746C-E102-F714206F4F96}"/>
              </a:ext>
            </a:extLst>
          </p:cNvPr>
          <p:cNvSpPr/>
          <p:nvPr/>
        </p:nvSpPr>
        <p:spPr>
          <a:xfrm rot="10800000">
            <a:off x="2381064" y="2656773"/>
            <a:ext cx="252028" cy="2528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2A15E6DF-23E5-FED9-100A-7FAA4EAC5F41}"/>
              </a:ext>
            </a:extLst>
          </p:cNvPr>
          <p:cNvSpPr/>
          <p:nvPr/>
        </p:nvSpPr>
        <p:spPr>
          <a:xfrm>
            <a:off x="1169300" y="3108706"/>
            <a:ext cx="2007573" cy="50218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Ireland has one of the </a:t>
            </a:r>
            <a:r>
              <a:rPr lang="en-IE" altLang="en-US" sz="1000" b="1" dirty="0">
                <a:solidFill>
                  <a:srgbClr val="00B050"/>
                </a:solidFill>
                <a:latin typeface="Arial" panose="020B0604020202020204" pitchFamily="34" charset="0"/>
                <a:cs typeface="Arial" panose="020B0604020202020204" pitchFamily="34" charset="0"/>
              </a:rPr>
              <a:t>lowest</a:t>
            </a:r>
            <a:r>
              <a:rPr lang="en-IE" altLang="en-US" sz="1000" dirty="0">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 of carbapenem-resistant </a:t>
            </a:r>
            <a:r>
              <a:rPr lang="en-IE" altLang="en-US" sz="1000" i="1" dirty="0">
                <a:solidFill>
                  <a:schemeClr val="tx1"/>
                </a:solidFill>
                <a:latin typeface="Arial" panose="020B0604020202020204" pitchFamily="34" charset="0"/>
                <a:cs typeface="Arial" panose="020B0604020202020204" pitchFamily="34" charset="0"/>
              </a:rPr>
              <a:t>K. pneumoniae </a:t>
            </a:r>
            <a:r>
              <a:rPr lang="en-IE" altLang="en-US" sz="1000" dirty="0">
                <a:solidFill>
                  <a:schemeClr val="tx1"/>
                </a:solidFill>
                <a:latin typeface="Arial" panose="020B0604020202020204" pitchFamily="34" charset="0"/>
                <a:cs typeface="Arial" panose="020B0604020202020204" pitchFamily="34" charset="0"/>
              </a:rPr>
              <a:t>in the EU/EEA</a:t>
            </a:r>
            <a:endParaRPr lang="en-IE" altLang="en-US" sz="1000" b="1" dirty="0">
              <a:solidFill>
                <a:srgbClr val="FF0000"/>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F6115F97-F47B-95EB-5C73-629A97C65923}"/>
              </a:ext>
            </a:extLst>
          </p:cNvPr>
          <p:cNvSpPr/>
          <p:nvPr/>
        </p:nvSpPr>
        <p:spPr>
          <a:xfrm>
            <a:off x="6165651" y="3685427"/>
            <a:ext cx="2671172" cy="85914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Carbapenem resistance in </a:t>
            </a:r>
            <a:r>
              <a:rPr lang="en-IE" altLang="en-US" sz="1000" i="1" dirty="0">
                <a:solidFill>
                  <a:schemeClr val="tx1"/>
                </a:solidFill>
                <a:latin typeface="Arial" panose="020B0604020202020204" pitchFamily="34" charset="0"/>
                <a:cs typeface="Arial" panose="020B0604020202020204" pitchFamily="34" charset="0"/>
              </a:rPr>
              <a:t>K. pneumoniae </a:t>
            </a:r>
            <a:r>
              <a:rPr lang="en-IE" altLang="en-US" sz="1000" dirty="0">
                <a:solidFill>
                  <a:schemeClr val="tx1"/>
                </a:solidFill>
                <a:latin typeface="Arial" panose="020B0604020202020204" pitchFamily="34" charset="0"/>
                <a:cs typeface="Arial" panose="020B0604020202020204" pitchFamily="34" charset="0"/>
              </a:rPr>
              <a:t>is </a:t>
            </a:r>
            <a:r>
              <a:rPr lang="en-IE" altLang="en-US" sz="1000" b="1" dirty="0">
                <a:solidFill>
                  <a:srgbClr val="FF0000"/>
                </a:solidFill>
                <a:latin typeface="Arial" panose="020B0604020202020204" pitchFamily="34" charset="0"/>
                <a:cs typeface="Arial" panose="020B0604020202020204" pitchFamily="34" charset="0"/>
              </a:rPr>
              <a:t>increasing</a:t>
            </a:r>
            <a:r>
              <a:rPr lang="en-IE" altLang="en-US" sz="1000" dirty="0">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in the EU/EEA, primarily driven by countries in Southern Europe: </a:t>
            </a:r>
          </a:p>
          <a:p>
            <a:r>
              <a:rPr lang="en-IE" altLang="en-US" sz="1000" dirty="0">
                <a:solidFill>
                  <a:schemeClr val="tx1"/>
                </a:solidFill>
                <a:latin typeface="Arial" panose="020B0604020202020204" pitchFamily="34" charset="0"/>
                <a:cs typeface="Arial" panose="020B0604020202020204" pitchFamily="34" charset="0"/>
              </a:rPr>
              <a:t>2 countries have proportions </a:t>
            </a:r>
            <a:r>
              <a:rPr lang="en-IE" altLang="en-US" sz="1000" b="1" dirty="0">
                <a:solidFill>
                  <a:srgbClr val="FF0000"/>
                </a:solidFill>
                <a:latin typeface="Arial" panose="020B0604020202020204" pitchFamily="34" charset="0"/>
                <a:cs typeface="Arial" panose="020B0604020202020204" pitchFamily="34" charset="0"/>
              </a:rPr>
              <a:t>&gt;50% </a:t>
            </a:r>
          </a:p>
          <a:p>
            <a:r>
              <a:rPr lang="en-IE" altLang="en-US" sz="1000" dirty="0">
                <a:solidFill>
                  <a:schemeClr val="tx1"/>
                </a:solidFill>
                <a:latin typeface="Arial" panose="020B0604020202020204" pitchFamily="34" charset="0"/>
                <a:cs typeface="Arial" panose="020B0604020202020204" pitchFamily="34" charset="0"/>
              </a:rPr>
              <a:t>with a further 4 </a:t>
            </a:r>
            <a:r>
              <a:rPr lang="en-IE" altLang="en-US" sz="1000" b="1" dirty="0">
                <a:solidFill>
                  <a:srgbClr val="FF0000"/>
                </a:solidFill>
                <a:latin typeface="Arial" panose="020B0604020202020204" pitchFamily="34" charset="0"/>
                <a:cs typeface="Arial" panose="020B0604020202020204" pitchFamily="34" charset="0"/>
              </a:rPr>
              <a:t>&gt;25%</a:t>
            </a:r>
          </a:p>
        </p:txBody>
      </p:sp>
    </p:spTree>
    <p:extLst>
      <p:ext uri="{BB962C8B-B14F-4D97-AF65-F5344CB8AC3E}">
        <p14:creationId xmlns:p14="http://schemas.microsoft.com/office/powerpoint/2010/main" val="107468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78DB2A-0DF4-4E1A-803E-31676FB041D0}"/>
              </a:ext>
            </a:extLst>
          </p:cNvPr>
          <p:cNvSpPr>
            <a:spLocks noGrp="1"/>
          </p:cNvSpPr>
          <p:nvPr>
            <p:ph type="body" sz="quarter" idx="11"/>
          </p:nvPr>
        </p:nvSpPr>
        <p:spPr/>
        <p:txBody>
          <a:bodyPr>
            <a:normAutofit/>
          </a:bodyPr>
          <a:lstStyle/>
          <a:p>
            <a:r>
              <a:rPr lang="en-GB" dirty="0"/>
              <a:t>Key Points</a:t>
            </a:r>
            <a:endParaRPr lang="en-IE" dirty="0"/>
          </a:p>
        </p:txBody>
      </p:sp>
      <p:sp>
        <p:nvSpPr>
          <p:cNvPr id="8" name="Text Placeholder 6">
            <a:extLst>
              <a:ext uri="{FF2B5EF4-FFF2-40B4-BE49-F238E27FC236}">
                <a16:creationId xmlns:a16="http://schemas.microsoft.com/office/drawing/2014/main" id="{07634B3F-2D11-4AAC-A28A-0B1D86358719}"/>
              </a:ext>
            </a:extLst>
          </p:cNvPr>
          <p:cNvSpPr>
            <a:spLocks noGrp="1"/>
          </p:cNvSpPr>
          <p:nvPr>
            <p:ph type="body" sz="quarter" idx="10"/>
          </p:nvPr>
        </p:nvSpPr>
        <p:spPr>
          <a:xfrm>
            <a:off x="411465" y="1229493"/>
            <a:ext cx="8321069" cy="3511839"/>
          </a:xfrm>
        </p:spPr>
        <p:txBody>
          <a:bodyPr>
            <a:normAutofit lnSpcReduction="10000"/>
          </a:bodyPr>
          <a:lstStyle/>
          <a:p>
            <a:r>
              <a:rPr lang="en-GB" altLang="en-US" sz="1400" b="1" i="1" dirty="0"/>
              <a:t>E. coli</a:t>
            </a:r>
            <a:r>
              <a:rPr lang="en-GB" altLang="en-US" sz="1400" b="1" dirty="0"/>
              <a:t>: </a:t>
            </a:r>
            <a:r>
              <a:rPr lang="en-GB" altLang="en-US" sz="1400" dirty="0"/>
              <a:t>Resistance to most of the key antibiotics has </a:t>
            </a:r>
            <a:r>
              <a:rPr lang="en-GB" altLang="en-US" sz="1400" b="1" dirty="0">
                <a:solidFill>
                  <a:srgbClr val="00B050"/>
                </a:solidFill>
              </a:rPr>
              <a:t>decreased</a:t>
            </a:r>
            <a:r>
              <a:rPr lang="en-GB" altLang="en-US" sz="1400" dirty="0"/>
              <a:t> over the last 5 years</a:t>
            </a:r>
          </a:p>
          <a:p>
            <a:r>
              <a:rPr lang="en-GB" altLang="en-US" sz="1400" b="1" i="1" dirty="0"/>
              <a:t>S. aureus</a:t>
            </a:r>
            <a:r>
              <a:rPr lang="en-GB" altLang="en-US" sz="1400" b="1" dirty="0"/>
              <a:t>: </a:t>
            </a:r>
            <a:r>
              <a:rPr lang="en-GB" altLang="en-US" sz="1400" dirty="0"/>
              <a:t>The proportion of </a:t>
            </a:r>
            <a:r>
              <a:rPr lang="en-GB" altLang="en-US" sz="1400" dirty="0" err="1"/>
              <a:t>meticillin</a:t>
            </a:r>
            <a:r>
              <a:rPr lang="en-GB" altLang="en-US" sz="1400" dirty="0"/>
              <a:t>-resistant </a:t>
            </a:r>
            <a:r>
              <a:rPr lang="en-GB" altLang="en-US" sz="1400" i="1" dirty="0"/>
              <a:t>S. aureus </a:t>
            </a:r>
            <a:r>
              <a:rPr lang="en-GB" altLang="en-US" sz="1400" dirty="0"/>
              <a:t>(%MRSA) </a:t>
            </a:r>
            <a:r>
              <a:rPr lang="en-GB" altLang="en-US" sz="1400" b="1" dirty="0">
                <a:solidFill>
                  <a:schemeClr val="accent2">
                    <a:lumMod val="75000"/>
                  </a:schemeClr>
                </a:solidFill>
              </a:rPr>
              <a:t>remains stable </a:t>
            </a:r>
            <a:r>
              <a:rPr lang="en-GB" altLang="en-US" sz="1400" dirty="0"/>
              <a:t>at 10.6%, which is still the </a:t>
            </a:r>
            <a:r>
              <a:rPr lang="en-GB" altLang="en-US" sz="1400" b="1" dirty="0">
                <a:solidFill>
                  <a:srgbClr val="00B050"/>
                </a:solidFill>
              </a:rPr>
              <a:t>lowest</a:t>
            </a:r>
            <a:r>
              <a:rPr lang="en-GB" altLang="en-US" sz="1400" dirty="0"/>
              <a:t> level to date. MRSA has been </a:t>
            </a:r>
            <a:r>
              <a:rPr lang="en-GB" altLang="en-US" sz="1400" b="1" dirty="0">
                <a:solidFill>
                  <a:srgbClr val="00B050"/>
                </a:solidFill>
              </a:rPr>
              <a:t>decreasing</a:t>
            </a:r>
            <a:r>
              <a:rPr lang="en-GB" altLang="en-US" sz="1400" dirty="0"/>
              <a:t> across Europe</a:t>
            </a:r>
          </a:p>
          <a:p>
            <a:r>
              <a:rPr lang="en-GB" altLang="en-US" sz="1400" b="1" i="1" dirty="0"/>
              <a:t>K. pneumoniae</a:t>
            </a:r>
            <a:r>
              <a:rPr lang="en-GB" altLang="en-US" sz="1400" b="1" dirty="0"/>
              <a:t>: </a:t>
            </a:r>
            <a:r>
              <a:rPr lang="en-GB" altLang="en-US" sz="1400" dirty="0"/>
              <a:t>Resistance to many of the key antibiotics, most notably to fluoroquinolones (now at 9.6%, down from 16.3% in 2021), has </a:t>
            </a:r>
            <a:r>
              <a:rPr lang="en-GB" altLang="en-US" sz="1400" b="1" dirty="0">
                <a:solidFill>
                  <a:srgbClr val="00B050"/>
                </a:solidFill>
              </a:rPr>
              <a:t>decreased</a:t>
            </a:r>
            <a:r>
              <a:rPr lang="en-GB" altLang="en-US" sz="1400" dirty="0"/>
              <a:t> over the last 5 years. Ireland has some of the lowest resistance levels in Europe</a:t>
            </a:r>
          </a:p>
          <a:p>
            <a:r>
              <a:rPr lang="en-GB" altLang="en-US" sz="1400" b="1" i="1" dirty="0"/>
              <a:t>E. faecium</a:t>
            </a:r>
            <a:r>
              <a:rPr lang="en-GB" altLang="en-US" sz="1400" b="1" dirty="0"/>
              <a:t>: </a:t>
            </a:r>
            <a:r>
              <a:rPr lang="en-GB" altLang="en-US" sz="1400" dirty="0"/>
              <a:t>The proportion of vancomycin-resistant </a:t>
            </a:r>
            <a:r>
              <a:rPr lang="en-GB" altLang="en-US" sz="1400" i="1" dirty="0"/>
              <a:t>E. faecium </a:t>
            </a:r>
            <a:r>
              <a:rPr lang="en-GB" altLang="en-US" sz="1400" dirty="0"/>
              <a:t>(%</a:t>
            </a:r>
            <a:r>
              <a:rPr lang="en-GB" altLang="en-US" sz="1400" dirty="0" err="1"/>
              <a:t>VREfm</a:t>
            </a:r>
            <a:r>
              <a:rPr lang="en-GB" altLang="en-US" sz="1400" dirty="0"/>
              <a:t>) has </a:t>
            </a:r>
            <a:r>
              <a:rPr lang="en-GB" altLang="en-US" sz="1400" b="1" dirty="0">
                <a:solidFill>
                  <a:srgbClr val="00B050"/>
                </a:solidFill>
              </a:rPr>
              <a:t>decreased </a:t>
            </a:r>
            <a:r>
              <a:rPr lang="en-GB" altLang="en-US" sz="1400" dirty="0"/>
              <a:t>over the past 5 years from 40.2% in 2018 to 27.5 % in 2021; however, this is due to an </a:t>
            </a:r>
            <a:r>
              <a:rPr lang="en-GB" altLang="en-US" sz="1400" b="1" dirty="0">
                <a:solidFill>
                  <a:srgbClr val="FF0000"/>
                </a:solidFill>
              </a:rPr>
              <a:t>increase</a:t>
            </a:r>
            <a:r>
              <a:rPr lang="en-GB" altLang="en-US" sz="1400" dirty="0"/>
              <a:t> in susceptible </a:t>
            </a:r>
            <a:r>
              <a:rPr lang="en-GB" altLang="en-US" sz="1400" i="1" dirty="0"/>
              <a:t>E. faecium </a:t>
            </a:r>
            <a:r>
              <a:rPr lang="en-GB" altLang="en-US" sz="1400" dirty="0"/>
              <a:t>(</a:t>
            </a:r>
            <a:r>
              <a:rPr lang="en-GB" altLang="en-US" sz="1400" dirty="0" err="1"/>
              <a:t>VSEfm</a:t>
            </a:r>
            <a:r>
              <a:rPr lang="en-GB" altLang="en-US" sz="1400" dirty="0"/>
              <a:t>; up by over 80% in the last 5 years) while the numbers of </a:t>
            </a:r>
            <a:r>
              <a:rPr lang="en-GB" altLang="en-US" sz="1400" dirty="0" err="1"/>
              <a:t>VREfm</a:t>
            </a:r>
            <a:r>
              <a:rPr lang="en-GB" altLang="en-US" sz="1400" dirty="0"/>
              <a:t> have remained relatively stable. </a:t>
            </a:r>
            <a:r>
              <a:rPr lang="en-GB" altLang="en-US" sz="1400" dirty="0" err="1"/>
              <a:t>VREfm</a:t>
            </a:r>
            <a:r>
              <a:rPr lang="en-GB" altLang="en-US" sz="1400" dirty="0"/>
              <a:t> is a </a:t>
            </a:r>
            <a:r>
              <a:rPr lang="en-GB" altLang="en-US" sz="1400" b="1" dirty="0">
                <a:solidFill>
                  <a:srgbClr val="FF2F2F"/>
                </a:solidFill>
              </a:rPr>
              <a:t>growing problem </a:t>
            </a:r>
            <a:r>
              <a:rPr lang="en-GB" altLang="en-US" sz="1400" dirty="0"/>
              <a:t>throughout Europe</a:t>
            </a:r>
          </a:p>
          <a:p>
            <a:r>
              <a:rPr lang="en-GB" altLang="en-US" sz="1400" b="1" i="1" dirty="0"/>
              <a:t>Acinetobacter</a:t>
            </a:r>
            <a:r>
              <a:rPr lang="en-GB" altLang="en-US" sz="1400" b="1" dirty="0"/>
              <a:t> spp.: </a:t>
            </a:r>
            <a:r>
              <a:rPr lang="en-GB" altLang="en-US" sz="1400" dirty="0"/>
              <a:t>Although resistance levels in </a:t>
            </a:r>
            <a:r>
              <a:rPr lang="en-GB" altLang="en-US" sz="1400" i="1" dirty="0"/>
              <a:t>Acinetobacter</a:t>
            </a:r>
            <a:r>
              <a:rPr lang="en-GB" altLang="en-US" sz="1400" dirty="0"/>
              <a:t> spp. </a:t>
            </a:r>
            <a:r>
              <a:rPr lang="en-GB" altLang="en-US" sz="1400" b="1" dirty="0">
                <a:solidFill>
                  <a:srgbClr val="00B050"/>
                </a:solidFill>
              </a:rPr>
              <a:t>remain low </a:t>
            </a:r>
            <a:r>
              <a:rPr lang="en-GB" altLang="en-US" sz="1400" dirty="0"/>
              <a:t>in Ireland, the numbers of isolates has increased over the past 5 years. Resistance in </a:t>
            </a:r>
            <a:r>
              <a:rPr lang="en-GB" altLang="en-US" sz="1400" i="1" dirty="0"/>
              <a:t>Acinetobacter</a:t>
            </a:r>
            <a:r>
              <a:rPr lang="en-GB" altLang="en-US" sz="1400" dirty="0"/>
              <a:t> spp., especially to carbapenems, is one of the </a:t>
            </a:r>
            <a:r>
              <a:rPr lang="en-GB" altLang="en-US" sz="1400" u="sng" dirty="0"/>
              <a:t>greatest AMR threats </a:t>
            </a:r>
            <a:r>
              <a:rPr lang="en-GB" altLang="en-US" sz="1400" dirty="0"/>
              <a:t>to global health according to the WHO</a:t>
            </a:r>
          </a:p>
          <a:p>
            <a:endParaRPr lang="en-GB" altLang="en-US" sz="1400" dirty="0"/>
          </a:p>
          <a:p>
            <a:endParaRPr lang="en-GB" altLang="en-US" sz="1400" dirty="0"/>
          </a:p>
        </p:txBody>
      </p:sp>
      <p:pic>
        <p:nvPicPr>
          <p:cNvPr id="2" name="Picture 1">
            <a:extLst>
              <a:ext uri="{FF2B5EF4-FFF2-40B4-BE49-F238E27FC236}">
                <a16:creationId xmlns:a16="http://schemas.microsoft.com/office/drawing/2014/main" id="{AD444357-E76E-1B8D-3858-332BF49DF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1414CB7-798F-8933-DFB0-6F018A536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753071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6609C05-D441-456B-8D97-674C282F2521}"/>
              </a:ext>
            </a:extLst>
          </p:cNvPr>
          <p:cNvSpPr txBox="1"/>
          <p:nvPr/>
        </p:nvSpPr>
        <p:spPr>
          <a:xfrm>
            <a:off x="1845746" y="4638162"/>
            <a:ext cx="3545827" cy="307777"/>
          </a:xfrm>
          <a:prstGeom prst="rect">
            <a:avLst/>
          </a:prstGeom>
          <a:noFill/>
        </p:spPr>
        <p:txBody>
          <a:bodyPr wrap="square" rtlCol="0">
            <a:spAutoFit/>
          </a:bodyPr>
          <a:lstStyle/>
          <a:p>
            <a:endParaRPr lang="en-IE" sz="700" dirty="0"/>
          </a:p>
          <a:p>
            <a:r>
              <a:rPr lang="en-IE" sz="700" dirty="0"/>
              <a:t>Source: Antimicrobial Resistance Surveillance in Europe 2023 – 2021 Data, ECDC and WHO</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5" name="Picture 4">
            <a:extLst>
              <a:ext uri="{FF2B5EF4-FFF2-40B4-BE49-F238E27FC236}">
                <a16:creationId xmlns:a16="http://schemas.microsoft.com/office/drawing/2014/main" id="{D9703118-A15B-4D25-92A5-82E54A9454DB}"/>
              </a:ext>
            </a:extLst>
          </p:cNvPr>
          <p:cNvPicPr>
            <a:picLocks noChangeAspect="1"/>
          </p:cNvPicPr>
          <p:nvPr/>
        </p:nvPicPr>
        <p:blipFill>
          <a:blip r:embed="rId2"/>
          <a:stretch>
            <a:fillRect/>
          </a:stretch>
        </p:blipFill>
        <p:spPr>
          <a:xfrm>
            <a:off x="2087522" y="1361471"/>
            <a:ext cx="4763755" cy="3387676"/>
          </a:xfrm>
          <a:prstGeom prst="rect">
            <a:avLst/>
          </a:prstGeom>
        </p:spPr>
      </p:pic>
      <p:pic>
        <p:nvPicPr>
          <p:cNvPr id="2" name="Picture 1">
            <a:extLst>
              <a:ext uri="{FF2B5EF4-FFF2-40B4-BE49-F238E27FC236}">
                <a16:creationId xmlns:a16="http://schemas.microsoft.com/office/drawing/2014/main" id="{D1359FEA-14BE-1DE9-F12D-C1A080566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3739A340-A5D1-71DB-04D3-EA4966BD1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7" name="TextBox 6">
            <a:extLst>
              <a:ext uri="{FF2B5EF4-FFF2-40B4-BE49-F238E27FC236}">
                <a16:creationId xmlns:a16="http://schemas.microsoft.com/office/drawing/2014/main" id="{75B566B5-8951-BA52-6762-3CE723C53CAF}"/>
              </a:ext>
            </a:extLst>
          </p:cNvPr>
          <p:cNvSpPr txBox="1"/>
          <p:nvPr/>
        </p:nvSpPr>
        <p:spPr>
          <a:xfrm>
            <a:off x="220516" y="1311240"/>
            <a:ext cx="1625230" cy="415498"/>
          </a:xfrm>
          <a:prstGeom prst="rect">
            <a:avLst/>
          </a:prstGeom>
          <a:solidFill>
            <a:srgbClr val="FFFF00"/>
          </a:solidFill>
        </p:spPr>
        <p:txBody>
          <a:bodyPr wrap="square" rtlCol="0">
            <a:spAutoFit/>
          </a:bodyPr>
          <a:lstStyle/>
          <a:p>
            <a:r>
              <a:rPr lang="en-IE" altLang="en-US" sz="1050" b="1" dirty="0">
                <a:latin typeface="Arial" panose="020B0604020202020204" pitchFamily="34" charset="0"/>
                <a:cs typeface="Arial" panose="020B0604020202020204" pitchFamily="34" charset="0"/>
              </a:rPr>
              <a:t>Note: </a:t>
            </a:r>
            <a:r>
              <a:rPr lang="en-IE" altLang="en-US" sz="1050" dirty="0">
                <a:latin typeface="Arial" panose="020B0604020202020204" pitchFamily="34" charset="0"/>
                <a:cs typeface="Arial" panose="020B0604020202020204" pitchFamily="34" charset="0"/>
              </a:rPr>
              <a:t>this map shows data for </a:t>
            </a:r>
            <a:r>
              <a:rPr lang="en-IE" altLang="en-US" sz="1050" b="1" dirty="0">
                <a:solidFill>
                  <a:srgbClr val="FF0000"/>
                </a:solidFill>
                <a:latin typeface="Arial" panose="020B0604020202020204" pitchFamily="34" charset="0"/>
                <a:cs typeface="Arial" panose="020B0604020202020204" pitchFamily="34" charset="0"/>
              </a:rPr>
              <a:t>2021</a:t>
            </a:r>
            <a:r>
              <a:rPr lang="en-IE" altLang="en-US" sz="1050" dirty="0">
                <a:latin typeface="Arial" panose="020B0604020202020204" pitchFamily="34" charset="0"/>
                <a:cs typeface="Arial" panose="020B0604020202020204" pitchFamily="34" charset="0"/>
              </a:rPr>
              <a:t>, not 2022</a:t>
            </a:r>
          </a:p>
        </p:txBody>
      </p:sp>
      <p:sp>
        <p:nvSpPr>
          <p:cNvPr id="10" name="TextBox 9">
            <a:extLst>
              <a:ext uri="{FF2B5EF4-FFF2-40B4-BE49-F238E27FC236}">
                <a16:creationId xmlns:a16="http://schemas.microsoft.com/office/drawing/2014/main" id="{9A6502FB-0488-7F9D-A65D-FE58291A9A46}"/>
              </a:ext>
            </a:extLst>
          </p:cNvPr>
          <p:cNvSpPr txBox="1"/>
          <p:nvPr/>
        </p:nvSpPr>
        <p:spPr>
          <a:xfrm>
            <a:off x="214239" y="2375762"/>
            <a:ext cx="1484784" cy="900246"/>
          </a:xfrm>
          <a:prstGeom prst="rect">
            <a:avLst/>
          </a:prstGeom>
          <a:noFill/>
        </p:spPr>
        <p:txBody>
          <a:bodyPr wrap="square" rtlCol="0">
            <a:spAutoFit/>
          </a:bodyPr>
          <a:lstStyle/>
          <a:p>
            <a:r>
              <a:rPr lang="en-IE" sz="1050" b="1" dirty="0">
                <a:solidFill>
                  <a:srgbClr val="FF0000"/>
                </a:solidFill>
              </a:rPr>
              <a:t>*CAESAR</a:t>
            </a:r>
            <a:r>
              <a:rPr lang="en-IE" sz="1050" b="1" dirty="0"/>
              <a:t>,</a:t>
            </a:r>
            <a:r>
              <a:rPr lang="en-IE" sz="1050" b="1" dirty="0">
                <a:solidFill>
                  <a:srgbClr val="FF0000"/>
                </a:solidFill>
              </a:rPr>
              <a:t> </a:t>
            </a:r>
            <a:r>
              <a:rPr lang="en-GB" sz="1050" dirty="0"/>
              <a:t>Central Asian and European Surveillance of Antimicrobial Resistance Network</a:t>
            </a:r>
            <a:endParaRPr lang="en-IE" sz="1050" dirty="0"/>
          </a:p>
        </p:txBody>
      </p:sp>
      <p:sp>
        <p:nvSpPr>
          <p:cNvPr id="11" name="TextBox 10">
            <a:extLst>
              <a:ext uri="{FF2B5EF4-FFF2-40B4-BE49-F238E27FC236}">
                <a16:creationId xmlns:a16="http://schemas.microsoft.com/office/drawing/2014/main" id="{F6AA6570-D24A-3C2A-9BA3-8F45CAB7D991}"/>
              </a:ext>
            </a:extLst>
          </p:cNvPr>
          <p:cNvSpPr txBox="1"/>
          <p:nvPr/>
        </p:nvSpPr>
        <p:spPr>
          <a:xfrm>
            <a:off x="1033131" y="922067"/>
            <a:ext cx="6768000" cy="153888"/>
          </a:xfrm>
          <a:prstGeom prst="rect">
            <a:avLst/>
          </a:prstGeom>
        </p:spPr>
        <p:txBody>
          <a:bodyPr wrap="square" lIns="0" tIns="0" rIns="0" bIns="0" rtlCol="0" anchor="t" anchorCtr="0">
            <a:spAutoFit/>
          </a:bodyPr>
          <a:lstStyle/>
          <a:p>
            <a:r>
              <a:rPr lang="en-IE" sz="1000" dirty="0"/>
              <a:t>combining data from EARS-Net and CAESAR*</a:t>
            </a:r>
            <a:endParaRPr lang="en-IE" sz="1000" b="1" dirty="0">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9DB831C7-6BE7-1BBE-A47D-BCA52BCA7B78}"/>
              </a:ext>
            </a:extLst>
          </p:cNvPr>
          <p:cNvSpPr txBox="1">
            <a:spLocks/>
          </p:cNvSpPr>
          <p:nvPr/>
        </p:nvSpPr>
        <p:spPr>
          <a:xfrm>
            <a:off x="1124900" y="105269"/>
            <a:ext cx="6894200" cy="717217"/>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Carbapenem-resistant </a:t>
            </a:r>
            <a:r>
              <a:rPr lang="en-GB" sz="2400" i="1" dirty="0"/>
              <a:t>Klebsiella pneumoniae </a:t>
            </a:r>
            <a:r>
              <a:rPr lang="en-GB" dirty="0"/>
              <a:t>in Europe</a:t>
            </a:r>
            <a:endParaRPr lang="en-IE" dirty="0"/>
          </a:p>
        </p:txBody>
      </p:sp>
      <p:sp>
        <p:nvSpPr>
          <p:cNvPr id="13" name="Rectangle: Rounded Corners 12">
            <a:extLst>
              <a:ext uri="{FF2B5EF4-FFF2-40B4-BE49-F238E27FC236}">
                <a16:creationId xmlns:a16="http://schemas.microsoft.com/office/drawing/2014/main" id="{312F6E20-1BBA-15AF-AA28-125B65A3BFA9}"/>
              </a:ext>
            </a:extLst>
          </p:cNvPr>
          <p:cNvSpPr/>
          <p:nvPr/>
        </p:nvSpPr>
        <p:spPr>
          <a:xfrm>
            <a:off x="6945866" y="2810932"/>
            <a:ext cx="1983896" cy="1192505"/>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Carbapenem-resistant     </a:t>
            </a:r>
            <a:r>
              <a:rPr lang="en-IE" altLang="en-US" sz="1100" i="1" dirty="0">
                <a:solidFill>
                  <a:schemeClr val="tx1"/>
                </a:solidFill>
                <a:latin typeface="Arial" panose="020B0604020202020204" pitchFamily="34" charset="0"/>
                <a:cs typeface="Arial" panose="020B0604020202020204" pitchFamily="34" charset="0"/>
              </a:rPr>
              <a:t>K. pneumoniae</a:t>
            </a:r>
            <a:r>
              <a:rPr lang="en-IE" altLang="en-US" sz="1100" dirty="0">
                <a:solidFill>
                  <a:schemeClr val="tx1"/>
                </a:solidFill>
                <a:latin typeface="Arial" panose="020B0604020202020204" pitchFamily="34" charset="0"/>
                <a:cs typeface="Arial" panose="020B0604020202020204" pitchFamily="34" charset="0"/>
              </a:rPr>
              <a:t> is a </a:t>
            </a:r>
            <a:r>
              <a:rPr lang="en-IE" altLang="en-US" sz="1100" b="1" dirty="0">
                <a:solidFill>
                  <a:srgbClr val="FF0000"/>
                </a:solidFill>
                <a:latin typeface="Arial" panose="020B0604020202020204" pitchFamily="34" charset="0"/>
                <a:cs typeface="Arial" panose="020B0604020202020204" pitchFamily="34" charset="0"/>
              </a:rPr>
              <a:t>major threat </a:t>
            </a:r>
            <a:r>
              <a:rPr lang="en-IE" altLang="en-US" sz="1100" dirty="0">
                <a:solidFill>
                  <a:schemeClr val="tx1"/>
                </a:solidFill>
                <a:latin typeface="Arial" panose="020B0604020202020204" pitchFamily="34" charset="0"/>
                <a:cs typeface="Arial" panose="020B0604020202020204" pitchFamily="34" charset="0"/>
              </a:rPr>
              <a:t>to public health throughout Europe with most countries in Eastern Europe reporting proportions </a:t>
            </a:r>
            <a:r>
              <a:rPr lang="en-IE" altLang="en-US" sz="1100" b="1" dirty="0">
                <a:solidFill>
                  <a:srgbClr val="FF0000"/>
                </a:solidFill>
                <a:latin typeface="Arial" panose="020B0604020202020204" pitchFamily="34" charset="0"/>
                <a:cs typeface="Arial" panose="020B0604020202020204" pitchFamily="34" charset="0"/>
              </a:rPr>
              <a:t>&gt;50%</a:t>
            </a:r>
          </a:p>
        </p:txBody>
      </p:sp>
    </p:spTree>
    <p:extLst>
      <p:ext uri="{BB962C8B-B14F-4D97-AF65-F5344CB8AC3E}">
        <p14:creationId xmlns:p14="http://schemas.microsoft.com/office/powerpoint/2010/main" val="682054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95395" y="187148"/>
            <a:ext cx="5232498" cy="585601"/>
          </a:xfrm>
        </p:spPr>
        <p:txBody>
          <a:bodyPr>
            <a:noAutofit/>
          </a:bodyPr>
          <a:lstStyle/>
          <a:p>
            <a:r>
              <a:rPr lang="en-GB" dirty="0"/>
              <a:t>Trends in multi-drug resistant </a:t>
            </a:r>
            <a:r>
              <a:rPr lang="en-GB" i="1" dirty="0"/>
              <a:t>Klebsiella pneumoniae</a:t>
            </a:r>
            <a:endParaRPr lang="en-IE" altLang="en-US" dirty="0"/>
          </a:p>
        </p:txBody>
      </p:sp>
      <p:sp>
        <p:nvSpPr>
          <p:cNvPr id="9" name="Footer Placeholder 1">
            <a:extLst>
              <a:ext uri="{FF2B5EF4-FFF2-40B4-BE49-F238E27FC236}">
                <a16:creationId xmlns:a16="http://schemas.microsoft.com/office/drawing/2014/main" id="{B693DC5C-DB4D-4FA5-855A-C6230508F48D}"/>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7" name="TextBox 6">
            <a:extLst>
              <a:ext uri="{FF2B5EF4-FFF2-40B4-BE49-F238E27FC236}">
                <a16:creationId xmlns:a16="http://schemas.microsoft.com/office/drawing/2014/main" id="{5342AA61-09BD-4480-A14E-8726FFE36FDF}"/>
              </a:ext>
            </a:extLst>
          </p:cNvPr>
          <p:cNvSpPr txBox="1"/>
          <p:nvPr/>
        </p:nvSpPr>
        <p:spPr>
          <a:xfrm>
            <a:off x="1510377" y="4272005"/>
            <a:ext cx="5872556" cy="338554"/>
          </a:xfrm>
          <a:prstGeom prst="rect">
            <a:avLst/>
          </a:prstGeom>
          <a:noFill/>
        </p:spPr>
        <p:txBody>
          <a:bodyPr wrap="square" rtlCol="0">
            <a:spAutoFit/>
          </a:bodyPr>
          <a:lstStyle/>
          <a:p>
            <a:r>
              <a:rPr lang="en-IE" sz="800" dirty="0"/>
              <a:t>MDR, Multi-Drug Resistance (defined as combined resistance to 3GCs, fluoroquinolones and aminoglycosides) </a:t>
            </a:r>
          </a:p>
          <a:p>
            <a:r>
              <a:rPr lang="en-IE" sz="800" dirty="0"/>
              <a:t>* Data is missing from one laboratory for 2021 and 2022</a:t>
            </a:r>
            <a:endParaRPr lang="en-IE" sz="800" dirty="0">
              <a:latin typeface="+mn-lt"/>
            </a:endParaRPr>
          </a:p>
        </p:txBody>
      </p:sp>
      <p:pic>
        <p:nvPicPr>
          <p:cNvPr id="2" name="Picture 1">
            <a:extLst>
              <a:ext uri="{FF2B5EF4-FFF2-40B4-BE49-F238E27FC236}">
                <a16:creationId xmlns:a16="http://schemas.microsoft.com/office/drawing/2014/main" id="{359CF758-2D95-B089-2D65-3829F614D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74CAB46A-9F12-E269-B5A7-BCCE35DB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4F7CE736-E7F7-B27F-9433-37248231E110}"/>
              </a:ext>
            </a:extLst>
          </p:cNvPr>
          <p:cNvPicPr>
            <a:picLocks noChangeAspect="1"/>
          </p:cNvPicPr>
          <p:nvPr/>
        </p:nvPicPr>
        <p:blipFill>
          <a:blip r:embed="rId4"/>
          <a:stretch>
            <a:fillRect/>
          </a:stretch>
        </p:blipFill>
        <p:spPr>
          <a:xfrm>
            <a:off x="1510377" y="1077077"/>
            <a:ext cx="5457136" cy="3179124"/>
          </a:xfrm>
          <a:prstGeom prst="rect">
            <a:avLst/>
          </a:prstGeom>
        </p:spPr>
      </p:pic>
      <p:sp>
        <p:nvSpPr>
          <p:cNvPr id="6" name="TextBox 5">
            <a:extLst>
              <a:ext uri="{FF2B5EF4-FFF2-40B4-BE49-F238E27FC236}">
                <a16:creationId xmlns:a16="http://schemas.microsoft.com/office/drawing/2014/main" id="{743F59E5-C7A2-AC4C-C704-1CF9694D2506}"/>
              </a:ext>
            </a:extLst>
          </p:cNvPr>
          <p:cNvSpPr txBox="1"/>
          <p:nvPr/>
        </p:nvSpPr>
        <p:spPr>
          <a:xfrm>
            <a:off x="2049110" y="4638800"/>
            <a:ext cx="1569018" cy="253916"/>
          </a:xfrm>
          <a:prstGeom prst="rect">
            <a:avLst/>
          </a:prstGeom>
          <a:noFill/>
        </p:spPr>
        <p:txBody>
          <a:bodyPr wrap="square" rtlCol="0">
            <a:spAutoFit/>
          </a:bodyPr>
          <a:lstStyle/>
          <a:p>
            <a:r>
              <a:rPr lang="en-IE" sz="1050" dirty="0"/>
              <a:t>Significant 5-year trend</a:t>
            </a:r>
          </a:p>
        </p:txBody>
      </p:sp>
      <p:sp>
        <p:nvSpPr>
          <p:cNvPr id="10" name="Down Arrow 7">
            <a:extLst>
              <a:ext uri="{FF2B5EF4-FFF2-40B4-BE49-F238E27FC236}">
                <a16:creationId xmlns:a16="http://schemas.microsoft.com/office/drawing/2014/main" id="{3B8C4B70-BBE4-B982-D81B-013A5B4E7F26}"/>
              </a:ext>
            </a:extLst>
          </p:cNvPr>
          <p:cNvSpPr/>
          <p:nvPr/>
        </p:nvSpPr>
        <p:spPr>
          <a:xfrm rot="10800000">
            <a:off x="1860089" y="465587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1" name="Down Arrow 8">
            <a:extLst>
              <a:ext uri="{FF2B5EF4-FFF2-40B4-BE49-F238E27FC236}">
                <a16:creationId xmlns:a16="http://schemas.microsoft.com/office/drawing/2014/main" id="{D3D7D071-1079-7597-A577-6309B21A238B}"/>
              </a:ext>
            </a:extLst>
          </p:cNvPr>
          <p:cNvSpPr/>
          <p:nvPr/>
        </p:nvSpPr>
        <p:spPr>
          <a:xfrm>
            <a:off x="1605826" y="4700625"/>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2" name="Down Arrow 8">
            <a:extLst>
              <a:ext uri="{FF2B5EF4-FFF2-40B4-BE49-F238E27FC236}">
                <a16:creationId xmlns:a16="http://schemas.microsoft.com/office/drawing/2014/main" id="{4DB92BE2-ED52-1AE0-006F-A2E6E2E64095}"/>
              </a:ext>
            </a:extLst>
          </p:cNvPr>
          <p:cNvSpPr/>
          <p:nvPr/>
        </p:nvSpPr>
        <p:spPr>
          <a:xfrm>
            <a:off x="5856763" y="2571750"/>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3602368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134573"/>
            <a:ext cx="6328801" cy="585601"/>
          </a:xfrm>
        </p:spPr>
        <p:txBody>
          <a:bodyPr>
            <a:noAutofit/>
          </a:bodyPr>
          <a:lstStyle/>
          <a:p>
            <a:r>
              <a:rPr lang="en-IE" b="1" dirty="0">
                <a:latin typeface="Arial" panose="020B0604020202020204" pitchFamily="34" charset="0"/>
                <a:cs typeface="Arial" panose="020B0604020202020204" pitchFamily="34" charset="0"/>
              </a:rPr>
              <a:t>Multi-drug resistant (MDR) </a:t>
            </a:r>
            <a:r>
              <a:rPr lang="en-IE" b="1" i="1" dirty="0">
                <a:latin typeface="Arial" panose="020B0604020202020204" pitchFamily="34" charset="0"/>
                <a:cs typeface="Arial" panose="020B0604020202020204" pitchFamily="34" charset="0"/>
              </a:rPr>
              <a:t>K. pneumoniae </a:t>
            </a:r>
            <a:r>
              <a:rPr lang="en-IE" b="1" dirty="0">
                <a:latin typeface="Arial" panose="020B0604020202020204" pitchFamily="34" charset="0"/>
                <a:cs typeface="Arial" panose="020B0604020202020204" pitchFamily="34" charset="0"/>
              </a:rPr>
              <a:t>in EARS-Net countries in 2021</a:t>
            </a:r>
            <a:endParaRPr lang="en-IE" dirty="0"/>
          </a:p>
        </p:txBody>
      </p:sp>
      <p:sp>
        <p:nvSpPr>
          <p:cNvPr id="8" name="TextBox 7">
            <a:extLst>
              <a:ext uri="{FF2B5EF4-FFF2-40B4-BE49-F238E27FC236}">
                <a16:creationId xmlns:a16="http://schemas.microsoft.com/office/drawing/2014/main" id="{66609C05-D441-456B-8D97-674C282F2521}"/>
              </a:ext>
            </a:extLst>
          </p:cNvPr>
          <p:cNvSpPr txBox="1"/>
          <p:nvPr/>
        </p:nvSpPr>
        <p:spPr>
          <a:xfrm>
            <a:off x="173229" y="4736768"/>
            <a:ext cx="5872556" cy="307777"/>
          </a:xfrm>
          <a:prstGeom prst="rect">
            <a:avLst/>
          </a:prstGeom>
          <a:noFill/>
        </p:spPr>
        <p:txBody>
          <a:bodyPr wrap="square" rtlCol="0">
            <a:spAutoFit/>
          </a:bodyPr>
          <a:lstStyle/>
          <a:p>
            <a:r>
              <a:rPr lang="en-GB" sz="700" dirty="0"/>
              <a:t>MDR: Multi-Drug Resistance</a:t>
            </a:r>
            <a:endParaRPr lang="en-IE" sz="700" dirty="0"/>
          </a:p>
          <a:p>
            <a:r>
              <a:rPr lang="en-IE" sz="700" dirty="0"/>
              <a:t>Source: </a:t>
            </a:r>
            <a:r>
              <a:rPr lang="en-IE" sz="700" dirty="0" err="1"/>
              <a:t>Tessy</a:t>
            </a:r>
            <a:r>
              <a:rPr lang="en-IE" sz="700" dirty="0"/>
              <a:t> 2022 Data, ECDC</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3" name="Picture 2">
            <a:extLst>
              <a:ext uri="{FF2B5EF4-FFF2-40B4-BE49-F238E27FC236}">
                <a16:creationId xmlns:a16="http://schemas.microsoft.com/office/drawing/2014/main" id="{6A379BF1-D2BE-998F-81DF-02819689A545}"/>
              </a:ext>
            </a:extLst>
          </p:cNvPr>
          <p:cNvPicPr>
            <a:picLocks noChangeAspect="1"/>
          </p:cNvPicPr>
          <p:nvPr/>
        </p:nvPicPr>
        <p:blipFill>
          <a:blip r:embed="rId2"/>
          <a:stretch>
            <a:fillRect/>
          </a:stretch>
        </p:blipFill>
        <p:spPr>
          <a:xfrm>
            <a:off x="2472302" y="1099019"/>
            <a:ext cx="3511424" cy="3612959"/>
          </a:xfrm>
          <a:prstGeom prst="rect">
            <a:avLst/>
          </a:prstGeom>
        </p:spPr>
      </p:pic>
      <p:sp>
        <p:nvSpPr>
          <p:cNvPr id="5" name="TextBox 4">
            <a:extLst>
              <a:ext uri="{FF2B5EF4-FFF2-40B4-BE49-F238E27FC236}">
                <a16:creationId xmlns:a16="http://schemas.microsoft.com/office/drawing/2014/main" id="{6B69ACC6-813D-B7BE-F3E0-A8F8BBC52498}"/>
              </a:ext>
            </a:extLst>
          </p:cNvPr>
          <p:cNvSpPr txBox="1"/>
          <p:nvPr/>
        </p:nvSpPr>
        <p:spPr>
          <a:xfrm>
            <a:off x="1204145" y="2374901"/>
            <a:ext cx="1970838" cy="600164"/>
          </a:xfrm>
          <a:prstGeom prst="rect">
            <a:avLst/>
          </a:prstGeom>
          <a:noFill/>
        </p:spPr>
        <p:txBody>
          <a:bodyPr wrap="square" rtlCol="0">
            <a:spAutoFit/>
          </a:bodyPr>
          <a:lstStyle/>
          <a:p>
            <a:r>
              <a:rPr lang="en-IE" sz="1350" dirty="0"/>
              <a:t>IRL rank: 20/29 (7.6%)</a:t>
            </a:r>
          </a:p>
          <a:p>
            <a:r>
              <a:rPr lang="en-IE" sz="1350" dirty="0"/>
              <a:t>EU/EEA: 21.2%</a:t>
            </a:r>
            <a:endParaRPr lang="en-IE" sz="1050" dirty="0"/>
          </a:p>
          <a:p>
            <a:r>
              <a:rPr lang="en-IE" sz="600" dirty="0"/>
              <a:t>(population-weighted mean)</a:t>
            </a:r>
          </a:p>
        </p:txBody>
      </p:sp>
      <p:pic>
        <p:nvPicPr>
          <p:cNvPr id="6" name="Picture 5">
            <a:extLst>
              <a:ext uri="{FF2B5EF4-FFF2-40B4-BE49-F238E27FC236}">
                <a16:creationId xmlns:a16="http://schemas.microsoft.com/office/drawing/2014/main" id="{7F0BCBF6-C038-E358-69B5-9A42935F6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399" y="1555661"/>
            <a:ext cx="1900503" cy="1986240"/>
          </a:xfrm>
          <a:prstGeom prst="rect">
            <a:avLst/>
          </a:prstGeom>
        </p:spPr>
      </p:pic>
      <p:sp>
        <p:nvSpPr>
          <p:cNvPr id="7" name="TextBox 6">
            <a:extLst>
              <a:ext uri="{FF2B5EF4-FFF2-40B4-BE49-F238E27FC236}">
                <a16:creationId xmlns:a16="http://schemas.microsoft.com/office/drawing/2014/main" id="{C4420777-435F-290D-3429-3D310900B050}"/>
              </a:ext>
            </a:extLst>
          </p:cNvPr>
          <p:cNvSpPr txBox="1"/>
          <p:nvPr/>
        </p:nvSpPr>
        <p:spPr>
          <a:xfrm>
            <a:off x="1605965" y="4416280"/>
            <a:ext cx="1758420" cy="253916"/>
          </a:xfrm>
          <a:prstGeom prst="rect">
            <a:avLst/>
          </a:prstGeom>
          <a:noFill/>
        </p:spPr>
        <p:txBody>
          <a:bodyPr wrap="square" rtlCol="0">
            <a:spAutoFit/>
          </a:bodyPr>
          <a:lstStyle/>
          <a:p>
            <a:r>
              <a:rPr lang="en-IE" sz="1050" dirty="0"/>
              <a:t>Significant 5-year trend</a:t>
            </a:r>
          </a:p>
        </p:txBody>
      </p:sp>
      <p:sp>
        <p:nvSpPr>
          <p:cNvPr id="10" name="Down Arrow 7">
            <a:extLst>
              <a:ext uri="{FF2B5EF4-FFF2-40B4-BE49-F238E27FC236}">
                <a16:creationId xmlns:a16="http://schemas.microsoft.com/office/drawing/2014/main" id="{51752B05-B946-FD6F-13F7-79E675EF856C}"/>
              </a:ext>
            </a:extLst>
          </p:cNvPr>
          <p:cNvSpPr/>
          <p:nvPr/>
        </p:nvSpPr>
        <p:spPr>
          <a:xfrm rot="10800000">
            <a:off x="1416944" y="443335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3" name="Down Arrow 8">
            <a:extLst>
              <a:ext uri="{FF2B5EF4-FFF2-40B4-BE49-F238E27FC236}">
                <a16:creationId xmlns:a16="http://schemas.microsoft.com/office/drawing/2014/main" id="{811F4CE8-A355-02CF-B83E-60840D54B37C}"/>
              </a:ext>
            </a:extLst>
          </p:cNvPr>
          <p:cNvSpPr/>
          <p:nvPr/>
        </p:nvSpPr>
        <p:spPr>
          <a:xfrm>
            <a:off x="1204145" y="4455115"/>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TextBox 13">
            <a:extLst>
              <a:ext uri="{FF2B5EF4-FFF2-40B4-BE49-F238E27FC236}">
                <a16:creationId xmlns:a16="http://schemas.microsoft.com/office/drawing/2014/main" id="{23F9FE81-2FF2-3C56-3B24-DA2D9D7C86EB}"/>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pic>
        <p:nvPicPr>
          <p:cNvPr id="2" name="Picture 1">
            <a:extLst>
              <a:ext uri="{FF2B5EF4-FFF2-40B4-BE49-F238E27FC236}">
                <a16:creationId xmlns:a16="http://schemas.microsoft.com/office/drawing/2014/main" id="{529ED62C-4F50-9A38-3787-1DABC01B7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15" name="Picture 14">
            <a:extLst>
              <a:ext uri="{FF2B5EF4-FFF2-40B4-BE49-F238E27FC236}">
                <a16:creationId xmlns:a16="http://schemas.microsoft.com/office/drawing/2014/main" id="{E6B2F663-690B-D010-5527-68E78A80FB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16" name="Rectangle: Rounded Corners 15">
            <a:extLst>
              <a:ext uri="{FF2B5EF4-FFF2-40B4-BE49-F238E27FC236}">
                <a16:creationId xmlns:a16="http://schemas.microsoft.com/office/drawing/2014/main" id="{21F7920A-12B5-7F7F-C0B0-DDEB5359A170}"/>
              </a:ext>
            </a:extLst>
          </p:cNvPr>
          <p:cNvSpPr/>
          <p:nvPr/>
        </p:nvSpPr>
        <p:spPr>
          <a:xfrm>
            <a:off x="6128070" y="3661079"/>
            <a:ext cx="2130401" cy="525140"/>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The </a:t>
            </a:r>
            <a:r>
              <a:rPr lang="en-IE" altLang="en-US" sz="1100" b="1" dirty="0">
                <a:solidFill>
                  <a:srgbClr val="FF0000"/>
                </a:solidFill>
                <a:latin typeface="Arial" panose="020B0604020202020204" pitchFamily="34" charset="0"/>
                <a:cs typeface="Arial" panose="020B0604020202020204" pitchFamily="34" charset="0"/>
              </a:rPr>
              <a:t>highest</a:t>
            </a:r>
            <a:r>
              <a:rPr lang="en-IE" altLang="en-US" sz="1100" dirty="0">
                <a:solidFill>
                  <a:schemeClr val="tx1"/>
                </a:solidFill>
                <a:latin typeface="Arial" panose="020B0604020202020204" pitchFamily="34" charset="0"/>
                <a:cs typeface="Arial" panose="020B0604020202020204" pitchFamily="34" charset="0"/>
              </a:rPr>
              <a:t> levels of MDR in </a:t>
            </a:r>
            <a:r>
              <a:rPr lang="en-IE" altLang="en-US" sz="1100" i="1" dirty="0">
                <a:solidFill>
                  <a:schemeClr val="tx1"/>
                </a:solidFill>
                <a:latin typeface="Arial" panose="020B0604020202020204" pitchFamily="34" charset="0"/>
                <a:cs typeface="Arial" panose="020B0604020202020204" pitchFamily="34" charset="0"/>
              </a:rPr>
              <a:t>K. pneumoniae </a:t>
            </a:r>
            <a:r>
              <a:rPr lang="en-IE" altLang="en-US" sz="1100" dirty="0">
                <a:solidFill>
                  <a:schemeClr val="tx1"/>
                </a:solidFill>
                <a:latin typeface="Arial" panose="020B0604020202020204" pitchFamily="34" charset="0"/>
                <a:cs typeface="Arial" panose="020B0604020202020204" pitchFamily="34" charset="0"/>
              </a:rPr>
              <a:t>are seen in Eastern and Southern Europe</a:t>
            </a:r>
          </a:p>
        </p:txBody>
      </p:sp>
      <p:sp>
        <p:nvSpPr>
          <p:cNvPr id="17" name="Rectangle: Rounded Corners 16">
            <a:extLst>
              <a:ext uri="{FF2B5EF4-FFF2-40B4-BE49-F238E27FC236}">
                <a16:creationId xmlns:a16="http://schemas.microsoft.com/office/drawing/2014/main" id="{759416B0-393E-BE5C-6850-318D7034A549}"/>
              </a:ext>
            </a:extLst>
          </p:cNvPr>
          <p:cNvSpPr/>
          <p:nvPr/>
        </p:nvSpPr>
        <p:spPr>
          <a:xfrm>
            <a:off x="1223999" y="3090680"/>
            <a:ext cx="1983896" cy="600165"/>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Ireland still has one of the </a:t>
            </a:r>
            <a:r>
              <a:rPr lang="en-IE" altLang="en-US" sz="1100" b="1" dirty="0">
                <a:solidFill>
                  <a:srgbClr val="00B050"/>
                </a:solidFill>
                <a:latin typeface="Arial" panose="020B0604020202020204" pitchFamily="34" charset="0"/>
                <a:cs typeface="Arial" panose="020B0604020202020204" pitchFamily="34" charset="0"/>
              </a:rPr>
              <a:t>lowest</a:t>
            </a:r>
            <a:r>
              <a:rPr lang="en-IE" altLang="en-US" sz="1100" dirty="0">
                <a:solidFill>
                  <a:schemeClr val="tx1"/>
                </a:solidFill>
                <a:latin typeface="Arial" panose="020B0604020202020204" pitchFamily="34" charset="0"/>
                <a:cs typeface="Arial" panose="020B0604020202020204" pitchFamily="34" charset="0"/>
              </a:rPr>
              <a:t> proportions of MDR in </a:t>
            </a:r>
            <a:r>
              <a:rPr lang="en-IE" altLang="en-US" sz="1100" i="1" dirty="0">
                <a:solidFill>
                  <a:schemeClr val="tx1"/>
                </a:solidFill>
                <a:latin typeface="Arial" panose="020B0604020202020204" pitchFamily="34" charset="0"/>
                <a:cs typeface="Arial" panose="020B0604020202020204" pitchFamily="34" charset="0"/>
              </a:rPr>
              <a:t>K. pneumoniae </a:t>
            </a:r>
            <a:r>
              <a:rPr lang="en-IE" altLang="en-US" sz="1100" dirty="0">
                <a:solidFill>
                  <a:schemeClr val="tx1"/>
                </a:solidFill>
                <a:latin typeface="Arial" panose="020B0604020202020204" pitchFamily="34" charset="0"/>
                <a:cs typeface="Arial" panose="020B0604020202020204" pitchFamily="34" charset="0"/>
              </a:rPr>
              <a:t>in Europe</a:t>
            </a:r>
          </a:p>
        </p:txBody>
      </p:sp>
    </p:spTree>
    <p:extLst>
      <p:ext uri="{BB962C8B-B14F-4D97-AF65-F5344CB8AC3E}">
        <p14:creationId xmlns:p14="http://schemas.microsoft.com/office/powerpoint/2010/main" val="2644183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464352"/>
            <a:ext cx="4860001" cy="2315647"/>
          </a:xfrm>
        </p:spPr>
        <p:txBody>
          <a:bodyPr/>
          <a:lstStyle/>
          <a:p>
            <a:pPr>
              <a:lnSpc>
                <a:spcPct val="100000"/>
              </a:lnSpc>
            </a:pPr>
            <a:r>
              <a:rPr lang="en-GB" b="1" dirty="0"/>
              <a:t>Invasive                </a:t>
            </a:r>
            <a:r>
              <a:rPr lang="en-GB" b="1" i="1" dirty="0"/>
              <a:t>Enterococcus faecium</a:t>
            </a:r>
          </a:p>
          <a:p>
            <a:pPr>
              <a:lnSpc>
                <a:spcPct val="100000"/>
              </a:lnSpc>
            </a:pPr>
            <a:r>
              <a:rPr lang="en-GB" b="1" dirty="0"/>
              <a:t>infections</a:t>
            </a:r>
          </a:p>
        </p:txBody>
      </p:sp>
      <p:pic>
        <p:nvPicPr>
          <p:cNvPr id="5" name="Picture 4">
            <a:extLst>
              <a:ext uri="{FF2B5EF4-FFF2-40B4-BE49-F238E27FC236}">
                <a16:creationId xmlns:a16="http://schemas.microsoft.com/office/drawing/2014/main" id="{D76A005F-1BBE-4338-93BE-555052DAC9D8}"/>
              </a:ext>
            </a:extLst>
          </p:cNvPr>
          <p:cNvPicPr>
            <a:picLocks noChangeAspect="1"/>
          </p:cNvPicPr>
          <p:nvPr/>
        </p:nvPicPr>
        <p:blipFill>
          <a:blip r:embed="rId2"/>
          <a:stretch>
            <a:fillRect/>
          </a:stretch>
        </p:blipFill>
        <p:spPr>
          <a:xfrm>
            <a:off x="5857389" y="1567058"/>
            <a:ext cx="1826408" cy="2138082"/>
          </a:xfrm>
          <a:prstGeom prst="rect">
            <a:avLst/>
          </a:prstGeom>
        </p:spPr>
      </p:pic>
      <p:pic>
        <p:nvPicPr>
          <p:cNvPr id="2" name="Picture 1">
            <a:extLst>
              <a:ext uri="{FF2B5EF4-FFF2-40B4-BE49-F238E27FC236}">
                <a16:creationId xmlns:a16="http://schemas.microsoft.com/office/drawing/2014/main" id="{AA119B9C-24B7-C603-9178-46F7E0862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63FBFA1-6EC3-7F2F-24E4-8B405C5E7C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277884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pPr>
              <a:lnSpc>
                <a:spcPct val="100000"/>
              </a:lnSpc>
            </a:pPr>
            <a:r>
              <a:rPr lang="en-GB" dirty="0"/>
              <a:t>Invasive </a:t>
            </a:r>
            <a:r>
              <a:rPr lang="en-GB" i="1" dirty="0"/>
              <a:t>Enterococcus faecium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561600" y="1105197"/>
            <a:ext cx="1490400" cy="275054"/>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sp>
        <p:nvSpPr>
          <p:cNvPr id="2" name="Text Placeholder 6">
            <a:extLst>
              <a:ext uri="{FF2B5EF4-FFF2-40B4-BE49-F238E27FC236}">
                <a16:creationId xmlns:a16="http://schemas.microsoft.com/office/drawing/2014/main" id="{61820594-0CDC-4076-85CE-6637ED6E4C27}"/>
              </a:ext>
            </a:extLst>
          </p:cNvPr>
          <p:cNvSpPr txBox="1">
            <a:spLocks/>
          </p:cNvSpPr>
          <p:nvPr/>
        </p:nvSpPr>
        <p:spPr>
          <a:xfrm>
            <a:off x="561600" y="1437124"/>
            <a:ext cx="8312852" cy="3286472"/>
          </a:xfrm>
          <a:prstGeom prst="rect">
            <a:avLst/>
          </a:prstGeom>
        </p:spPr>
        <p:txBody>
          <a:bodyPr vert="horz" lIns="0" tIns="0" rIns="0" bIns="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400" dirty="0"/>
              <a:t>The number of invasive </a:t>
            </a:r>
            <a:r>
              <a:rPr lang="en-IE" altLang="en-US" sz="1400" i="1" dirty="0"/>
              <a:t>E. faecium </a:t>
            </a:r>
            <a:r>
              <a:rPr lang="en-IE" sz="1400" dirty="0"/>
              <a:t>infections </a:t>
            </a:r>
            <a:r>
              <a:rPr lang="en-IE" altLang="en-US" sz="1400" dirty="0"/>
              <a:t>increased by 5% between 2021 and 2022                      </a:t>
            </a:r>
            <a:r>
              <a:rPr lang="en-IE" altLang="en-US" sz="1000" dirty="0"/>
              <a:t>(data adjusted to include only those laboratories that consistently reported data over the latest 5-year period)</a:t>
            </a:r>
          </a:p>
          <a:p>
            <a:endParaRPr lang="en-GB" altLang="en-US" sz="1400" dirty="0"/>
          </a:p>
          <a:p>
            <a:r>
              <a:rPr lang="en-GB" altLang="en-US" sz="1400" dirty="0"/>
              <a:t>Vancomycin-resistance among </a:t>
            </a:r>
            <a:r>
              <a:rPr lang="en-GB" altLang="en-US" sz="1400" i="1" dirty="0"/>
              <a:t>E. faecium </a:t>
            </a:r>
            <a:r>
              <a:rPr lang="en-GB" altLang="en-US" sz="1400" dirty="0"/>
              <a:t>(</a:t>
            </a:r>
            <a:r>
              <a:rPr lang="en-GB" altLang="en-US" sz="1400" dirty="0" err="1"/>
              <a:t>VREfm</a:t>
            </a:r>
            <a:r>
              <a:rPr lang="en-GB" altLang="en-US" sz="1400" dirty="0"/>
              <a:t>) has remained </a:t>
            </a:r>
            <a:r>
              <a:rPr lang="en-GB" altLang="en-US" sz="1400" b="1" dirty="0">
                <a:solidFill>
                  <a:schemeClr val="accent2">
                    <a:lumMod val="75000"/>
                  </a:schemeClr>
                </a:solidFill>
              </a:rPr>
              <a:t>stable</a:t>
            </a:r>
            <a:r>
              <a:rPr lang="en-GB" altLang="en-US" sz="1400" dirty="0"/>
              <a:t> at 25.7% in 2022 (2021, 25.5%). Overall, the 5-year trend indicates that the %</a:t>
            </a:r>
            <a:r>
              <a:rPr lang="en-GB" altLang="en-US" sz="1400" dirty="0" err="1"/>
              <a:t>VREfm</a:t>
            </a:r>
            <a:r>
              <a:rPr lang="en-GB" altLang="en-US" sz="1400" dirty="0"/>
              <a:t> is </a:t>
            </a:r>
            <a:r>
              <a:rPr lang="en-GB" altLang="en-US" sz="1400" b="1" dirty="0">
                <a:solidFill>
                  <a:srgbClr val="00B050"/>
                </a:solidFill>
              </a:rPr>
              <a:t>decreasing</a:t>
            </a:r>
            <a:endParaRPr lang="en-GB" altLang="en-US" sz="1400" dirty="0"/>
          </a:p>
          <a:p>
            <a:endParaRPr lang="en-GB" altLang="en-US" sz="1400" dirty="0"/>
          </a:p>
          <a:p>
            <a:r>
              <a:rPr lang="en-GB" altLang="en-US" sz="1400" dirty="0"/>
              <a:t>VRE, especially among </a:t>
            </a:r>
            <a:r>
              <a:rPr lang="en-GB" altLang="en-US" sz="1400" i="1" dirty="0"/>
              <a:t>E. faecium </a:t>
            </a:r>
            <a:r>
              <a:rPr lang="en-GB" altLang="en-US" sz="1400" dirty="0"/>
              <a:t>(or </a:t>
            </a:r>
            <a:r>
              <a:rPr lang="en-GB" altLang="en-US" sz="1400" dirty="0" err="1"/>
              <a:t>VREfm</a:t>
            </a:r>
            <a:r>
              <a:rPr lang="en-GB" altLang="en-US" sz="1400" dirty="0"/>
              <a:t>), is a </a:t>
            </a:r>
            <a:r>
              <a:rPr lang="en-GB" altLang="en-US" sz="1400" b="1" dirty="0">
                <a:solidFill>
                  <a:srgbClr val="FF0000"/>
                </a:solidFill>
              </a:rPr>
              <a:t>growing problem </a:t>
            </a:r>
            <a:r>
              <a:rPr lang="en-GB" altLang="en-US" sz="1400" dirty="0"/>
              <a:t>throughout the EU/EEA area; Ireland is one of a few countries where there has been a </a:t>
            </a:r>
            <a:r>
              <a:rPr lang="en-GB" altLang="en-US" sz="1400" b="1" dirty="0">
                <a:solidFill>
                  <a:srgbClr val="00B050"/>
                </a:solidFill>
              </a:rPr>
              <a:t>decreasing</a:t>
            </a:r>
            <a:r>
              <a:rPr lang="en-GB" altLang="en-US" sz="1400" dirty="0"/>
              <a:t> trend in %</a:t>
            </a:r>
            <a:r>
              <a:rPr lang="en-GB" altLang="en-US" sz="1400" dirty="0" err="1"/>
              <a:t>VREfm</a:t>
            </a:r>
            <a:r>
              <a:rPr lang="en-GB" altLang="en-US" sz="1400" dirty="0"/>
              <a:t> in recent years:</a:t>
            </a:r>
          </a:p>
          <a:p>
            <a:pPr lvl="1">
              <a:buFont typeface="Courier New" panose="02070309020205020404" pitchFamily="49" charset="0"/>
              <a:buChar char="o"/>
            </a:pPr>
            <a:r>
              <a:rPr lang="en-GB" altLang="en-US" sz="1400" dirty="0"/>
              <a:t> Although the absolute numbers of </a:t>
            </a:r>
            <a:r>
              <a:rPr lang="en-GB" altLang="en-US" sz="1400" dirty="0" err="1"/>
              <a:t>VREfm</a:t>
            </a:r>
            <a:r>
              <a:rPr lang="en-GB" altLang="en-US" sz="1400" dirty="0"/>
              <a:t> have remained </a:t>
            </a:r>
            <a:r>
              <a:rPr lang="en-GB" altLang="en-US" sz="1400" b="1" dirty="0">
                <a:solidFill>
                  <a:schemeClr val="accent2">
                    <a:lumMod val="75000"/>
                  </a:schemeClr>
                </a:solidFill>
              </a:rPr>
              <a:t>relatively stable </a:t>
            </a:r>
            <a:r>
              <a:rPr lang="en-GB" altLang="en-US" sz="1400" dirty="0"/>
              <a:t>over past five years (range, 167-178), the </a:t>
            </a:r>
            <a:r>
              <a:rPr lang="en-GB" altLang="en-US" sz="1400" b="1" dirty="0">
                <a:solidFill>
                  <a:srgbClr val="00B050"/>
                </a:solidFill>
              </a:rPr>
              <a:t>decrease</a:t>
            </a:r>
            <a:r>
              <a:rPr lang="en-GB" altLang="en-US" sz="1400" dirty="0"/>
              <a:t> in %</a:t>
            </a:r>
            <a:r>
              <a:rPr lang="en-GB" altLang="en-US" sz="1400" dirty="0" err="1"/>
              <a:t>VREfm</a:t>
            </a:r>
            <a:r>
              <a:rPr lang="en-GB" altLang="en-US" sz="1400" dirty="0"/>
              <a:t> is largely driven by the </a:t>
            </a:r>
            <a:r>
              <a:rPr lang="en-GB" altLang="en-US" sz="1400" b="1" dirty="0">
                <a:solidFill>
                  <a:srgbClr val="FF0000"/>
                </a:solidFill>
              </a:rPr>
              <a:t>increase</a:t>
            </a:r>
            <a:r>
              <a:rPr lang="en-GB" altLang="en-US" sz="1400" dirty="0"/>
              <a:t> in </a:t>
            </a:r>
            <a:r>
              <a:rPr lang="en-GB" altLang="en-US" sz="1400" u="sng" dirty="0"/>
              <a:t>vancomycin-susceptible </a:t>
            </a:r>
            <a:r>
              <a:rPr lang="en-GB" altLang="en-US" sz="1400" i="1" u="sng" dirty="0"/>
              <a:t>E. faecium </a:t>
            </a:r>
            <a:r>
              <a:rPr lang="en-GB" altLang="en-US" sz="1400" u="sng" dirty="0"/>
              <a:t>(</a:t>
            </a:r>
            <a:r>
              <a:rPr lang="en-GB" altLang="en-US" sz="1400" u="sng" dirty="0" err="1"/>
              <a:t>VSEfm</a:t>
            </a:r>
            <a:r>
              <a:rPr lang="en-GB" altLang="en-US" sz="1400" u="sng" dirty="0"/>
              <a:t>)</a:t>
            </a:r>
            <a:r>
              <a:rPr lang="en-GB" altLang="en-US" sz="1400" dirty="0"/>
              <a:t>: from 250 in 2018 to 456 in 2022</a:t>
            </a:r>
          </a:p>
          <a:p>
            <a:endParaRPr lang="en-GB" altLang="en-US" sz="1400" dirty="0"/>
          </a:p>
          <a:p>
            <a:endParaRPr lang="en-GB" altLang="en-US" sz="1400" dirty="0"/>
          </a:p>
        </p:txBody>
      </p:sp>
      <p:pic>
        <p:nvPicPr>
          <p:cNvPr id="3" name="Picture 2">
            <a:extLst>
              <a:ext uri="{FF2B5EF4-FFF2-40B4-BE49-F238E27FC236}">
                <a16:creationId xmlns:a16="http://schemas.microsoft.com/office/drawing/2014/main" id="{FE82E3A0-F9BA-5B31-B5A1-A3137A58C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6AFF1C27-FFA5-FE8A-DDA3-2286F574A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253411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fontScale="92500"/>
          </a:bodyPr>
          <a:lstStyle/>
          <a:p>
            <a:r>
              <a:rPr lang="en-GB" sz="2800" dirty="0"/>
              <a:t>Invasive </a:t>
            </a:r>
            <a:r>
              <a:rPr lang="en-GB" sz="2800" i="1" dirty="0"/>
              <a:t>Enterococcus faecium </a:t>
            </a:r>
            <a:r>
              <a:rPr lang="en-GB" sz="2800"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850029" y="3391289"/>
            <a:ext cx="5872556" cy="630942"/>
          </a:xfrm>
          <a:prstGeom prst="rect">
            <a:avLst/>
          </a:prstGeom>
          <a:noFill/>
        </p:spPr>
        <p:txBody>
          <a:bodyPr wrap="square" rtlCol="0">
            <a:spAutoFit/>
          </a:bodyPr>
          <a:lstStyle/>
          <a:p>
            <a:r>
              <a:rPr lang="en-IE" sz="700" dirty="0">
                <a:latin typeface="+mn-lt"/>
              </a:rPr>
              <a:t>VRE, Vancomycin Resistant Enterococcus</a:t>
            </a:r>
          </a:p>
          <a:p>
            <a:r>
              <a:rPr lang="en-IE" sz="700" dirty="0">
                <a:latin typeface="+mn-lt"/>
              </a:rPr>
              <a:t>HLG, </a:t>
            </a:r>
            <a:r>
              <a:rPr lang="en-IE" sz="700" dirty="0"/>
              <a:t>High Level Gentamicin</a:t>
            </a:r>
          </a:p>
          <a:p>
            <a:r>
              <a:rPr lang="en-IE" sz="700" dirty="0">
                <a:latin typeface="+mn-lt"/>
              </a:rPr>
              <a:t>MDR, </a:t>
            </a:r>
            <a:r>
              <a:rPr lang="en-IE" sz="700" dirty="0"/>
              <a:t>M</a:t>
            </a:r>
            <a:r>
              <a:rPr lang="en-IE" sz="700" dirty="0">
                <a:latin typeface="+mn-lt"/>
              </a:rPr>
              <a:t>ulti-Drug </a:t>
            </a:r>
            <a:r>
              <a:rPr lang="en-IE" sz="700" dirty="0"/>
              <a:t>R</a:t>
            </a:r>
            <a:r>
              <a:rPr lang="en-IE" sz="700" dirty="0">
                <a:latin typeface="+mn-lt"/>
              </a:rPr>
              <a:t>esistance (defined as combined </a:t>
            </a:r>
            <a:r>
              <a:rPr lang="en-GB" sz="700" dirty="0"/>
              <a:t>ampicillin, high-level gentamicin and vancomycin</a:t>
            </a:r>
            <a:r>
              <a:rPr lang="en-IE" sz="700" dirty="0">
                <a:latin typeface="+mn-lt"/>
              </a:rPr>
              <a:t>) </a:t>
            </a:r>
          </a:p>
          <a:p>
            <a:r>
              <a:rPr lang="en-IE" sz="700" dirty="0">
                <a:latin typeface="+mn-lt"/>
              </a:rPr>
              <a:t>*Not all isolates </a:t>
            </a:r>
            <a:r>
              <a:rPr lang="en-IE" sz="700" dirty="0"/>
              <a:t>tested</a:t>
            </a:r>
          </a:p>
          <a:p>
            <a:r>
              <a:rPr lang="en-IE" sz="700" dirty="0"/>
              <a:t> ‡ Data is missing from one laboratory for each of 2021 and 2022</a:t>
            </a:r>
            <a:endParaRPr lang="en-IE" sz="700" dirty="0">
              <a:latin typeface="+mn-lt"/>
            </a:endParaRPr>
          </a:p>
        </p:txBody>
      </p:sp>
      <p:pic>
        <p:nvPicPr>
          <p:cNvPr id="2" name="Picture 1">
            <a:extLst>
              <a:ext uri="{FF2B5EF4-FFF2-40B4-BE49-F238E27FC236}">
                <a16:creationId xmlns:a16="http://schemas.microsoft.com/office/drawing/2014/main" id="{D312487B-F9A7-F585-DED1-71EDF8E67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607BB84D-5005-ACE8-D6E7-F73A5C957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3DEA1D5B-A936-B676-98ED-8D1A42026B53}"/>
              </a:ext>
            </a:extLst>
          </p:cNvPr>
          <p:cNvPicPr>
            <a:picLocks noChangeAspect="1"/>
          </p:cNvPicPr>
          <p:nvPr/>
        </p:nvPicPr>
        <p:blipFill>
          <a:blip r:embed="rId4"/>
          <a:stretch>
            <a:fillRect/>
          </a:stretch>
        </p:blipFill>
        <p:spPr>
          <a:xfrm>
            <a:off x="927947" y="1438664"/>
            <a:ext cx="7620000" cy="1952625"/>
          </a:xfrm>
          <a:prstGeom prst="rect">
            <a:avLst/>
          </a:prstGeom>
        </p:spPr>
      </p:pic>
    </p:spTree>
    <p:extLst>
      <p:ext uri="{BB962C8B-B14F-4D97-AF65-F5344CB8AC3E}">
        <p14:creationId xmlns:p14="http://schemas.microsoft.com/office/powerpoint/2010/main" val="3190241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09784" y="152379"/>
            <a:ext cx="6573601" cy="585601"/>
          </a:xfrm>
        </p:spPr>
        <p:txBody>
          <a:bodyPr>
            <a:noAutofit/>
          </a:bodyPr>
          <a:lstStyle/>
          <a:p>
            <a:r>
              <a:rPr lang="en-GB" dirty="0"/>
              <a:t>Trends in vancomycin-resistant </a:t>
            </a:r>
            <a:r>
              <a:rPr lang="en-GB" i="1" dirty="0"/>
              <a:t>Enterococcus faecium</a:t>
            </a:r>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2176381" y="4048342"/>
            <a:ext cx="3869403" cy="523220"/>
          </a:xfrm>
          <a:prstGeom prst="rect">
            <a:avLst/>
          </a:prstGeom>
          <a:noFill/>
        </p:spPr>
        <p:txBody>
          <a:bodyPr wrap="square" rtlCol="0">
            <a:spAutoFit/>
          </a:bodyPr>
          <a:lstStyle/>
          <a:p>
            <a:r>
              <a:rPr lang="en-IE" sz="700" dirty="0">
                <a:latin typeface="+mn-lt"/>
              </a:rPr>
              <a:t>VRE, Vancomycin Resistant Enterococcus</a:t>
            </a:r>
          </a:p>
          <a:p>
            <a:r>
              <a:rPr lang="en-IE" sz="700" dirty="0">
                <a:latin typeface="+mn-lt"/>
              </a:rPr>
              <a:t>HLG, </a:t>
            </a:r>
            <a:r>
              <a:rPr lang="en-IE" sz="700" dirty="0"/>
              <a:t>High Level Gentamicin</a:t>
            </a:r>
          </a:p>
          <a:p>
            <a:r>
              <a:rPr lang="en-IE" sz="700" dirty="0">
                <a:latin typeface="+mn-lt"/>
              </a:rPr>
              <a:t>MDR, </a:t>
            </a:r>
            <a:r>
              <a:rPr lang="en-IE" sz="700" dirty="0"/>
              <a:t>M</a:t>
            </a:r>
            <a:r>
              <a:rPr lang="en-IE" sz="700" dirty="0">
                <a:latin typeface="+mn-lt"/>
              </a:rPr>
              <a:t>ulti-Drug </a:t>
            </a:r>
            <a:r>
              <a:rPr lang="en-IE" sz="700" dirty="0"/>
              <a:t>R</a:t>
            </a:r>
            <a:r>
              <a:rPr lang="en-IE" sz="700" dirty="0">
                <a:latin typeface="+mn-lt"/>
              </a:rPr>
              <a:t>esistance (defined as combined </a:t>
            </a:r>
            <a:r>
              <a:rPr lang="en-GB" sz="700" dirty="0"/>
              <a:t>ampicillin, high-level gentamicin and vancomycin</a:t>
            </a:r>
            <a:r>
              <a:rPr lang="en-IE" sz="700" dirty="0">
                <a:latin typeface="+mn-lt"/>
              </a:rPr>
              <a:t>) </a:t>
            </a:r>
          </a:p>
          <a:p>
            <a:r>
              <a:rPr lang="en-IE" sz="700" dirty="0">
                <a:latin typeface="+mn-lt"/>
                <a:cs typeface="Calibri" panose="020F0502020204030204" pitchFamily="34" charset="0"/>
              </a:rPr>
              <a:t>* </a:t>
            </a:r>
            <a:r>
              <a:rPr lang="en-IE" sz="700" dirty="0"/>
              <a:t>Data is missing from one laboratory for each of 2021 and 2022</a:t>
            </a:r>
            <a:endParaRPr lang="en-IE" sz="700" dirty="0">
              <a:latin typeface="+mn-lt"/>
            </a:endParaRPr>
          </a:p>
        </p:txBody>
      </p:sp>
      <p:pic>
        <p:nvPicPr>
          <p:cNvPr id="2" name="Picture 1">
            <a:extLst>
              <a:ext uri="{FF2B5EF4-FFF2-40B4-BE49-F238E27FC236}">
                <a16:creationId xmlns:a16="http://schemas.microsoft.com/office/drawing/2014/main" id="{6D54DCC8-7FBF-C9BB-E0EF-0AD46452B48C}"/>
              </a:ext>
            </a:extLst>
          </p:cNvPr>
          <p:cNvPicPr>
            <a:picLocks noChangeAspect="1"/>
          </p:cNvPicPr>
          <p:nvPr/>
        </p:nvPicPr>
        <p:blipFill>
          <a:blip r:embed="rId2"/>
          <a:stretch>
            <a:fillRect/>
          </a:stretch>
        </p:blipFill>
        <p:spPr>
          <a:xfrm>
            <a:off x="2233981" y="1196983"/>
            <a:ext cx="4676037" cy="2749534"/>
          </a:xfrm>
          <a:prstGeom prst="rect">
            <a:avLst/>
          </a:prstGeom>
        </p:spPr>
      </p:pic>
      <p:sp>
        <p:nvSpPr>
          <p:cNvPr id="3" name="Rectangle: Rounded Corners 2">
            <a:extLst>
              <a:ext uri="{FF2B5EF4-FFF2-40B4-BE49-F238E27FC236}">
                <a16:creationId xmlns:a16="http://schemas.microsoft.com/office/drawing/2014/main" id="{5B3E7241-CA0E-1473-656D-E752F62B6A69}"/>
              </a:ext>
            </a:extLst>
          </p:cNvPr>
          <p:cNvSpPr/>
          <p:nvPr/>
        </p:nvSpPr>
        <p:spPr>
          <a:xfrm>
            <a:off x="315623" y="2996318"/>
            <a:ext cx="2089982" cy="58560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The %</a:t>
            </a:r>
            <a:r>
              <a:rPr lang="en-GB" sz="1100" dirty="0" err="1">
                <a:solidFill>
                  <a:schemeClr val="tx1"/>
                </a:solidFill>
              </a:rPr>
              <a:t>VREfm</a:t>
            </a:r>
            <a:r>
              <a:rPr lang="en-GB" sz="1100" dirty="0">
                <a:solidFill>
                  <a:schemeClr val="tx1"/>
                </a:solidFill>
              </a:rPr>
              <a:t> has </a:t>
            </a:r>
            <a:r>
              <a:rPr lang="en-GB" sz="1100" b="1" dirty="0">
                <a:solidFill>
                  <a:srgbClr val="00B050"/>
                </a:solidFill>
              </a:rPr>
              <a:t>decreased</a:t>
            </a:r>
            <a:r>
              <a:rPr lang="en-GB" sz="1100" dirty="0">
                <a:solidFill>
                  <a:schemeClr val="tx1"/>
                </a:solidFill>
              </a:rPr>
              <a:t> significantly from 40.2% in 2018 to 27.7% in 2022 </a:t>
            </a:r>
            <a:endParaRPr lang="en-GB" sz="1100" u="sng" dirty="0">
              <a:solidFill>
                <a:schemeClr val="tx1"/>
              </a:solidFill>
            </a:endParaRPr>
          </a:p>
        </p:txBody>
      </p:sp>
      <p:sp>
        <p:nvSpPr>
          <p:cNvPr id="5" name="Rectangle: Rounded Corners 4">
            <a:extLst>
              <a:ext uri="{FF2B5EF4-FFF2-40B4-BE49-F238E27FC236}">
                <a16:creationId xmlns:a16="http://schemas.microsoft.com/office/drawing/2014/main" id="{F04A2FF4-A91C-9E1A-DB56-DA84B8595947}"/>
              </a:ext>
            </a:extLst>
          </p:cNvPr>
          <p:cNvSpPr/>
          <p:nvPr/>
        </p:nvSpPr>
        <p:spPr>
          <a:xfrm>
            <a:off x="6738396" y="3057844"/>
            <a:ext cx="2324323" cy="1405783"/>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While the overall number of invasive </a:t>
            </a:r>
            <a:r>
              <a:rPr lang="en-GB" sz="1100" i="1" dirty="0">
                <a:solidFill>
                  <a:schemeClr val="tx1"/>
                </a:solidFill>
              </a:rPr>
              <a:t>E. faecium </a:t>
            </a:r>
            <a:r>
              <a:rPr lang="en-GB" sz="1100" dirty="0">
                <a:solidFill>
                  <a:schemeClr val="tx1"/>
                </a:solidFill>
              </a:rPr>
              <a:t>infections has been </a:t>
            </a:r>
            <a:r>
              <a:rPr lang="en-GB" sz="1100" b="1" dirty="0">
                <a:solidFill>
                  <a:srgbClr val="FF0000"/>
                </a:solidFill>
              </a:rPr>
              <a:t>increasing</a:t>
            </a:r>
            <a:r>
              <a:rPr lang="en-GB" sz="1100" b="1" dirty="0">
                <a:solidFill>
                  <a:srgbClr val="FF2F2F"/>
                </a:solidFill>
              </a:rPr>
              <a:t> </a:t>
            </a:r>
            <a:r>
              <a:rPr lang="en-GB" sz="1100" dirty="0">
                <a:solidFill>
                  <a:schemeClr val="tx1"/>
                </a:solidFill>
              </a:rPr>
              <a:t>steadily, the number of </a:t>
            </a:r>
            <a:r>
              <a:rPr lang="en-GB" sz="1100" dirty="0" err="1">
                <a:solidFill>
                  <a:schemeClr val="tx1"/>
                </a:solidFill>
              </a:rPr>
              <a:t>VREfm</a:t>
            </a:r>
            <a:r>
              <a:rPr lang="en-GB" sz="1100" dirty="0">
                <a:solidFill>
                  <a:schemeClr val="tx1"/>
                </a:solidFill>
              </a:rPr>
              <a:t> has remained relatively </a:t>
            </a:r>
            <a:r>
              <a:rPr lang="en-GB" sz="1100" b="1" dirty="0">
                <a:solidFill>
                  <a:schemeClr val="accent2">
                    <a:lumMod val="75000"/>
                  </a:schemeClr>
                </a:solidFill>
              </a:rPr>
              <a:t>stable</a:t>
            </a:r>
            <a:r>
              <a:rPr lang="en-GB" sz="1100" dirty="0">
                <a:solidFill>
                  <a:schemeClr val="accent2">
                    <a:lumMod val="75000"/>
                  </a:schemeClr>
                </a:solidFill>
              </a:rPr>
              <a:t> </a:t>
            </a:r>
            <a:r>
              <a:rPr lang="en-GB" sz="1100" dirty="0">
                <a:solidFill>
                  <a:schemeClr val="tx1"/>
                </a:solidFill>
              </a:rPr>
              <a:t>with the majority of additional cases due to </a:t>
            </a:r>
            <a:r>
              <a:rPr lang="en-GB" sz="1100" u="sng" dirty="0">
                <a:solidFill>
                  <a:schemeClr val="tx1"/>
                </a:solidFill>
              </a:rPr>
              <a:t>vancomycin-susceptible </a:t>
            </a:r>
            <a:r>
              <a:rPr lang="en-GB" sz="1100" i="1" u="sng" dirty="0">
                <a:solidFill>
                  <a:schemeClr val="tx1"/>
                </a:solidFill>
              </a:rPr>
              <a:t>E. faecium </a:t>
            </a:r>
            <a:r>
              <a:rPr lang="en-GB" sz="1100" u="sng" dirty="0">
                <a:solidFill>
                  <a:schemeClr val="tx1"/>
                </a:solidFill>
              </a:rPr>
              <a:t>(</a:t>
            </a:r>
            <a:r>
              <a:rPr lang="en-GB" sz="1100" u="sng" dirty="0" err="1">
                <a:solidFill>
                  <a:schemeClr val="tx1"/>
                </a:solidFill>
              </a:rPr>
              <a:t>VSEfm</a:t>
            </a:r>
            <a:r>
              <a:rPr lang="en-GB" sz="1100" u="sng" dirty="0">
                <a:solidFill>
                  <a:schemeClr val="tx1"/>
                </a:solidFill>
              </a:rPr>
              <a:t>)</a:t>
            </a:r>
          </a:p>
        </p:txBody>
      </p:sp>
      <p:pic>
        <p:nvPicPr>
          <p:cNvPr id="6" name="Picture 5">
            <a:extLst>
              <a:ext uri="{FF2B5EF4-FFF2-40B4-BE49-F238E27FC236}">
                <a16:creationId xmlns:a16="http://schemas.microsoft.com/office/drawing/2014/main" id="{32721C48-7242-1FE7-AF8A-EEE5CA2A4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7" name="Picture 6">
            <a:extLst>
              <a:ext uri="{FF2B5EF4-FFF2-40B4-BE49-F238E27FC236}">
                <a16:creationId xmlns:a16="http://schemas.microsoft.com/office/drawing/2014/main" id="{39475574-241A-C4C0-DE3F-FABCC86CF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8" name="TextBox 7">
            <a:extLst>
              <a:ext uri="{FF2B5EF4-FFF2-40B4-BE49-F238E27FC236}">
                <a16:creationId xmlns:a16="http://schemas.microsoft.com/office/drawing/2014/main" id="{6F325BCE-E4DF-12A0-AA4E-3B1AD388F58D}"/>
              </a:ext>
            </a:extLst>
          </p:cNvPr>
          <p:cNvSpPr txBox="1"/>
          <p:nvPr/>
        </p:nvSpPr>
        <p:spPr>
          <a:xfrm>
            <a:off x="2702779" y="4589730"/>
            <a:ext cx="1533428" cy="253916"/>
          </a:xfrm>
          <a:prstGeom prst="rect">
            <a:avLst/>
          </a:prstGeom>
          <a:noFill/>
        </p:spPr>
        <p:txBody>
          <a:bodyPr wrap="square" rtlCol="0">
            <a:spAutoFit/>
          </a:bodyPr>
          <a:lstStyle/>
          <a:p>
            <a:r>
              <a:rPr lang="en-IE" sz="1050" dirty="0"/>
              <a:t>Significant 5-year trend</a:t>
            </a:r>
          </a:p>
        </p:txBody>
      </p:sp>
      <p:sp>
        <p:nvSpPr>
          <p:cNvPr id="10" name="Down Arrow 7">
            <a:extLst>
              <a:ext uri="{FF2B5EF4-FFF2-40B4-BE49-F238E27FC236}">
                <a16:creationId xmlns:a16="http://schemas.microsoft.com/office/drawing/2014/main" id="{26A9420A-94D3-B903-D744-299EDCD0CEF5}"/>
              </a:ext>
            </a:extLst>
          </p:cNvPr>
          <p:cNvSpPr/>
          <p:nvPr/>
        </p:nvSpPr>
        <p:spPr>
          <a:xfrm rot="10800000">
            <a:off x="2513758" y="460680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Down Arrow 8">
            <a:extLst>
              <a:ext uri="{FF2B5EF4-FFF2-40B4-BE49-F238E27FC236}">
                <a16:creationId xmlns:a16="http://schemas.microsoft.com/office/drawing/2014/main" id="{CFD6C2DC-97BC-F056-FCBB-7C207F77950E}"/>
              </a:ext>
            </a:extLst>
          </p:cNvPr>
          <p:cNvSpPr/>
          <p:nvPr/>
        </p:nvSpPr>
        <p:spPr>
          <a:xfrm>
            <a:off x="2300959" y="4628565"/>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3" name="Down Arrow 8">
            <a:extLst>
              <a:ext uri="{FF2B5EF4-FFF2-40B4-BE49-F238E27FC236}">
                <a16:creationId xmlns:a16="http://schemas.microsoft.com/office/drawing/2014/main" id="{4E05E370-23AA-B519-EA35-5F1D09278EFC}"/>
              </a:ext>
            </a:extLst>
          </p:cNvPr>
          <p:cNvSpPr/>
          <p:nvPr/>
        </p:nvSpPr>
        <p:spPr>
          <a:xfrm>
            <a:off x="6097412" y="1997125"/>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2680718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184083"/>
            <a:ext cx="5872556" cy="585601"/>
          </a:xfrm>
        </p:spPr>
        <p:txBody>
          <a:bodyPr>
            <a:noAutofit/>
          </a:bodyPr>
          <a:lstStyle/>
          <a:p>
            <a:r>
              <a:rPr lang="en-IE" b="1" dirty="0">
                <a:latin typeface="Arial" panose="020B0604020202020204" pitchFamily="34" charset="0"/>
                <a:cs typeface="Arial" panose="020B0604020202020204" pitchFamily="34" charset="0"/>
              </a:rPr>
              <a:t>Vancomycin-resistant </a:t>
            </a:r>
            <a:r>
              <a:rPr lang="en-IE" b="1" i="1" dirty="0">
                <a:latin typeface="Arial" panose="020B0604020202020204" pitchFamily="34" charset="0"/>
                <a:cs typeface="Arial" panose="020B0604020202020204" pitchFamily="34" charset="0"/>
              </a:rPr>
              <a:t>E. faecium </a:t>
            </a:r>
            <a:r>
              <a:rPr lang="en-IE" b="1" dirty="0">
                <a:latin typeface="Arial" panose="020B0604020202020204" pitchFamily="34" charset="0"/>
                <a:cs typeface="Arial" panose="020B0604020202020204" pitchFamily="34" charset="0"/>
              </a:rPr>
              <a:t>(</a:t>
            </a:r>
            <a:r>
              <a:rPr lang="en-IE" b="1" dirty="0" err="1">
                <a:latin typeface="Arial" panose="020B0604020202020204" pitchFamily="34" charset="0"/>
                <a:cs typeface="Arial" panose="020B0604020202020204" pitchFamily="34" charset="0"/>
              </a:rPr>
              <a:t>VREfm</a:t>
            </a:r>
            <a:r>
              <a:rPr lang="en-IE" b="1" dirty="0">
                <a:latin typeface="Arial" panose="020B0604020202020204" pitchFamily="34" charset="0"/>
                <a:cs typeface="Arial" panose="020B0604020202020204" pitchFamily="34" charset="0"/>
              </a:rPr>
              <a:t>)</a:t>
            </a:r>
            <a:r>
              <a:rPr lang="en-IE" b="1" i="1" dirty="0">
                <a:latin typeface="Arial" panose="020B0604020202020204" pitchFamily="34" charset="0"/>
                <a:cs typeface="Arial" panose="020B0604020202020204" pitchFamily="34" charset="0"/>
              </a:rPr>
              <a:t> </a:t>
            </a:r>
            <a:r>
              <a:rPr lang="en-IE" b="1" dirty="0">
                <a:latin typeface="Arial" panose="020B0604020202020204" pitchFamily="34" charset="0"/>
                <a:cs typeface="Arial" panose="020B0604020202020204" pitchFamily="34" charset="0"/>
              </a:rPr>
              <a:t>in EARS-Net countries in 2021</a:t>
            </a:r>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161939" y="4728002"/>
            <a:ext cx="5872556" cy="415498"/>
          </a:xfrm>
          <a:prstGeom prst="rect">
            <a:avLst/>
          </a:prstGeom>
          <a:noFill/>
        </p:spPr>
        <p:txBody>
          <a:bodyPr wrap="square" rtlCol="0">
            <a:spAutoFit/>
          </a:bodyPr>
          <a:lstStyle/>
          <a:p>
            <a:r>
              <a:rPr lang="en-IE" sz="700" dirty="0">
                <a:latin typeface="+mn-lt"/>
              </a:rPr>
              <a:t>VRE: Vancomycin Resistant Enterococcus faecium</a:t>
            </a:r>
          </a:p>
          <a:p>
            <a:r>
              <a:rPr lang="en-IE" sz="700" dirty="0"/>
              <a:t>Source: </a:t>
            </a:r>
            <a:r>
              <a:rPr lang="en-IE" sz="700" dirty="0" err="1"/>
              <a:t>Tessy</a:t>
            </a:r>
            <a:r>
              <a:rPr lang="en-IE" sz="700" dirty="0"/>
              <a:t> 2022 Data, ECDC</a:t>
            </a:r>
          </a:p>
          <a:p>
            <a:endParaRPr lang="en-IE" sz="700" dirty="0">
              <a:latin typeface="+mn-lt"/>
            </a:endParaRPr>
          </a:p>
        </p:txBody>
      </p:sp>
      <p:pic>
        <p:nvPicPr>
          <p:cNvPr id="2" name="Picture 1">
            <a:extLst>
              <a:ext uri="{FF2B5EF4-FFF2-40B4-BE49-F238E27FC236}">
                <a16:creationId xmlns:a16="http://schemas.microsoft.com/office/drawing/2014/main" id="{93DA0EC7-CE25-AA58-AAD3-B6685B226217}"/>
              </a:ext>
            </a:extLst>
          </p:cNvPr>
          <p:cNvPicPr>
            <a:picLocks noChangeAspect="1"/>
          </p:cNvPicPr>
          <p:nvPr/>
        </p:nvPicPr>
        <p:blipFill>
          <a:blip r:embed="rId2"/>
          <a:stretch>
            <a:fillRect/>
          </a:stretch>
        </p:blipFill>
        <p:spPr>
          <a:xfrm>
            <a:off x="2440281" y="1066759"/>
            <a:ext cx="3545027" cy="3655809"/>
          </a:xfrm>
          <a:prstGeom prst="rect">
            <a:avLst/>
          </a:prstGeom>
        </p:spPr>
      </p:pic>
      <p:sp>
        <p:nvSpPr>
          <p:cNvPr id="3" name="TextBox 2">
            <a:extLst>
              <a:ext uri="{FF2B5EF4-FFF2-40B4-BE49-F238E27FC236}">
                <a16:creationId xmlns:a16="http://schemas.microsoft.com/office/drawing/2014/main" id="{8EDACB64-810D-0CA2-8FF1-3D5D32980A14}"/>
              </a:ext>
            </a:extLst>
          </p:cNvPr>
          <p:cNvSpPr txBox="1"/>
          <p:nvPr/>
        </p:nvSpPr>
        <p:spPr>
          <a:xfrm>
            <a:off x="1223999" y="2371321"/>
            <a:ext cx="1970838" cy="600164"/>
          </a:xfrm>
          <a:prstGeom prst="rect">
            <a:avLst/>
          </a:prstGeom>
          <a:noFill/>
        </p:spPr>
        <p:txBody>
          <a:bodyPr wrap="square" rtlCol="0">
            <a:spAutoFit/>
          </a:bodyPr>
          <a:lstStyle/>
          <a:p>
            <a:r>
              <a:rPr lang="en-IE" sz="1350" dirty="0"/>
              <a:t>IE rank: 12/28 (27.6%)</a:t>
            </a:r>
          </a:p>
          <a:p>
            <a:r>
              <a:rPr lang="en-IE" sz="1350" dirty="0"/>
              <a:t>EU/EEA: 17.2%</a:t>
            </a:r>
            <a:endParaRPr lang="en-IE" sz="1050" dirty="0"/>
          </a:p>
          <a:p>
            <a:r>
              <a:rPr lang="en-IE" sz="600" dirty="0"/>
              <a:t>(population-weighted mean)</a:t>
            </a:r>
          </a:p>
        </p:txBody>
      </p:sp>
      <p:pic>
        <p:nvPicPr>
          <p:cNvPr id="6" name="Picture 5">
            <a:extLst>
              <a:ext uri="{FF2B5EF4-FFF2-40B4-BE49-F238E27FC236}">
                <a16:creationId xmlns:a16="http://schemas.microsoft.com/office/drawing/2014/main" id="{525B526F-61C0-0370-785F-441CBA759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253" y="1552081"/>
            <a:ext cx="1900503" cy="1986240"/>
          </a:xfrm>
          <a:prstGeom prst="rect">
            <a:avLst/>
          </a:prstGeom>
        </p:spPr>
      </p:pic>
      <p:sp>
        <p:nvSpPr>
          <p:cNvPr id="7" name="TextBox 6">
            <a:extLst>
              <a:ext uri="{FF2B5EF4-FFF2-40B4-BE49-F238E27FC236}">
                <a16:creationId xmlns:a16="http://schemas.microsoft.com/office/drawing/2014/main" id="{3FB507FB-4EC4-E024-4B4E-B51C5263863B}"/>
              </a:ext>
            </a:extLst>
          </p:cNvPr>
          <p:cNvSpPr txBox="1"/>
          <p:nvPr/>
        </p:nvSpPr>
        <p:spPr>
          <a:xfrm>
            <a:off x="1625819" y="4412700"/>
            <a:ext cx="1533428" cy="253916"/>
          </a:xfrm>
          <a:prstGeom prst="rect">
            <a:avLst/>
          </a:prstGeom>
          <a:noFill/>
        </p:spPr>
        <p:txBody>
          <a:bodyPr wrap="square" rtlCol="0">
            <a:spAutoFit/>
          </a:bodyPr>
          <a:lstStyle/>
          <a:p>
            <a:r>
              <a:rPr lang="en-IE" sz="1050" dirty="0"/>
              <a:t>Significant 5-year trend</a:t>
            </a:r>
          </a:p>
        </p:txBody>
      </p:sp>
      <p:sp>
        <p:nvSpPr>
          <p:cNvPr id="8" name="Down Arrow 7">
            <a:extLst>
              <a:ext uri="{FF2B5EF4-FFF2-40B4-BE49-F238E27FC236}">
                <a16:creationId xmlns:a16="http://schemas.microsoft.com/office/drawing/2014/main" id="{DEC6D3DE-4E8A-8A21-6F6C-EEF54B910780}"/>
              </a:ext>
            </a:extLst>
          </p:cNvPr>
          <p:cNvSpPr/>
          <p:nvPr/>
        </p:nvSpPr>
        <p:spPr>
          <a:xfrm rot="10800000">
            <a:off x="1436798" y="442977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3" name="Down Arrow 8">
            <a:extLst>
              <a:ext uri="{FF2B5EF4-FFF2-40B4-BE49-F238E27FC236}">
                <a16:creationId xmlns:a16="http://schemas.microsoft.com/office/drawing/2014/main" id="{307DE1AF-9F62-5562-0E13-740FB19F26A4}"/>
              </a:ext>
            </a:extLst>
          </p:cNvPr>
          <p:cNvSpPr/>
          <p:nvPr/>
        </p:nvSpPr>
        <p:spPr>
          <a:xfrm>
            <a:off x="1223999" y="4451535"/>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Down Arrow 8">
            <a:extLst>
              <a:ext uri="{FF2B5EF4-FFF2-40B4-BE49-F238E27FC236}">
                <a16:creationId xmlns:a16="http://schemas.microsoft.com/office/drawing/2014/main" id="{54B25AB3-3060-A42A-9592-9C059DBE0A84}"/>
              </a:ext>
            </a:extLst>
          </p:cNvPr>
          <p:cNvSpPr/>
          <p:nvPr/>
        </p:nvSpPr>
        <p:spPr>
          <a:xfrm>
            <a:off x="2890331" y="2448590"/>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5" name="Down Arrow 7">
            <a:extLst>
              <a:ext uri="{FF2B5EF4-FFF2-40B4-BE49-F238E27FC236}">
                <a16:creationId xmlns:a16="http://schemas.microsoft.com/office/drawing/2014/main" id="{7E762AC8-AC44-BD84-C080-24DCF140536A}"/>
              </a:ext>
            </a:extLst>
          </p:cNvPr>
          <p:cNvSpPr/>
          <p:nvPr/>
        </p:nvSpPr>
        <p:spPr>
          <a:xfrm rot="10800000">
            <a:off x="2560951" y="2630175"/>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6" name="Rectangle: Rounded Corners 15">
            <a:extLst>
              <a:ext uri="{FF2B5EF4-FFF2-40B4-BE49-F238E27FC236}">
                <a16:creationId xmlns:a16="http://schemas.microsoft.com/office/drawing/2014/main" id="{053DA943-82BC-9C16-0B1D-7048B19C2693}"/>
              </a:ext>
            </a:extLst>
          </p:cNvPr>
          <p:cNvSpPr/>
          <p:nvPr/>
        </p:nvSpPr>
        <p:spPr>
          <a:xfrm>
            <a:off x="737505" y="3230339"/>
            <a:ext cx="2591090" cy="58560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Despite the </a:t>
            </a:r>
            <a:r>
              <a:rPr lang="en-IE" altLang="en-US" sz="1100" b="1" dirty="0">
                <a:solidFill>
                  <a:srgbClr val="00B050"/>
                </a:solidFill>
                <a:latin typeface="Arial" panose="020B0604020202020204" pitchFamily="34" charset="0"/>
                <a:cs typeface="Arial" panose="020B0604020202020204" pitchFamily="34" charset="0"/>
              </a:rPr>
              <a:t>decreasing</a:t>
            </a:r>
            <a:r>
              <a:rPr lang="en-IE" altLang="en-US" sz="1100" dirty="0">
                <a:latin typeface="Arial" panose="020B0604020202020204" pitchFamily="34" charset="0"/>
                <a:cs typeface="Arial" panose="020B0604020202020204" pitchFamily="34" charset="0"/>
              </a:rPr>
              <a:t> </a:t>
            </a:r>
            <a:r>
              <a:rPr lang="en-IE" altLang="en-US" sz="1100" dirty="0">
                <a:solidFill>
                  <a:schemeClr val="tx1"/>
                </a:solidFill>
                <a:latin typeface="Arial" panose="020B0604020202020204" pitchFamily="34" charset="0"/>
                <a:cs typeface="Arial" panose="020B0604020202020204" pitchFamily="34" charset="0"/>
              </a:rPr>
              <a:t>trend in recent years, Ireland still has a </a:t>
            </a:r>
            <a:r>
              <a:rPr lang="en-IE" altLang="en-US" sz="1100" b="1" dirty="0">
                <a:solidFill>
                  <a:schemeClr val="tx1"/>
                </a:solidFill>
                <a:latin typeface="Arial" panose="020B0604020202020204" pitchFamily="34" charset="0"/>
                <a:cs typeface="Arial" panose="020B0604020202020204" pitchFamily="34" charset="0"/>
              </a:rPr>
              <a:t>high </a:t>
            </a:r>
            <a:r>
              <a:rPr lang="en-IE" altLang="en-US" sz="1100" dirty="0">
                <a:solidFill>
                  <a:schemeClr val="tx1"/>
                </a:solidFill>
                <a:latin typeface="Arial" panose="020B0604020202020204" pitchFamily="34" charset="0"/>
                <a:cs typeface="Arial" panose="020B0604020202020204" pitchFamily="34" charset="0"/>
              </a:rPr>
              <a:t>proportion of </a:t>
            </a:r>
            <a:r>
              <a:rPr lang="en-IE" altLang="en-US" sz="1100" dirty="0" err="1">
                <a:solidFill>
                  <a:schemeClr val="tx1"/>
                </a:solidFill>
                <a:latin typeface="Arial" panose="020B0604020202020204" pitchFamily="34" charset="0"/>
                <a:cs typeface="Arial" panose="020B0604020202020204" pitchFamily="34" charset="0"/>
              </a:rPr>
              <a:t>VREfm</a:t>
            </a:r>
            <a:endParaRPr lang="en-IE" altLang="en-US" sz="11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31F171CE-4816-CE72-CB99-0F7C1FCD2977}"/>
              </a:ext>
            </a:extLst>
          </p:cNvPr>
          <p:cNvSpPr/>
          <p:nvPr/>
        </p:nvSpPr>
        <p:spPr>
          <a:xfrm>
            <a:off x="6252092" y="3824721"/>
            <a:ext cx="2776708" cy="897847"/>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err="1">
                <a:solidFill>
                  <a:schemeClr val="tx1"/>
                </a:solidFill>
                <a:latin typeface="Arial" panose="020B0604020202020204" pitchFamily="34" charset="0"/>
                <a:cs typeface="Arial" panose="020B0604020202020204" pitchFamily="34" charset="0"/>
              </a:rPr>
              <a:t>VREfm</a:t>
            </a:r>
            <a:r>
              <a:rPr lang="en-IE" altLang="en-US" sz="1100" dirty="0">
                <a:solidFill>
                  <a:schemeClr val="tx1"/>
                </a:solidFill>
                <a:latin typeface="Arial" panose="020B0604020202020204" pitchFamily="34" charset="0"/>
                <a:cs typeface="Arial" panose="020B0604020202020204" pitchFamily="34" charset="0"/>
              </a:rPr>
              <a:t> is </a:t>
            </a:r>
            <a:r>
              <a:rPr lang="en-IE" altLang="en-US" sz="1100" b="1" dirty="0">
                <a:solidFill>
                  <a:srgbClr val="FF0000"/>
                </a:solidFill>
                <a:latin typeface="Arial" panose="020B0604020202020204" pitchFamily="34" charset="0"/>
                <a:cs typeface="Arial" panose="020B0604020202020204" pitchFamily="34" charset="0"/>
              </a:rPr>
              <a:t>increasing</a:t>
            </a:r>
            <a:r>
              <a:rPr lang="en-IE" altLang="en-US" sz="1100" b="1" dirty="0">
                <a:solidFill>
                  <a:schemeClr val="tx1"/>
                </a:solidFill>
                <a:latin typeface="Arial" panose="020B0604020202020204" pitchFamily="34" charset="0"/>
                <a:cs typeface="Arial" panose="020B0604020202020204" pitchFamily="34" charset="0"/>
              </a:rPr>
              <a:t> </a:t>
            </a:r>
            <a:r>
              <a:rPr lang="en-IE" altLang="en-US" sz="1100" dirty="0">
                <a:solidFill>
                  <a:schemeClr val="tx1"/>
                </a:solidFill>
                <a:latin typeface="Arial" panose="020B0604020202020204" pitchFamily="34" charset="0"/>
                <a:cs typeface="Arial" panose="020B0604020202020204" pitchFamily="34" charset="0"/>
              </a:rPr>
              <a:t>across the EU/EEA, with the </a:t>
            </a:r>
            <a:r>
              <a:rPr lang="en-IE" altLang="en-US" sz="1100" b="1" dirty="0">
                <a:solidFill>
                  <a:srgbClr val="FF0000"/>
                </a:solidFill>
                <a:latin typeface="Arial" panose="020B0604020202020204" pitchFamily="34" charset="0"/>
                <a:cs typeface="Arial" panose="020B0604020202020204" pitchFamily="34" charset="0"/>
              </a:rPr>
              <a:t>highest</a:t>
            </a:r>
            <a:r>
              <a:rPr lang="en-IE" altLang="en-US" sz="1100" dirty="0">
                <a:solidFill>
                  <a:schemeClr val="tx1"/>
                </a:solidFill>
                <a:latin typeface="Arial" panose="020B0604020202020204" pitchFamily="34" charset="0"/>
                <a:cs typeface="Arial" panose="020B0604020202020204" pitchFamily="34" charset="0"/>
              </a:rPr>
              <a:t> proportions in Eastern Europe and Ireland: </a:t>
            </a:r>
          </a:p>
          <a:p>
            <a:r>
              <a:rPr lang="en-IE" altLang="en-US" sz="1100" dirty="0">
                <a:solidFill>
                  <a:schemeClr val="tx1"/>
                </a:solidFill>
                <a:latin typeface="Arial" panose="020B0604020202020204" pitchFamily="34" charset="0"/>
                <a:cs typeface="Arial" panose="020B0604020202020204" pitchFamily="34" charset="0"/>
              </a:rPr>
              <a:t>3 countries have proportions </a:t>
            </a:r>
            <a:r>
              <a:rPr lang="en-IE" altLang="en-US" sz="1100" b="1" dirty="0">
                <a:solidFill>
                  <a:srgbClr val="FF0000"/>
                </a:solidFill>
                <a:latin typeface="Arial" panose="020B0604020202020204" pitchFamily="34" charset="0"/>
                <a:cs typeface="Arial" panose="020B0604020202020204" pitchFamily="34" charset="0"/>
              </a:rPr>
              <a:t>&gt;50%</a:t>
            </a:r>
            <a:r>
              <a:rPr lang="en-IE" altLang="en-US" sz="1100" dirty="0">
                <a:solidFill>
                  <a:schemeClr val="tx1"/>
                </a:solidFill>
                <a:latin typeface="Arial" panose="020B0604020202020204" pitchFamily="34" charset="0"/>
                <a:cs typeface="Arial" panose="020B0604020202020204" pitchFamily="34" charset="0"/>
              </a:rPr>
              <a:t>, with a further 9 </a:t>
            </a:r>
            <a:r>
              <a:rPr lang="en-IE" altLang="en-US" sz="1100" b="1" dirty="0">
                <a:solidFill>
                  <a:srgbClr val="FF0000"/>
                </a:solidFill>
                <a:latin typeface="Arial" panose="020B0604020202020204" pitchFamily="34" charset="0"/>
                <a:cs typeface="Arial" panose="020B0604020202020204" pitchFamily="34" charset="0"/>
              </a:rPr>
              <a:t>&gt;25%</a:t>
            </a:r>
            <a:endParaRPr lang="en-IE" altLang="en-US" sz="1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BD6D7B7-AB40-F85D-E901-BD17162EF2B1}"/>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pic>
        <p:nvPicPr>
          <p:cNvPr id="5" name="Picture 4">
            <a:extLst>
              <a:ext uri="{FF2B5EF4-FFF2-40B4-BE49-F238E27FC236}">
                <a16:creationId xmlns:a16="http://schemas.microsoft.com/office/drawing/2014/main" id="{49C871C1-A3AB-B621-CFA3-B5D186D9E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10" name="Picture 9">
            <a:extLst>
              <a:ext uri="{FF2B5EF4-FFF2-40B4-BE49-F238E27FC236}">
                <a16:creationId xmlns:a16="http://schemas.microsoft.com/office/drawing/2014/main" id="{F892C01B-8EB4-A6F8-03FC-761CA9F31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778495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464353"/>
            <a:ext cx="5932801" cy="2114484"/>
          </a:xfrm>
        </p:spPr>
        <p:txBody>
          <a:bodyPr/>
          <a:lstStyle/>
          <a:p>
            <a:pPr>
              <a:lnSpc>
                <a:spcPct val="100000"/>
              </a:lnSpc>
            </a:pPr>
            <a:r>
              <a:rPr lang="en-GB" b="1" dirty="0"/>
              <a:t>Invasive                        </a:t>
            </a:r>
            <a:r>
              <a:rPr lang="en-GB" b="1" i="1" dirty="0"/>
              <a:t>Pseudomonas aeruginosa </a:t>
            </a:r>
            <a:r>
              <a:rPr lang="en-GB" b="1" dirty="0"/>
              <a:t>infections</a:t>
            </a:r>
          </a:p>
        </p:txBody>
      </p:sp>
      <p:pic>
        <p:nvPicPr>
          <p:cNvPr id="5" name="Picture 4">
            <a:extLst>
              <a:ext uri="{FF2B5EF4-FFF2-40B4-BE49-F238E27FC236}">
                <a16:creationId xmlns:a16="http://schemas.microsoft.com/office/drawing/2014/main" id="{D76A005F-1BBE-4338-93BE-555052DAC9D8}"/>
              </a:ext>
            </a:extLst>
          </p:cNvPr>
          <p:cNvPicPr>
            <a:picLocks noChangeAspect="1"/>
          </p:cNvPicPr>
          <p:nvPr/>
        </p:nvPicPr>
        <p:blipFill>
          <a:blip r:embed="rId2"/>
          <a:stretch>
            <a:fillRect/>
          </a:stretch>
        </p:blipFill>
        <p:spPr>
          <a:xfrm>
            <a:off x="5122253" y="1501332"/>
            <a:ext cx="2941748" cy="2077505"/>
          </a:xfrm>
          <a:prstGeom prst="rect">
            <a:avLst/>
          </a:prstGeom>
        </p:spPr>
      </p:pic>
      <p:pic>
        <p:nvPicPr>
          <p:cNvPr id="2" name="Picture 1">
            <a:extLst>
              <a:ext uri="{FF2B5EF4-FFF2-40B4-BE49-F238E27FC236}">
                <a16:creationId xmlns:a16="http://schemas.microsoft.com/office/drawing/2014/main" id="{540CCB04-86AD-9488-A576-4C332C874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B6FCF9C-152B-7DC9-6E1F-AB324C580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173939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7200000" cy="585601"/>
          </a:xfrm>
        </p:spPr>
        <p:txBody>
          <a:bodyPr>
            <a:noAutofit/>
          </a:bodyPr>
          <a:lstStyle/>
          <a:p>
            <a:pPr>
              <a:lnSpc>
                <a:spcPct val="100000"/>
              </a:lnSpc>
            </a:pPr>
            <a:r>
              <a:rPr lang="en-GB" dirty="0"/>
              <a:t>Invasive </a:t>
            </a:r>
            <a:r>
              <a:rPr lang="en-GB" i="1" dirty="0"/>
              <a:t>Pseudomonas aeruginosa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561600" y="1092433"/>
            <a:ext cx="1195200" cy="27505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sp>
        <p:nvSpPr>
          <p:cNvPr id="2" name="Text Placeholder 6">
            <a:extLst>
              <a:ext uri="{FF2B5EF4-FFF2-40B4-BE49-F238E27FC236}">
                <a16:creationId xmlns:a16="http://schemas.microsoft.com/office/drawing/2014/main" id="{79AAEE5B-AE98-9303-E39E-8E1E343FA81B}"/>
              </a:ext>
            </a:extLst>
          </p:cNvPr>
          <p:cNvSpPr txBox="1">
            <a:spLocks/>
          </p:cNvSpPr>
          <p:nvPr/>
        </p:nvSpPr>
        <p:spPr>
          <a:xfrm>
            <a:off x="561600" y="1468540"/>
            <a:ext cx="8312852" cy="3286472"/>
          </a:xfrm>
          <a:prstGeom prst="rect">
            <a:avLst/>
          </a:prstGeom>
        </p:spPr>
        <p:txBody>
          <a:bodyPr vert="horz" lIns="0" tIns="0" rIns="0" bIns="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400" dirty="0"/>
              <a:t>The number of invasive </a:t>
            </a:r>
            <a:r>
              <a:rPr lang="en-IE" altLang="en-US" sz="1400" i="1" dirty="0"/>
              <a:t>P. aeruginosa </a:t>
            </a:r>
            <a:r>
              <a:rPr lang="en-IE" sz="1400" dirty="0"/>
              <a:t>infections </a:t>
            </a:r>
            <a:r>
              <a:rPr lang="en-IE" altLang="en-US" sz="1400" dirty="0"/>
              <a:t>increased by 11% between 2021 and 2022               </a:t>
            </a:r>
            <a:r>
              <a:rPr lang="en-IE" altLang="en-US" sz="1000" dirty="0"/>
              <a:t>(data adjusted to include only those laboratories that consistently reported data over the latest 5-year period)</a:t>
            </a:r>
          </a:p>
          <a:p>
            <a:endParaRPr lang="en-GB" altLang="en-US" sz="1400" dirty="0"/>
          </a:p>
          <a:p>
            <a:r>
              <a:rPr lang="en-GB" altLang="en-US" sz="1400" dirty="0"/>
              <a:t>Resistance to the key antibiotics shows </a:t>
            </a:r>
            <a:r>
              <a:rPr lang="en-GB" altLang="en-US" sz="1400" b="1" dirty="0">
                <a:solidFill>
                  <a:schemeClr val="accent2">
                    <a:lumMod val="75000"/>
                  </a:schemeClr>
                </a:solidFill>
              </a:rPr>
              <a:t>no discernible trend </a:t>
            </a:r>
            <a:r>
              <a:rPr lang="en-GB" altLang="en-US" sz="1400" dirty="0"/>
              <a:t>over the past 5 years</a:t>
            </a:r>
          </a:p>
          <a:p>
            <a:endParaRPr lang="en-GB" altLang="en-US" sz="1400" dirty="0"/>
          </a:p>
          <a:p>
            <a:r>
              <a:rPr lang="en-GB" altLang="en-US" sz="1400" dirty="0"/>
              <a:t>A change to the case definition for </a:t>
            </a:r>
            <a:r>
              <a:rPr lang="en-GB" altLang="en-US" sz="1400" i="1" dirty="0"/>
              <a:t>P. aeruginosa </a:t>
            </a:r>
            <a:r>
              <a:rPr lang="en-GB" altLang="en-US" sz="1400" dirty="0"/>
              <a:t>in 2020 has had an impact on the MDR data from 2020 onwards: </a:t>
            </a:r>
          </a:p>
          <a:p>
            <a:pPr lvl="1"/>
            <a:r>
              <a:rPr lang="en-GB" altLang="en-US" sz="1400" dirty="0"/>
              <a:t>5.2% of isolates were MDR in 2022 compared with 6.1% in 2021 </a:t>
            </a:r>
          </a:p>
          <a:p>
            <a:endParaRPr lang="en-GB" altLang="en-US" sz="1400" dirty="0"/>
          </a:p>
          <a:p>
            <a:endParaRPr lang="en-GB" altLang="en-US" sz="1400" dirty="0"/>
          </a:p>
        </p:txBody>
      </p:sp>
      <p:pic>
        <p:nvPicPr>
          <p:cNvPr id="3" name="Picture 2">
            <a:extLst>
              <a:ext uri="{FF2B5EF4-FFF2-40B4-BE49-F238E27FC236}">
                <a16:creationId xmlns:a16="http://schemas.microsoft.com/office/drawing/2014/main" id="{CCE23698-8B8B-2989-7E2B-7C72893E7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706624E6-6541-AF79-D971-A0D81F960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5201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78DB2A-0DF4-4E1A-803E-31676FB041D0}"/>
              </a:ext>
            </a:extLst>
          </p:cNvPr>
          <p:cNvSpPr>
            <a:spLocks noGrp="1"/>
          </p:cNvSpPr>
          <p:nvPr>
            <p:ph type="body" sz="quarter" idx="11"/>
          </p:nvPr>
        </p:nvSpPr>
        <p:spPr>
          <a:xfrm>
            <a:off x="1223999" y="301090"/>
            <a:ext cx="6511147" cy="585601"/>
          </a:xfrm>
        </p:spPr>
        <p:txBody>
          <a:bodyPr>
            <a:normAutofit/>
          </a:bodyPr>
          <a:lstStyle/>
          <a:p>
            <a:r>
              <a:rPr lang="en-GB" dirty="0"/>
              <a:t>Key Points: significant trends in resistance</a:t>
            </a:r>
            <a:endParaRPr lang="en-IE" dirty="0"/>
          </a:p>
        </p:txBody>
      </p:sp>
      <p:pic>
        <p:nvPicPr>
          <p:cNvPr id="2" name="Picture 1">
            <a:extLst>
              <a:ext uri="{FF2B5EF4-FFF2-40B4-BE49-F238E27FC236}">
                <a16:creationId xmlns:a16="http://schemas.microsoft.com/office/drawing/2014/main" id="{AD444357-E76E-1B8D-3858-332BF49DF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1414CB7-798F-8933-DFB0-6F018A536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9" name="Picture 8">
            <a:extLst>
              <a:ext uri="{FF2B5EF4-FFF2-40B4-BE49-F238E27FC236}">
                <a16:creationId xmlns:a16="http://schemas.microsoft.com/office/drawing/2014/main" id="{5A6DF65A-E843-2F1E-F5D9-3B3E8F07D1A1}"/>
              </a:ext>
            </a:extLst>
          </p:cNvPr>
          <p:cNvPicPr>
            <a:picLocks noChangeAspect="1"/>
          </p:cNvPicPr>
          <p:nvPr/>
        </p:nvPicPr>
        <p:blipFill>
          <a:blip r:embed="rId4"/>
          <a:stretch>
            <a:fillRect/>
          </a:stretch>
        </p:blipFill>
        <p:spPr>
          <a:xfrm>
            <a:off x="927947" y="1428750"/>
            <a:ext cx="7048500" cy="2286000"/>
          </a:xfrm>
          <a:prstGeom prst="rect">
            <a:avLst/>
          </a:prstGeom>
        </p:spPr>
      </p:pic>
    </p:spTree>
    <p:extLst>
      <p:ext uri="{BB962C8B-B14F-4D97-AF65-F5344CB8AC3E}">
        <p14:creationId xmlns:p14="http://schemas.microsoft.com/office/powerpoint/2010/main" val="297268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dirty="0"/>
              <a:t>Invasive </a:t>
            </a:r>
            <a:r>
              <a:rPr lang="en-GB" i="1" dirty="0"/>
              <a:t>Pseudomonas aeruginosa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873588" y="3615721"/>
            <a:ext cx="5872556" cy="415498"/>
          </a:xfrm>
          <a:prstGeom prst="rect">
            <a:avLst/>
          </a:prstGeom>
          <a:noFill/>
        </p:spPr>
        <p:txBody>
          <a:bodyPr wrap="square" rtlCol="0">
            <a:spAutoFit/>
          </a:bodyPr>
          <a:lstStyle/>
          <a:p>
            <a:r>
              <a:rPr lang="en-IE" sz="700" dirty="0">
                <a:latin typeface="+mn-lt"/>
              </a:rPr>
              <a:t>MDR, </a:t>
            </a:r>
            <a:r>
              <a:rPr lang="en-IE" sz="700" dirty="0"/>
              <a:t>M</a:t>
            </a:r>
            <a:r>
              <a:rPr lang="en-IE" sz="700" dirty="0">
                <a:latin typeface="+mn-lt"/>
              </a:rPr>
              <a:t>ulti-Drug </a:t>
            </a:r>
            <a:r>
              <a:rPr lang="en-IE" sz="700" dirty="0"/>
              <a:t>R</a:t>
            </a:r>
            <a:r>
              <a:rPr lang="en-IE" sz="700" dirty="0">
                <a:latin typeface="+mn-lt"/>
              </a:rPr>
              <a:t>esistance </a:t>
            </a:r>
            <a:r>
              <a:rPr lang="en-IE" sz="700" dirty="0"/>
              <a:t>(combined resistance to 3 or more of the 5 required antibiotic classes)</a:t>
            </a:r>
            <a:endParaRPr lang="en-IE" sz="700" dirty="0">
              <a:latin typeface="+mn-lt"/>
            </a:endParaRPr>
          </a:p>
          <a:p>
            <a:r>
              <a:rPr lang="en-IE" sz="700" dirty="0">
                <a:latin typeface="+mn-lt"/>
              </a:rPr>
              <a:t>*Not all isolates </a:t>
            </a:r>
            <a:r>
              <a:rPr lang="en-IE" sz="700" dirty="0"/>
              <a:t>tested </a:t>
            </a:r>
          </a:p>
          <a:p>
            <a:r>
              <a:rPr lang="en-IE" sz="700" dirty="0"/>
              <a:t>‡ Data is missing from one laboratory for each of 2021 and 2022</a:t>
            </a:r>
            <a:endParaRPr lang="en-IE" sz="700" dirty="0">
              <a:latin typeface="+mn-lt"/>
            </a:endParaRPr>
          </a:p>
        </p:txBody>
      </p:sp>
      <p:pic>
        <p:nvPicPr>
          <p:cNvPr id="3" name="Picture 2">
            <a:extLst>
              <a:ext uri="{FF2B5EF4-FFF2-40B4-BE49-F238E27FC236}">
                <a16:creationId xmlns:a16="http://schemas.microsoft.com/office/drawing/2014/main" id="{A53485C0-004E-3DEA-AE35-06C2D78DC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CD659329-1CDF-5D9B-B09E-DD5E2FB4B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592387D5-376B-E954-2782-C27CC2F6B7D9}"/>
              </a:ext>
            </a:extLst>
          </p:cNvPr>
          <p:cNvPicPr>
            <a:picLocks noChangeAspect="1"/>
          </p:cNvPicPr>
          <p:nvPr/>
        </p:nvPicPr>
        <p:blipFill>
          <a:blip r:embed="rId4"/>
          <a:stretch>
            <a:fillRect/>
          </a:stretch>
        </p:blipFill>
        <p:spPr>
          <a:xfrm>
            <a:off x="927947" y="1263046"/>
            <a:ext cx="7620000" cy="2352675"/>
          </a:xfrm>
          <a:prstGeom prst="rect">
            <a:avLst/>
          </a:prstGeom>
        </p:spPr>
      </p:pic>
    </p:spTree>
    <p:extLst>
      <p:ext uri="{BB962C8B-B14F-4D97-AF65-F5344CB8AC3E}">
        <p14:creationId xmlns:p14="http://schemas.microsoft.com/office/powerpoint/2010/main" val="3547069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4000" y="162178"/>
            <a:ext cx="6373588" cy="585601"/>
          </a:xfrm>
        </p:spPr>
        <p:txBody>
          <a:bodyPr>
            <a:noAutofit/>
          </a:bodyPr>
          <a:lstStyle/>
          <a:p>
            <a:r>
              <a:rPr lang="en-GB" dirty="0"/>
              <a:t>Trends in multi-drug resistant (MDR) </a:t>
            </a:r>
            <a:r>
              <a:rPr lang="en-GB" i="1" dirty="0"/>
              <a:t>Pseudomonas aeruginosa</a:t>
            </a:r>
            <a:endParaRPr lang="en-GB" dirty="0"/>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1129171" y="4223344"/>
            <a:ext cx="3921612" cy="307777"/>
          </a:xfrm>
          <a:prstGeom prst="rect">
            <a:avLst/>
          </a:prstGeom>
          <a:noFill/>
        </p:spPr>
        <p:txBody>
          <a:bodyPr wrap="square" rtlCol="0">
            <a:spAutoFit/>
          </a:bodyPr>
          <a:lstStyle/>
          <a:p>
            <a:r>
              <a:rPr lang="en-IE" sz="700" dirty="0">
                <a:latin typeface="+mn-lt"/>
              </a:rPr>
              <a:t>MDR, </a:t>
            </a:r>
            <a:r>
              <a:rPr lang="en-IE" sz="700" dirty="0"/>
              <a:t>M</a:t>
            </a:r>
            <a:r>
              <a:rPr lang="en-IE" sz="700" dirty="0">
                <a:latin typeface="+mn-lt"/>
              </a:rPr>
              <a:t>ulti-Drug </a:t>
            </a:r>
            <a:r>
              <a:rPr lang="en-IE" sz="700" dirty="0"/>
              <a:t>R</a:t>
            </a:r>
            <a:r>
              <a:rPr lang="en-IE" sz="700" dirty="0">
                <a:latin typeface="+mn-lt"/>
              </a:rPr>
              <a:t>esistance </a:t>
            </a:r>
            <a:r>
              <a:rPr lang="en-IE" sz="700" dirty="0"/>
              <a:t>(combined resistance to 3 or more of the 5 required antibiotic classes)</a:t>
            </a:r>
            <a:endParaRPr lang="en-IE" sz="700" dirty="0">
              <a:latin typeface="+mn-lt"/>
            </a:endParaRPr>
          </a:p>
          <a:p>
            <a:r>
              <a:rPr lang="en-IE" sz="700" dirty="0">
                <a:latin typeface="+mn-lt"/>
                <a:cs typeface="Calibri" panose="020F0502020204030204" pitchFamily="34" charset="0"/>
              </a:rPr>
              <a:t>* </a:t>
            </a:r>
            <a:r>
              <a:rPr lang="en-IE" sz="700" dirty="0"/>
              <a:t>Data is missing from one laboratory for each of 2021 and 2022</a:t>
            </a:r>
            <a:endParaRPr lang="en-IE" sz="700" dirty="0">
              <a:latin typeface="+mn-lt"/>
            </a:endParaRPr>
          </a:p>
        </p:txBody>
      </p:sp>
      <p:pic>
        <p:nvPicPr>
          <p:cNvPr id="5" name="Picture 4">
            <a:extLst>
              <a:ext uri="{FF2B5EF4-FFF2-40B4-BE49-F238E27FC236}">
                <a16:creationId xmlns:a16="http://schemas.microsoft.com/office/drawing/2014/main" id="{16B62548-FF77-EA0D-F285-4A11633FCC5E}"/>
              </a:ext>
            </a:extLst>
          </p:cNvPr>
          <p:cNvPicPr>
            <a:picLocks noChangeAspect="1"/>
          </p:cNvPicPr>
          <p:nvPr/>
        </p:nvPicPr>
        <p:blipFill>
          <a:blip r:embed="rId2"/>
          <a:stretch>
            <a:fillRect/>
          </a:stretch>
        </p:blipFill>
        <p:spPr>
          <a:xfrm>
            <a:off x="1129171" y="993541"/>
            <a:ext cx="5454509" cy="3212735"/>
          </a:xfrm>
          <a:prstGeom prst="rect">
            <a:avLst/>
          </a:prstGeom>
        </p:spPr>
      </p:pic>
      <p:sp>
        <p:nvSpPr>
          <p:cNvPr id="6" name="Rectangle: Rounded Corners 5">
            <a:extLst>
              <a:ext uri="{FF2B5EF4-FFF2-40B4-BE49-F238E27FC236}">
                <a16:creationId xmlns:a16="http://schemas.microsoft.com/office/drawing/2014/main" id="{25367BBA-A790-BAD4-6988-A14E59CFBD49}"/>
              </a:ext>
            </a:extLst>
          </p:cNvPr>
          <p:cNvSpPr/>
          <p:nvPr/>
        </p:nvSpPr>
        <p:spPr>
          <a:xfrm>
            <a:off x="6495520" y="3641458"/>
            <a:ext cx="2553653" cy="58560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 change to the case definition for             </a:t>
            </a:r>
            <a:r>
              <a:rPr lang="en-GB" sz="1100" i="1" dirty="0">
                <a:solidFill>
                  <a:schemeClr val="tx1"/>
                </a:solidFill>
              </a:rPr>
              <a:t>P. aeruginosa </a:t>
            </a:r>
            <a:r>
              <a:rPr lang="en-GB" sz="1100" dirty="0">
                <a:solidFill>
                  <a:schemeClr val="tx1"/>
                </a:solidFill>
              </a:rPr>
              <a:t>in 2020 has had an impact on the MDR data reported since then</a:t>
            </a:r>
            <a:endParaRPr lang="en-IE" altLang="en-US" sz="11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B12D33D-AAC7-C7F7-FDE1-8291D5749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A12FC66-522F-3DB3-0DA4-533A5DE317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7" name="TextBox 6">
            <a:extLst>
              <a:ext uri="{FF2B5EF4-FFF2-40B4-BE49-F238E27FC236}">
                <a16:creationId xmlns:a16="http://schemas.microsoft.com/office/drawing/2014/main" id="{1E3E3831-2D53-984F-86B9-8B10853BA615}"/>
              </a:ext>
            </a:extLst>
          </p:cNvPr>
          <p:cNvSpPr txBox="1"/>
          <p:nvPr/>
        </p:nvSpPr>
        <p:spPr>
          <a:xfrm>
            <a:off x="1625819" y="4539658"/>
            <a:ext cx="1533428" cy="253916"/>
          </a:xfrm>
          <a:prstGeom prst="rect">
            <a:avLst/>
          </a:prstGeom>
          <a:noFill/>
        </p:spPr>
        <p:txBody>
          <a:bodyPr wrap="square" rtlCol="0">
            <a:spAutoFit/>
          </a:bodyPr>
          <a:lstStyle/>
          <a:p>
            <a:r>
              <a:rPr lang="en-IE" sz="1050" dirty="0"/>
              <a:t>Significant 5-year trend</a:t>
            </a:r>
          </a:p>
        </p:txBody>
      </p:sp>
      <p:sp>
        <p:nvSpPr>
          <p:cNvPr id="8" name="Down Arrow 7">
            <a:extLst>
              <a:ext uri="{FF2B5EF4-FFF2-40B4-BE49-F238E27FC236}">
                <a16:creationId xmlns:a16="http://schemas.microsoft.com/office/drawing/2014/main" id="{667CD802-134D-787A-E910-E6FAB5E06AA9}"/>
              </a:ext>
            </a:extLst>
          </p:cNvPr>
          <p:cNvSpPr/>
          <p:nvPr/>
        </p:nvSpPr>
        <p:spPr>
          <a:xfrm rot="10800000">
            <a:off x="1436798" y="4556731"/>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0" name="Down Arrow 8">
            <a:extLst>
              <a:ext uri="{FF2B5EF4-FFF2-40B4-BE49-F238E27FC236}">
                <a16:creationId xmlns:a16="http://schemas.microsoft.com/office/drawing/2014/main" id="{3C769342-96D9-1620-57DB-968AD87A4D51}"/>
              </a:ext>
            </a:extLst>
          </p:cNvPr>
          <p:cNvSpPr/>
          <p:nvPr/>
        </p:nvSpPr>
        <p:spPr>
          <a:xfrm>
            <a:off x="1223999" y="4578493"/>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2574742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173600" y="161327"/>
            <a:ext cx="6919200" cy="585601"/>
          </a:xfrm>
        </p:spPr>
        <p:txBody>
          <a:bodyPr>
            <a:normAutofit lnSpcReduction="10000"/>
          </a:bodyPr>
          <a:lstStyle/>
          <a:p>
            <a:r>
              <a:rPr lang="en-IE" b="1" dirty="0">
                <a:latin typeface="Arial" panose="020B0604020202020204" pitchFamily="34" charset="0"/>
                <a:cs typeface="Arial" panose="020B0604020202020204" pitchFamily="34" charset="0"/>
              </a:rPr>
              <a:t>Multi-drug resistant</a:t>
            </a:r>
            <a:r>
              <a:rPr lang="en-GB" dirty="0"/>
              <a:t> </a:t>
            </a:r>
            <a:r>
              <a:rPr lang="en-GB" i="1" dirty="0"/>
              <a:t>Pseudomonas aeruginosa </a:t>
            </a:r>
            <a:r>
              <a:rPr lang="en-GB" dirty="0"/>
              <a:t>in Europe</a:t>
            </a:r>
            <a:endParaRPr lang="en-IE" dirty="0"/>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5" name="Picture 4">
            <a:extLst>
              <a:ext uri="{FF2B5EF4-FFF2-40B4-BE49-F238E27FC236}">
                <a16:creationId xmlns:a16="http://schemas.microsoft.com/office/drawing/2014/main" id="{F244F513-1CC8-CBB8-B5F4-68B0BED201BE}"/>
              </a:ext>
            </a:extLst>
          </p:cNvPr>
          <p:cNvPicPr>
            <a:picLocks noChangeAspect="1"/>
          </p:cNvPicPr>
          <p:nvPr/>
        </p:nvPicPr>
        <p:blipFill>
          <a:blip r:embed="rId2"/>
          <a:stretch>
            <a:fillRect/>
          </a:stretch>
        </p:blipFill>
        <p:spPr>
          <a:xfrm>
            <a:off x="2336001" y="1122052"/>
            <a:ext cx="3591782" cy="3697164"/>
          </a:xfrm>
          <a:prstGeom prst="rect">
            <a:avLst/>
          </a:prstGeom>
        </p:spPr>
      </p:pic>
      <p:pic>
        <p:nvPicPr>
          <p:cNvPr id="7" name="Picture 6">
            <a:extLst>
              <a:ext uri="{FF2B5EF4-FFF2-40B4-BE49-F238E27FC236}">
                <a16:creationId xmlns:a16="http://schemas.microsoft.com/office/drawing/2014/main" id="{A64760D5-09EA-0E14-F96A-F1B14B676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488" y="1639339"/>
            <a:ext cx="1900503" cy="1986240"/>
          </a:xfrm>
          <a:prstGeom prst="rect">
            <a:avLst/>
          </a:prstGeom>
        </p:spPr>
      </p:pic>
      <p:sp>
        <p:nvSpPr>
          <p:cNvPr id="11" name="TextBox 10">
            <a:extLst>
              <a:ext uri="{FF2B5EF4-FFF2-40B4-BE49-F238E27FC236}">
                <a16:creationId xmlns:a16="http://schemas.microsoft.com/office/drawing/2014/main" id="{6A486EC9-9F39-A482-537B-C6FB364C1D74}"/>
              </a:ext>
            </a:extLst>
          </p:cNvPr>
          <p:cNvSpPr txBox="1"/>
          <p:nvPr/>
        </p:nvSpPr>
        <p:spPr>
          <a:xfrm>
            <a:off x="1590054" y="4499958"/>
            <a:ext cx="1569018" cy="253916"/>
          </a:xfrm>
          <a:prstGeom prst="rect">
            <a:avLst/>
          </a:prstGeom>
          <a:noFill/>
        </p:spPr>
        <p:txBody>
          <a:bodyPr wrap="square" rtlCol="0">
            <a:spAutoFit/>
          </a:bodyPr>
          <a:lstStyle/>
          <a:p>
            <a:r>
              <a:rPr lang="en-IE" sz="1050" dirty="0"/>
              <a:t>Significant 5-year trend</a:t>
            </a:r>
          </a:p>
        </p:txBody>
      </p:sp>
      <p:sp>
        <p:nvSpPr>
          <p:cNvPr id="12" name="Down Arrow 7">
            <a:extLst>
              <a:ext uri="{FF2B5EF4-FFF2-40B4-BE49-F238E27FC236}">
                <a16:creationId xmlns:a16="http://schemas.microsoft.com/office/drawing/2014/main" id="{8F932699-7C54-63A7-AFA1-44816A415237}"/>
              </a:ext>
            </a:extLst>
          </p:cNvPr>
          <p:cNvSpPr/>
          <p:nvPr/>
        </p:nvSpPr>
        <p:spPr>
          <a:xfrm rot="10800000">
            <a:off x="1401033" y="4517031"/>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3" name="Down Arrow 8">
            <a:extLst>
              <a:ext uri="{FF2B5EF4-FFF2-40B4-BE49-F238E27FC236}">
                <a16:creationId xmlns:a16="http://schemas.microsoft.com/office/drawing/2014/main" id="{FEC962D9-01CD-6A1A-70E6-67FDB787B78C}"/>
              </a:ext>
            </a:extLst>
          </p:cNvPr>
          <p:cNvSpPr/>
          <p:nvPr/>
        </p:nvSpPr>
        <p:spPr>
          <a:xfrm>
            <a:off x="1173599" y="4532134"/>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TextBox 13">
            <a:extLst>
              <a:ext uri="{FF2B5EF4-FFF2-40B4-BE49-F238E27FC236}">
                <a16:creationId xmlns:a16="http://schemas.microsoft.com/office/drawing/2014/main" id="{A9EFA1FB-CE38-5548-2CFA-585D612E20F0}"/>
              </a:ext>
            </a:extLst>
          </p:cNvPr>
          <p:cNvSpPr txBox="1"/>
          <p:nvPr/>
        </p:nvSpPr>
        <p:spPr>
          <a:xfrm>
            <a:off x="1188234" y="2458579"/>
            <a:ext cx="1970838" cy="600164"/>
          </a:xfrm>
          <a:prstGeom prst="rect">
            <a:avLst/>
          </a:prstGeom>
          <a:noFill/>
        </p:spPr>
        <p:txBody>
          <a:bodyPr wrap="square" rtlCol="0">
            <a:spAutoFit/>
          </a:bodyPr>
          <a:lstStyle/>
          <a:p>
            <a:r>
              <a:rPr lang="en-IE" sz="1350" dirty="0"/>
              <a:t>IE rank: 17/25 (6.2%)</a:t>
            </a:r>
          </a:p>
          <a:p>
            <a:r>
              <a:rPr lang="en-IE" sz="1350" dirty="0"/>
              <a:t>EU/EEA: 12.6%</a:t>
            </a:r>
            <a:endParaRPr lang="en-IE" sz="1050" dirty="0"/>
          </a:p>
          <a:p>
            <a:r>
              <a:rPr lang="en-IE" sz="600" dirty="0"/>
              <a:t>(population-weighted mean)</a:t>
            </a:r>
          </a:p>
        </p:txBody>
      </p:sp>
      <p:sp>
        <p:nvSpPr>
          <p:cNvPr id="15" name="Rectangle: Rounded Corners 14">
            <a:extLst>
              <a:ext uri="{FF2B5EF4-FFF2-40B4-BE49-F238E27FC236}">
                <a16:creationId xmlns:a16="http://schemas.microsoft.com/office/drawing/2014/main" id="{4AF7D415-4037-186A-4F66-9C12C65E9EF4}"/>
              </a:ext>
            </a:extLst>
          </p:cNvPr>
          <p:cNvSpPr/>
          <p:nvPr/>
        </p:nvSpPr>
        <p:spPr>
          <a:xfrm>
            <a:off x="6207830" y="3866135"/>
            <a:ext cx="2310376" cy="543627"/>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The </a:t>
            </a:r>
            <a:r>
              <a:rPr lang="en-IE" altLang="en-US" sz="1100" b="1" dirty="0">
                <a:solidFill>
                  <a:srgbClr val="FF0000"/>
                </a:solidFill>
                <a:latin typeface="Arial" panose="020B0604020202020204" pitchFamily="34" charset="0"/>
                <a:cs typeface="Arial" panose="020B0604020202020204" pitchFamily="34" charset="0"/>
              </a:rPr>
              <a:t>highest</a:t>
            </a:r>
            <a:r>
              <a:rPr lang="en-IE" altLang="en-US" sz="1100" dirty="0">
                <a:solidFill>
                  <a:schemeClr val="tx1"/>
                </a:solidFill>
                <a:latin typeface="Arial" panose="020B0604020202020204" pitchFamily="34" charset="0"/>
                <a:cs typeface="Arial" panose="020B0604020202020204" pitchFamily="34" charset="0"/>
              </a:rPr>
              <a:t> proportions of MDR               </a:t>
            </a:r>
            <a:r>
              <a:rPr lang="en-IE" altLang="en-US" sz="1100" i="1" dirty="0">
                <a:solidFill>
                  <a:schemeClr val="tx1"/>
                </a:solidFill>
                <a:latin typeface="Arial" panose="020B0604020202020204" pitchFamily="34" charset="0"/>
                <a:cs typeface="Arial" panose="020B0604020202020204" pitchFamily="34" charset="0"/>
              </a:rPr>
              <a:t>P. aeruginosa </a:t>
            </a:r>
            <a:r>
              <a:rPr lang="en-IE" altLang="en-US" sz="1100" dirty="0">
                <a:solidFill>
                  <a:schemeClr val="tx1"/>
                </a:solidFill>
                <a:latin typeface="Arial" panose="020B0604020202020204" pitchFamily="34" charset="0"/>
                <a:cs typeface="Arial" panose="020B0604020202020204" pitchFamily="34" charset="0"/>
              </a:rPr>
              <a:t>are seen in Eastern and Southern Europe</a:t>
            </a:r>
          </a:p>
        </p:txBody>
      </p:sp>
      <p:sp>
        <p:nvSpPr>
          <p:cNvPr id="16" name="TextBox 15">
            <a:extLst>
              <a:ext uri="{FF2B5EF4-FFF2-40B4-BE49-F238E27FC236}">
                <a16:creationId xmlns:a16="http://schemas.microsoft.com/office/drawing/2014/main" id="{C972CE6B-AB77-3944-2C4D-4EF96A5AC1DC}"/>
              </a:ext>
            </a:extLst>
          </p:cNvPr>
          <p:cNvSpPr txBox="1"/>
          <p:nvPr/>
        </p:nvSpPr>
        <p:spPr>
          <a:xfrm>
            <a:off x="161939" y="4728002"/>
            <a:ext cx="5872556" cy="415498"/>
          </a:xfrm>
          <a:prstGeom prst="rect">
            <a:avLst/>
          </a:prstGeom>
          <a:noFill/>
        </p:spPr>
        <p:txBody>
          <a:bodyPr wrap="square" rtlCol="0">
            <a:spAutoFit/>
          </a:bodyPr>
          <a:lstStyle/>
          <a:p>
            <a:endParaRPr lang="en-IE" sz="700" dirty="0"/>
          </a:p>
          <a:p>
            <a:r>
              <a:rPr lang="en-IE" sz="700" dirty="0"/>
              <a:t>Source: Health Atlas, ECDC (data downloaded 26/09/2022)</a:t>
            </a:r>
          </a:p>
          <a:p>
            <a:endParaRPr lang="en-IE" sz="700" dirty="0">
              <a:latin typeface="+mn-lt"/>
            </a:endParaRPr>
          </a:p>
        </p:txBody>
      </p:sp>
      <p:sp>
        <p:nvSpPr>
          <p:cNvPr id="17" name="TextBox 16">
            <a:extLst>
              <a:ext uri="{FF2B5EF4-FFF2-40B4-BE49-F238E27FC236}">
                <a16:creationId xmlns:a16="http://schemas.microsoft.com/office/drawing/2014/main" id="{A970567D-5C0C-ED81-3A10-069454215628}"/>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pic>
        <p:nvPicPr>
          <p:cNvPr id="2" name="Picture 1">
            <a:extLst>
              <a:ext uri="{FF2B5EF4-FFF2-40B4-BE49-F238E27FC236}">
                <a16:creationId xmlns:a16="http://schemas.microsoft.com/office/drawing/2014/main" id="{8587A8B6-5EAB-666C-1EA1-2C6A0BB0B1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A702759B-7F0D-7D42-B40C-0C7267666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430322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464353"/>
            <a:ext cx="3392189" cy="914400"/>
          </a:xfrm>
        </p:spPr>
        <p:txBody>
          <a:bodyPr/>
          <a:lstStyle/>
          <a:p>
            <a:pPr>
              <a:lnSpc>
                <a:spcPct val="100000"/>
              </a:lnSpc>
            </a:pPr>
            <a:r>
              <a:rPr lang="en-GB" b="1" dirty="0"/>
              <a:t>Invasive </a:t>
            </a:r>
            <a:r>
              <a:rPr lang="en-GB" b="1" i="1" dirty="0"/>
              <a:t>Streptococcus pneumoniae </a:t>
            </a:r>
            <a:r>
              <a:rPr lang="en-GB" b="1" dirty="0"/>
              <a:t>infections</a:t>
            </a:r>
          </a:p>
        </p:txBody>
      </p:sp>
      <p:pic>
        <p:nvPicPr>
          <p:cNvPr id="5" name="Picture 4">
            <a:extLst>
              <a:ext uri="{FF2B5EF4-FFF2-40B4-BE49-F238E27FC236}">
                <a16:creationId xmlns:a16="http://schemas.microsoft.com/office/drawing/2014/main" id="{D76A005F-1BBE-4338-93BE-555052DAC9D8}"/>
              </a:ext>
            </a:extLst>
          </p:cNvPr>
          <p:cNvPicPr>
            <a:picLocks noChangeAspect="1"/>
          </p:cNvPicPr>
          <p:nvPr/>
        </p:nvPicPr>
        <p:blipFill>
          <a:blip r:embed="rId2"/>
          <a:stretch>
            <a:fillRect/>
          </a:stretch>
        </p:blipFill>
        <p:spPr>
          <a:xfrm>
            <a:off x="5554374" y="1501332"/>
            <a:ext cx="2077505" cy="2077505"/>
          </a:xfrm>
          <a:prstGeom prst="rect">
            <a:avLst/>
          </a:prstGeom>
        </p:spPr>
      </p:pic>
      <p:pic>
        <p:nvPicPr>
          <p:cNvPr id="2" name="Picture 1">
            <a:extLst>
              <a:ext uri="{FF2B5EF4-FFF2-40B4-BE49-F238E27FC236}">
                <a16:creationId xmlns:a16="http://schemas.microsoft.com/office/drawing/2014/main" id="{D11C7E45-998C-08E4-E7B8-C55136523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D977770A-C87F-7E72-838C-F11489E85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400841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390880" y="1455776"/>
            <a:ext cx="8312852" cy="3286472"/>
          </a:xfrm>
        </p:spPr>
        <p:txBody>
          <a:bodyPr>
            <a:normAutofit lnSpcReduction="10000"/>
          </a:bodyPr>
          <a:lstStyle/>
          <a:p>
            <a:r>
              <a:rPr lang="en-IE" altLang="en-US" sz="1400" dirty="0"/>
              <a:t>The number of invasive </a:t>
            </a:r>
            <a:r>
              <a:rPr lang="en-IE" altLang="en-US" sz="1400" i="1" dirty="0"/>
              <a:t>S. pneumoniae </a:t>
            </a:r>
            <a:r>
              <a:rPr lang="en-IE" sz="1400" dirty="0"/>
              <a:t>infections </a:t>
            </a:r>
            <a:r>
              <a:rPr lang="en-IE" altLang="en-US" sz="1400" dirty="0"/>
              <a:t>increased by 69% between 2021 and 2022;            </a:t>
            </a:r>
            <a:r>
              <a:rPr lang="en-GB" altLang="en-US" sz="1400" dirty="0"/>
              <a:t>however, the number of infections remains lower than pre-pandemic levels                                                 </a:t>
            </a:r>
            <a:r>
              <a:rPr lang="en-IE" altLang="en-US" sz="1000" dirty="0">
                <a:latin typeface="Arial" panose="020B0604020202020204" pitchFamily="34" charset="0"/>
                <a:cs typeface="Arial" panose="020B0604020202020204" pitchFamily="34" charset="0"/>
              </a:rPr>
              <a:t>(data adjusted to include only those laboratories that consistently reported data over the latest 5-year period)</a:t>
            </a:r>
          </a:p>
          <a:p>
            <a:endParaRPr lang="en-GB" altLang="en-US" sz="1400" dirty="0"/>
          </a:p>
          <a:p>
            <a:r>
              <a:rPr lang="en-GB" altLang="en-US" sz="1400" dirty="0"/>
              <a:t>In 2022, 23.4% (almost 1 in 4) of all invasive </a:t>
            </a:r>
            <a:r>
              <a:rPr lang="en-GB" altLang="en-US" sz="1400" i="1" dirty="0"/>
              <a:t>S. pneumoniae </a:t>
            </a:r>
            <a:r>
              <a:rPr lang="en-GB" altLang="en-US" sz="1400" dirty="0"/>
              <a:t>isolates were penicillin non-wild type (Pen-NWT)</a:t>
            </a:r>
          </a:p>
          <a:p>
            <a:endParaRPr lang="en-GB" altLang="en-US" sz="1400" dirty="0"/>
          </a:p>
          <a:p>
            <a:endParaRPr lang="en-GB" altLang="en-US" sz="1400" dirty="0"/>
          </a:p>
          <a:p>
            <a:endParaRPr lang="en-GB" altLang="en-US" sz="1400" dirty="0"/>
          </a:p>
          <a:p>
            <a:r>
              <a:rPr lang="en-GB" altLang="en-US" sz="1400" dirty="0"/>
              <a:t>Pen-NWT among invasive </a:t>
            </a:r>
            <a:r>
              <a:rPr lang="en-GB" altLang="en-US" sz="1400" i="1" dirty="0"/>
              <a:t>S. pneumoniae </a:t>
            </a:r>
            <a:r>
              <a:rPr lang="en-GB" altLang="en-US" sz="1400" dirty="0"/>
              <a:t>infections has </a:t>
            </a:r>
            <a:r>
              <a:rPr lang="en-GB" altLang="en-US" sz="1400" dirty="0">
                <a:solidFill>
                  <a:srgbClr val="FF2F2F"/>
                </a:solidFill>
              </a:rPr>
              <a:t>increased</a:t>
            </a:r>
            <a:r>
              <a:rPr lang="en-GB" altLang="en-US" sz="1400" dirty="0"/>
              <a:t> over the past 4 years, but the increase was only 3 percent compared to pre-pandemic levels. 	</a:t>
            </a:r>
          </a:p>
          <a:p>
            <a:endParaRPr lang="en-GB" altLang="en-US" sz="1400" dirty="0"/>
          </a:p>
          <a:p>
            <a:endParaRPr lang="en-GB" altLang="en-US"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847200" cy="585601"/>
          </a:xfrm>
        </p:spPr>
        <p:txBody>
          <a:bodyPr>
            <a:noAutofit/>
          </a:bodyPr>
          <a:lstStyle/>
          <a:p>
            <a:pPr>
              <a:lnSpc>
                <a:spcPct val="100000"/>
              </a:lnSpc>
            </a:pPr>
            <a:r>
              <a:rPr lang="en-GB" dirty="0"/>
              <a:t>Invasive </a:t>
            </a:r>
            <a:r>
              <a:rPr lang="en-GB" i="1" dirty="0"/>
              <a:t>Streptococcus pneumoniae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390880" y="1136578"/>
            <a:ext cx="1697120" cy="275054"/>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sp>
        <p:nvSpPr>
          <p:cNvPr id="2" name="Rectangle: Rounded Corners 1">
            <a:extLst>
              <a:ext uri="{FF2B5EF4-FFF2-40B4-BE49-F238E27FC236}">
                <a16:creationId xmlns:a16="http://schemas.microsoft.com/office/drawing/2014/main" id="{59C69F3D-3CAF-8F63-95BE-1968C40EE2C0}"/>
              </a:ext>
            </a:extLst>
          </p:cNvPr>
          <p:cNvSpPr/>
          <p:nvPr/>
        </p:nvSpPr>
        <p:spPr>
          <a:xfrm>
            <a:off x="526346" y="3261572"/>
            <a:ext cx="8041920" cy="50440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a:t>
            </a:r>
            <a:r>
              <a:rPr lang="en-IE" altLang="en-US" sz="1100" b="1" dirty="0">
                <a:solidFill>
                  <a:schemeClr val="tx1"/>
                </a:solidFill>
                <a:latin typeface="Arial" panose="020B0604020202020204" pitchFamily="34" charset="0"/>
                <a:cs typeface="Arial" panose="020B0604020202020204" pitchFamily="34" charset="0"/>
              </a:rPr>
              <a:t>Penicillin non-wild type (Pen-NWT) </a:t>
            </a:r>
            <a:r>
              <a:rPr lang="en-IE" altLang="en-US" sz="1100" dirty="0">
                <a:solidFill>
                  <a:schemeClr val="tx1"/>
                </a:solidFill>
                <a:latin typeface="Arial" panose="020B0604020202020204" pitchFamily="34" charset="0"/>
                <a:cs typeface="Arial" panose="020B0604020202020204" pitchFamily="34" charset="0"/>
              </a:rPr>
              <a:t>refers to </a:t>
            </a:r>
            <a:r>
              <a:rPr lang="en-IE" altLang="en-US" sz="1100" i="1" dirty="0">
                <a:solidFill>
                  <a:schemeClr val="tx1"/>
                </a:solidFill>
                <a:latin typeface="Arial" panose="020B0604020202020204" pitchFamily="34" charset="0"/>
                <a:cs typeface="Arial" panose="020B0604020202020204" pitchFamily="34" charset="0"/>
              </a:rPr>
              <a:t>S. pneumoniae </a:t>
            </a:r>
            <a:r>
              <a:rPr lang="en-IE" altLang="en-US" sz="1100" dirty="0">
                <a:solidFill>
                  <a:schemeClr val="tx1"/>
                </a:solidFill>
                <a:latin typeface="Arial" panose="020B0604020202020204" pitchFamily="34" charset="0"/>
                <a:cs typeface="Arial" panose="020B0604020202020204" pitchFamily="34" charset="0"/>
              </a:rPr>
              <a:t>isolates reported as either “susceptible, increased exposure”(I) or resistant (R); with MICs above those of the wild type isolates (&gt;0.06mg/L)</a:t>
            </a:r>
          </a:p>
        </p:txBody>
      </p:sp>
      <p:pic>
        <p:nvPicPr>
          <p:cNvPr id="3" name="Picture 2">
            <a:extLst>
              <a:ext uri="{FF2B5EF4-FFF2-40B4-BE49-F238E27FC236}">
                <a16:creationId xmlns:a16="http://schemas.microsoft.com/office/drawing/2014/main" id="{4A56CEBF-2277-43A9-2DD7-D880A1AC9F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4" name="Picture 3">
            <a:extLst>
              <a:ext uri="{FF2B5EF4-FFF2-40B4-BE49-F238E27FC236}">
                <a16:creationId xmlns:a16="http://schemas.microsoft.com/office/drawing/2014/main" id="{A6F7F385-4C07-2623-FE98-9A5B4405F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319204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dirty="0"/>
              <a:t>Invasive </a:t>
            </a:r>
            <a:r>
              <a:rPr lang="en-GB" i="1" dirty="0"/>
              <a:t>Streptococcus pneumoniae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748414" y="3979664"/>
            <a:ext cx="5872556" cy="523220"/>
          </a:xfrm>
          <a:prstGeom prst="rect">
            <a:avLst/>
          </a:prstGeom>
          <a:noFill/>
        </p:spPr>
        <p:txBody>
          <a:bodyPr wrap="square" rtlCol="0">
            <a:spAutoFit/>
          </a:bodyPr>
          <a:lstStyle/>
          <a:p>
            <a:r>
              <a:rPr lang="en-IE" sz="700" dirty="0">
                <a:latin typeface="+mn-lt"/>
              </a:rPr>
              <a:t>WT: </a:t>
            </a:r>
            <a:r>
              <a:rPr lang="en-IE" sz="700" dirty="0"/>
              <a:t>Wild Type</a:t>
            </a:r>
          </a:p>
          <a:p>
            <a:r>
              <a:rPr lang="en-GB" sz="700" dirty="0"/>
              <a:t>** Reconciliation with CIDR data not done for 2022 data due to resource issues at HPSC</a:t>
            </a:r>
          </a:p>
          <a:p>
            <a:r>
              <a:rPr lang="en-IE" sz="700" dirty="0">
                <a:latin typeface="+mn-lt"/>
              </a:rPr>
              <a:t>*Not all isolates </a:t>
            </a:r>
            <a:r>
              <a:rPr lang="en-IE" sz="700" dirty="0"/>
              <a:t>tested </a:t>
            </a:r>
          </a:p>
          <a:p>
            <a:r>
              <a:rPr lang="en-IE" sz="700" dirty="0"/>
              <a:t>‡ Data is missing from one laboratory for each of 2021 and 2022</a:t>
            </a:r>
            <a:endParaRPr lang="en-IE" sz="700" dirty="0">
              <a:latin typeface="+mn-lt"/>
            </a:endParaRPr>
          </a:p>
        </p:txBody>
      </p:sp>
      <p:sp>
        <p:nvSpPr>
          <p:cNvPr id="5" name="Rectangle: Rounded Corners 4">
            <a:extLst>
              <a:ext uri="{FF2B5EF4-FFF2-40B4-BE49-F238E27FC236}">
                <a16:creationId xmlns:a16="http://schemas.microsoft.com/office/drawing/2014/main" id="{59B65DC8-5EAE-C7B5-2317-4AFC80085941}"/>
              </a:ext>
            </a:extLst>
          </p:cNvPr>
          <p:cNvSpPr/>
          <p:nvPr/>
        </p:nvSpPr>
        <p:spPr>
          <a:xfrm>
            <a:off x="5249333" y="4030134"/>
            <a:ext cx="3677281" cy="887328"/>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a:t>
            </a:r>
            <a:r>
              <a:rPr lang="en-GB" sz="1100" dirty="0">
                <a:solidFill>
                  <a:schemeClr val="tx1"/>
                </a:solidFill>
              </a:rPr>
              <a:t>Wild type (WT) organisms are those with no phenotypically detectable resistance mechanisms (acquired or by mutation) to a particular antimicrobial: </a:t>
            </a:r>
          </a:p>
          <a:p>
            <a:r>
              <a:rPr lang="en-GB" sz="1100" b="1" dirty="0">
                <a:solidFill>
                  <a:srgbClr val="FF0000"/>
                </a:solidFill>
              </a:rPr>
              <a:t>Penicillin-WT strains of </a:t>
            </a:r>
            <a:r>
              <a:rPr lang="en-GB" sz="1100" b="1" i="1" dirty="0">
                <a:solidFill>
                  <a:srgbClr val="FF0000"/>
                </a:solidFill>
              </a:rPr>
              <a:t>S. pneumoniae </a:t>
            </a:r>
            <a:r>
              <a:rPr lang="en-GB" sz="1100" b="1" dirty="0">
                <a:solidFill>
                  <a:srgbClr val="FF0000"/>
                </a:solidFill>
              </a:rPr>
              <a:t>are typically susceptible to penicillin</a:t>
            </a:r>
            <a:endParaRPr lang="en-IE" altLang="en-US" sz="11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59986E3-3772-C869-1D4D-E9DE4CD80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6" name="Picture 5">
            <a:extLst>
              <a:ext uri="{FF2B5EF4-FFF2-40B4-BE49-F238E27FC236}">
                <a16:creationId xmlns:a16="http://schemas.microsoft.com/office/drawing/2014/main" id="{C48D4836-C1B5-56CF-42F1-40EC19C63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7" name="Picture 6">
            <a:extLst>
              <a:ext uri="{FF2B5EF4-FFF2-40B4-BE49-F238E27FC236}">
                <a16:creationId xmlns:a16="http://schemas.microsoft.com/office/drawing/2014/main" id="{BDBA298A-66FA-8800-2DD2-D6A3A6326C6A}"/>
              </a:ext>
            </a:extLst>
          </p:cNvPr>
          <p:cNvPicPr>
            <a:picLocks noChangeAspect="1"/>
          </p:cNvPicPr>
          <p:nvPr/>
        </p:nvPicPr>
        <p:blipFill>
          <a:blip r:embed="rId4"/>
          <a:stretch>
            <a:fillRect/>
          </a:stretch>
        </p:blipFill>
        <p:spPr>
          <a:xfrm>
            <a:off x="807541" y="1214344"/>
            <a:ext cx="7677150" cy="2724150"/>
          </a:xfrm>
          <a:prstGeom prst="rect">
            <a:avLst/>
          </a:prstGeom>
        </p:spPr>
      </p:pic>
    </p:spTree>
    <p:extLst>
      <p:ext uri="{BB962C8B-B14F-4D97-AF65-F5344CB8AC3E}">
        <p14:creationId xmlns:p14="http://schemas.microsoft.com/office/powerpoint/2010/main" val="1056780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149890"/>
            <a:ext cx="5436001" cy="585601"/>
          </a:xfrm>
        </p:spPr>
        <p:txBody>
          <a:bodyPr>
            <a:noAutofit/>
          </a:bodyPr>
          <a:lstStyle/>
          <a:p>
            <a:r>
              <a:rPr lang="en-GB" dirty="0"/>
              <a:t>Penicillin-non-wildtype </a:t>
            </a:r>
            <a:r>
              <a:rPr lang="en-GB" i="1" dirty="0"/>
              <a:t>Streptococcus pneumoniae </a:t>
            </a:r>
            <a:r>
              <a:rPr lang="en-GB" dirty="0"/>
              <a:t>trends</a:t>
            </a:r>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2195678" y="3974585"/>
            <a:ext cx="2836909" cy="307777"/>
          </a:xfrm>
          <a:prstGeom prst="rect">
            <a:avLst/>
          </a:prstGeom>
          <a:noFill/>
        </p:spPr>
        <p:txBody>
          <a:bodyPr wrap="square" rtlCol="0">
            <a:spAutoFit/>
          </a:bodyPr>
          <a:lstStyle/>
          <a:p>
            <a:r>
              <a:rPr lang="en-IE" sz="700" dirty="0">
                <a:latin typeface="+mn-lt"/>
              </a:rPr>
              <a:t>WT, </a:t>
            </a:r>
            <a:r>
              <a:rPr lang="en-IE" sz="700" dirty="0"/>
              <a:t>Wild Type</a:t>
            </a:r>
          </a:p>
          <a:p>
            <a:r>
              <a:rPr lang="en-IE" sz="700" dirty="0">
                <a:latin typeface="+mn-lt"/>
              </a:rPr>
              <a:t>*</a:t>
            </a:r>
            <a:r>
              <a:rPr lang="en-IE" sz="700" dirty="0"/>
              <a:t>Data is missing from one laboratory for each of 2021 and 2022</a:t>
            </a:r>
            <a:endParaRPr lang="en-IE" sz="700" dirty="0">
              <a:latin typeface="+mn-lt"/>
            </a:endParaRPr>
          </a:p>
        </p:txBody>
      </p:sp>
      <p:pic>
        <p:nvPicPr>
          <p:cNvPr id="3" name="Picture 2">
            <a:extLst>
              <a:ext uri="{FF2B5EF4-FFF2-40B4-BE49-F238E27FC236}">
                <a16:creationId xmlns:a16="http://schemas.microsoft.com/office/drawing/2014/main" id="{9912C6F3-3D63-DB2E-E826-ED34D05B2C34}"/>
              </a:ext>
            </a:extLst>
          </p:cNvPr>
          <p:cNvPicPr>
            <a:picLocks noChangeAspect="1"/>
          </p:cNvPicPr>
          <p:nvPr/>
        </p:nvPicPr>
        <p:blipFill>
          <a:blip r:embed="rId2"/>
          <a:stretch>
            <a:fillRect/>
          </a:stretch>
        </p:blipFill>
        <p:spPr>
          <a:xfrm>
            <a:off x="2035860" y="1220417"/>
            <a:ext cx="4706520" cy="2743438"/>
          </a:xfrm>
          <a:prstGeom prst="rect">
            <a:avLst/>
          </a:prstGeom>
        </p:spPr>
      </p:pic>
      <p:sp>
        <p:nvSpPr>
          <p:cNvPr id="6" name="Rectangle: Rounded Corners 5">
            <a:extLst>
              <a:ext uri="{FF2B5EF4-FFF2-40B4-BE49-F238E27FC236}">
                <a16:creationId xmlns:a16="http://schemas.microsoft.com/office/drawing/2014/main" id="{61AAC0DD-9BA4-AB15-B88D-20573C87AF55}"/>
              </a:ext>
            </a:extLst>
          </p:cNvPr>
          <p:cNvSpPr/>
          <p:nvPr/>
        </p:nvSpPr>
        <p:spPr>
          <a:xfrm>
            <a:off x="6820748" y="2472266"/>
            <a:ext cx="2214880" cy="1591733"/>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Invasive S. </a:t>
            </a:r>
            <a:r>
              <a:rPr lang="en-GB" sz="1100" i="1" dirty="0">
                <a:solidFill>
                  <a:schemeClr val="tx1"/>
                </a:solidFill>
              </a:rPr>
              <a:t>pneumoniae </a:t>
            </a:r>
            <a:r>
              <a:rPr lang="en-GB" sz="1100" dirty="0">
                <a:solidFill>
                  <a:schemeClr val="tx1"/>
                </a:solidFill>
              </a:rPr>
              <a:t>infection numbers </a:t>
            </a:r>
            <a:r>
              <a:rPr lang="en-GB" sz="1100" b="1" dirty="0">
                <a:solidFill>
                  <a:srgbClr val="238375"/>
                </a:solidFill>
              </a:rPr>
              <a:t>decreased</a:t>
            </a:r>
            <a:r>
              <a:rPr lang="en-GB" sz="1100" dirty="0">
                <a:solidFill>
                  <a:schemeClr val="tx1"/>
                </a:solidFill>
              </a:rPr>
              <a:t> significantly during the COVID-19 pandemic. The number of cases started </a:t>
            </a:r>
            <a:r>
              <a:rPr lang="en-GB" sz="1100" b="1" dirty="0">
                <a:solidFill>
                  <a:srgbClr val="FF0000"/>
                </a:solidFill>
              </a:rPr>
              <a:t>increasing</a:t>
            </a:r>
            <a:r>
              <a:rPr lang="en-GB" sz="1100" dirty="0">
                <a:solidFill>
                  <a:schemeClr val="tx1"/>
                </a:solidFill>
              </a:rPr>
              <a:t> again in 2022. </a:t>
            </a:r>
          </a:p>
          <a:p>
            <a:pPr algn="ctr"/>
            <a:endParaRPr lang="en-GB" sz="800" dirty="0">
              <a:solidFill>
                <a:schemeClr val="tx1"/>
              </a:solidFill>
            </a:endParaRPr>
          </a:p>
          <a:p>
            <a:pPr algn="ctr"/>
            <a:r>
              <a:rPr lang="en-GB" sz="1100" dirty="0">
                <a:solidFill>
                  <a:schemeClr val="tx1"/>
                </a:solidFill>
              </a:rPr>
              <a:t>The %PEN-Non-WT has been </a:t>
            </a:r>
            <a:r>
              <a:rPr lang="en-GB" sz="1100" b="1" dirty="0">
                <a:solidFill>
                  <a:srgbClr val="FF0000"/>
                </a:solidFill>
              </a:rPr>
              <a:t>increasing</a:t>
            </a:r>
            <a:r>
              <a:rPr lang="en-GB" sz="1100" dirty="0">
                <a:solidFill>
                  <a:schemeClr val="tx1"/>
                </a:solidFill>
              </a:rPr>
              <a:t> steadily since 2019 and it reached to 23.4 % in 2022.</a:t>
            </a:r>
          </a:p>
        </p:txBody>
      </p:sp>
      <p:sp>
        <p:nvSpPr>
          <p:cNvPr id="7" name="Right Brace 6">
            <a:extLst>
              <a:ext uri="{FF2B5EF4-FFF2-40B4-BE49-F238E27FC236}">
                <a16:creationId xmlns:a16="http://schemas.microsoft.com/office/drawing/2014/main" id="{75CB22A6-3B25-4CDF-A9BE-87AF74E2EE14}"/>
              </a:ext>
            </a:extLst>
          </p:cNvPr>
          <p:cNvSpPr/>
          <p:nvPr/>
        </p:nvSpPr>
        <p:spPr>
          <a:xfrm>
            <a:off x="5960534" y="2134056"/>
            <a:ext cx="173304" cy="298026"/>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3" name="TextBox 12">
            <a:extLst>
              <a:ext uri="{FF2B5EF4-FFF2-40B4-BE49-F238E27FC236}">
                <a16:creationId xmlns:a16="http://schemas.microsoft.com/office/drawing/2014/main" id="{8D2A15DF-76C7-E561-D40B-79009C34FDAB}"/>
              </a:ext>
            </a:extLst>
          </p:cNvPr>
          <p:cNvSpPr txBox="1"/>
          <p:nvPr/>
        </p:nvSpPr>
        <p:spPr>
          <a:xfrm>
            <a:off x="7048239" y="1361440"/>
            <a:ext cx="1790961" cy="338554"/>
          </a:xfrm>
          <a:prstGeom prst="rect">
            <a:avLst/>
          </a:prstGeom>
        </p:spPr>
        <p:txBody>
          <a:bodyPr wrap="square" lIns="0" tIns="0" rIns="0" bIns="0" rtlCol="0" anchor="t" anchorCtr="0">
            <a:spAutoFit/>
          </a:bodyPr>
          <a:lstStyle/>
          <a:p>
            <a:pPr algn="l"/>
            <a:r>
              <a:rPr lang="en-IE" sz="1100" dirty="0"/>
              <a:t>PEN-Non-WT is comprised of both PEN-R and PEN-I</a:t>
            </a:r>
          </a:p>
        </p:txBody>
      </p:sp>
      <p:cxnSp>
        <p:nvCxnSpPr>
          <p:cNvPr id="15" name="Straight Arrow Connector 14">
            <a:extLst>
              <a:ext uri="{FF2B5EF4-FFF2-40B4-BE49-F238E27FC236}">
                <a16:creationId xmlns:a16="http://schemas.microsoft.com/office/drawing/2014/main" id="{FCC6BE28-3DE6-5509-47AC-8568A2CD5401}"/>
              </a:ext>
            </a:extLst>
          </p:cNvPr>
          <p:cNvCxnSpPr>
            <a:cxnSpLocks/>
          </p:cNvCxnSpPr>
          <p:nvPr/>
        </p:nvCxnSpPr>
        <p:spPr>
          <a:xfrm flipV="1">
            <a:off x="6123150" y="1653229"/>
            <a:ext cx="868050" cy="629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99AF0B-35CD-4679-5BB3-A2F00B040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8213E026-5C72-4337-82C9-72014B5FC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8" name="TextBox 7">
            <a:extLst>
              <a:ext uri="{FF2B5EF4-FFF2-40B4-BE49-F238E27FC236}">
                <a16:creationId xmlns:a16="http://schemas.microsoft.com/office/drawing/2014/main" id="{EF3234AC-9B05-97AF-3D7D-218B4FD2DCA3}"/>
              </a:ext>
            </a:extLst>
          </p:cNvPr>
          <p:cNvSpPr txBox="1"/>
          <p:nvPr/>
        </p:nvSpPr>
        <p:spPr>
          <a:xfrm>
            <a:off x="2662139" y="4365531"/>
            <a:ext cx="1533428" cy="253916"/>
          </a:xfrm>
          <a:prstGeom prst="rect">
            <a:avLst/>
          </a:prstGeom>
          <a:noFill/>
        </p:spPr>
        <p:txBody>
          <a:bodyPr wrap="square" rtlCol="0">
            <a:spAutoFit/>
          </a:bodyPr>
          <a:lstStyle/>
          <a:p>
            <a:r>
              <a:rPr lang="en-IE" sz="1050" dirty="0"/>
              <a:t>Significant 5-year trend</a:t>
            </a:r>
          </a:p>
        </p:txBody>
      </p:sp>
      <p:sp>
        <p:nvSpPr>
          <p:cNvPr id="10" name="Down Arrow 7">
            <a:extLst>
              <a:ext uri="{FF2B5EF4-FFF2-40B4-BE49-F238E27FC236}">
                <a16:creationId xmlns:a16="http://schemas.microsoft.com/office/drawing/2014/main" id="{AADB447F-3420-85F2-FCE7-E9CB340E3EF8}"/>
              </a:ext>
            </a:extLst>
          </p:cNvPr>
          <p:cNvSpPr/>
          <p:nvPr/>
        </p:nvSpPr>
        <p:spPr>
          <a:xfrm rot="10800000">
            <a:off x="2473118" y="4382604"/>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Down Arrow 8">
            <a:extLst>
              <a:ext uri="{FF2B5EF4-FFF2-40B4-BE49-F238E27FC236}">
                <a16:creationId xmlns:a16="http://schemas.microsoft.com/office/drawing/2014/main" id="{A6B188FA-29E9-6DDF-A9C3-9A1706C2526F}"/>
              </a:ext>
            </a:extLst>
          </p:cNvPr>
          <p:cNvSpPr/>
          <p:nvPr/>
        </p:nvSpPr>
        <p:spPr>
          <a:xfrm>
            <a:off x="2260319" y="4404366"/>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Tree>
    <p:extLst>
      <p:ext uri="{BB962C8B-B14F-4D97-AF65-F5344CB8AC3E}">
        <p14:creationId xmlns:p14="http://schemas.microsoft.com/office/powerpoint/2010/main" val="2044763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149883" y="180541"/>
            <a:ext cx="5921478" cy="585601"/>
          </a:xfrm>
        </p:spPr>
        <p:txBody>
          <a:bodyPr>
            <a:noAutofit/>
          </a:bodyPr>
          <a:lstStyle/>
          <a:p>
            <a:r>
              <a:rPr lang="en-IE" b="1" dirty="0">
                <a:latin typeface="Arial" panose="020B0604020202020204" pitchFamily="34" charset="0"/>
                <a:cs typeface="Arial" panose="020B0604020202020204" pitchFamily="34" charset="0"/>
              </a:rPr>
              <a:t>Penicillin non-wild type </a:t>
            </a:r>
            <a:r>
              <a:rPr lang="en-IE" b="1" i="1" dirty="0">
                <a:latin typeface="Arial" panose="020B0604020202020204" pitchFamily="34" charset="0"/>
                <a:cs typeface="Arial" panose="020B0604020202020204" pitchFamily="34" charset="0"/>
              </a:rPr>
              <a:t>S. pneumoniae </a:t>
            </a:r>
            <a:r>
              <a:rPr lang="en-IE" b="1" dirty="0">
                <a:latin typeface="Arial" panose="020B0604020202020204" pitchFamily="34" charset="0"/>
                <a:cs typeface="Arial" panose="020B0604020202020204" pitchFamily="34" charset="0"/>
              </a:rPr>
              <a:t>in EARS-Net countries in 2021</a:t>
            </a:r>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161939" y="4728002"/>
            <a:ext cx="5872556" cy="415498"/>
          </a:xfrm>
          <a:prstGeom prst="rect">
            <a:avLst/>
          </a:prstGeom>
          <a:noFill/>
        </p:spPr>
        <p:txBody>
          <a:bodyPr wrap="square" rtlCol="0">
            <a:spAutoFit/>
          </a:bodyPr>
          <a:lstStyle/>
          <a:p>
            <a:endParaRPr lang="en-IE" sz="700" dirty="0"/>
          </a:p>
          <a:p>
            <a:r>
              <a:rPr lang="en-IE" sz="700" dirty="0"/>
              <a:t>Source: Health Atlas, ECDC (data downloaded 26/09/2022)</a:t>
            </a:r>
          </a:p>
          <a:p>
            <a:endParaRPr lang="en-IE" sz="700" dirty="0">
              <a:latin typeface="+mn-lt"/>
            </a:endParaRPr>
          </a:p>
        </p:txBody>
      </p:sp>
      <p:pic>
        <p:nvPicPr>
          <p:cNvPr id="3" name="Picture 2">
            <a:extLst>
              <a:ext uri="{FF2B5EF4-FFF2-40B4-BE49-F238E27FC236}">
                <a16:creationId xmlns:a16="http://schemas.microsoft.com/office/drawing/2014/main" id="{D64A35DA-5033-525E-1F2D-83E6C782BFA7}"/>
              </a:ext>
            </a:extLst>
          </p:cNvPr>
          <p:cNvPicPr>
            <a:picLocks noChangeAspect="1"/>
          </p:cNvPicPr>
          <p:nvPr/>
        </p:nvPicPr>
        <p:blipFill>
          <a:blip r:embed="rId2"/>
          <a:stretch>
            <a:fillRect/>
          </a:stretch>
        </p:blipFill>
        <p:spPr>
          <a:xfrm>
            <a:off x="2434101" y="1168385"/>
            <a:ext cx="3490640" cy="3635728"/>
          </a:xfrm>
          <a:prstGeom prst="rect">
            <a:avLst/>
          </a:prstGeom>
        </p:spPr>
      </p:pic>
      <p:sp>
        <p:nvSpPr>
          <p:cNvPr id="5" name="TextBox 4">
            <a:extLst>
              <a:ext uri="{FF2B5EF4-FFF2-40B4-BE49-F238E27FC236}">
                <a16:creationId xmlns:a16="http://schemas.microsoft.com/office/drawing/2014/main" id="{33ED5F45-C142-FBA3-9141-1FAF6629D410}"/>
              </a:ext>
            </a:extLst>
          </p:cNvPr>
          <p:cNvSpPr txBox="1"/>
          <p:nvPr/>
        </p:nvSpPr>
        <p:spPr>
          <a:xfrm>
            <a:off x="1128801" y="2442149"/>
            <a:ext cx="2322258" cy="600164"/>
          </a:xfrm>
          <a:prstGeom prst="rect">
            <a:avLst/>
          </a:prstGeom>
          <a:noFill/>
        </p:spPr>
        <p:txBody>
          <a:bodyPr wrap="square" rtlCol="0">
            <a:spAutoFit/>
          </a:bodyPr>
          <a:lstStyle/>
          <a:p>
            <a:r>
              <a:rPr lang="en-IE" sz="1350" dirty="0"/>
              <a:t>IE rank: 4/24* (19.6%)</a:t>
            </a:r>
          </a:p>
          <a:p>
            <a:r>
              <a:rPr lang="en-IE" sz="1350" dirty="0"/>
              <a:t>EU/EEA: 16.3%</a:t>
            </a:r>
          </a:p>
          <a:p>
            <a:r>
              <a:rPr lang="en-IE" sz="600" dirty="0"/>
              <a:t>(population-weighted mean)</a:t>
            </a:r>
          </a:p>
        </p:txBody>
      </p:sp>
      <p:pic>
        <p:nvPicPr>
          <p:cNvPr id="6" name="Picture 5">
            <a:extLst>
              <a:ext uri="{FF2B5EF4-FFF2-40B4-BE49-F238E27FC236}">
                <a16:creationId xmlns:a16="http://schemas.microsoft.com/office/drawing/2014/main" id="{9D72AEB4-D1D3-E88D-8A22-33EFA4D9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495" y="1588049"/>
            <a:ext cx="1900503" cy="1986240"/>
          </a:xfrm>
          <a:prstGeom prst="rect">
            <a:avLst/>
          </a:prstGeom>
        </p:spPr>
      </p:pic>
      <p:sp>
        <p:nvSpPr>
          <p:cNvPr id="7" name="TextBox 6">
            <a:extLst>
              <a:ext uri="{FF2B5EF4-FFF2-40B4-BE49-F238E27FC236}">
                <a16:creationId xmlns:a16="http://schemas.microsoft.com/office/drawing/2014/main" id="{3CA86F2D-056C-0329-963A-9215C948AF73}"/>
              </a:ext>
            </a:extLst>
          </p:cNvPr>
          <p:cNvSpPr txBox="1"/>
          <p:nvPr/>
        </p:nvSpPr>
        <p:spPr>
          <a:xfrm>
            <a:off x="1530621" y="4456435"/>
            <a:ext cx="1093754" cy="253916"/>
          </a:xfrm>
          <a:prstGeom prst="rect">
            <a:avLst/>
          </a:prstGeom>
          <a:noFill/>
        </p:spPr>
        <p:txBody>
          <a:bodyPr wrap="square" rtlCol="0">
            <a:spAutoFit/>
          </a:bodyPr>
          <a:lstStyle/>
          <a:p>
            <a:r>
              <a:rPr lang="en-IE" sz="1050" dirty="0"/>
              <a:t>5-year trend</a:t>
            </a:r>
          </a:p>
        </p:txBody>
      </p:sp>
      <p:sp>
        <p:nvSpPr>
          <p:cNvPr id="8" name="Down Arrow 7">
            <a:extLst>
              <a:ext uri="{FF2B5EF4-FFF2-40B4-BE49-F238E27FC236}">
                <a16:creationId xmlns:a16="http://schemas.microsoft.com/office/drawing/2014/main" id="{BE6C2948-C053-14C3-B638-5003CF40D515}"/>
              </a:ext>
            </a:extLst>
          </p:cNvPr>
          <p:cNvSpPr/>
          <p:nvPr/>
        </p:nvSpPr>
        <p:spPr>
          <a:xfrm rot="10800000">
            <a:off x="1341600" y="4473508"/>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2" name="TextBox 11">
            <a:extLst>
              <a:ext uri="{FF2B5EF4-FFF2-40B4-BE49-F238E27FC236}">
                <a16:creationId xmlns:a16="http://schemas.microsoft.com/office/drawing/2014/main" id="{BCE287D3-791D-66BC-33AE-60CA3E184E1A}"/>
              </a:ext>
            </a:extLst>
          </p:cNvPr>
          <p:cNvSpPr txBox="1"/>
          <p:nvPr/>
        </p:nvSpPr>
        <p:spPr>
          <a:xfrm>
            <a:off x="1116227" y="3036481"/>
            <a:ext cx="2516317" cy="230832"/>
          </a:xfrm>
          <a:prstGeom prst="rect">
            <a:avLst/>
          </a:prstGeom>
          <a:noFill/>
        </p:spPr>
        <p:txBody>
          <a:bodyPr wrap="square" rtlCol="0">
            <a:spAutoFit/>
          </a:bodyPr>
          <a:lstStyle/>
          <a:p>
            <a:r>
              <a:rPr lang="en-IE" sz="900" dirty="0"/>
              <a:t>*Countries with &gt;20 isolates</a:t>
            </a:r>
          </a:p>
        </p:txBody>
      </p:sp>
      <p:sp>
        <p:nvSpPr>
          <p:cNvPr id="13" name="Down Arrow 8">
            <a:extLst>
              <a:ext uri="{FF2B5EF4-FFF2-40B4-BE49-F238E27FC236}">
                <a16:creationId xmlns:a16="http://schemas.microsoft.com/office/drawing/2014/main" id="{0D9BB43D-2C4D-99DE-D60E-5790D7F8C586}"/>
              </a:ext>
            </a:extLst>
          </p:cNvPr>
          <p:cNvSpPr/>
          <p:nvPr/>
        </p:nvSpPr>
        <p:spPr>
          <a:xfrm>
            <a:off x="1128801" y="4522363"/>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4" name="Down Arrow 7">
            <a:extLst>
              <a:ext uri="{FF2B5EF4-FFF2-40B4-BE49-F238E27FC236}">
                <a16:creationId xmlns:a16="http://schemas.microsoft.com/office/drawing/2014/main" id="{DDB98D1C-8C7A-8406-187B-86E01CE1C1E0}"/>
              </a:ext>
            </a:extLst>
          </p:cNvPr>
          <p:cNvSpPr/>
          <p:nvPr/>
        </p:nvSpPr>
        <p:spPr>
          <a:xfrm rot="10800000">
            <a:off x="2251702" y="2697094"/>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6" name="TextBox 15">
            <a:extLst>
              <a:ext uri="{FF2B5EF4-FFF2-40B4-BE49-F238E27FC236}">
                <a16:creationId xmlns:a16="http://schemas.microsoft.com/office/drawing/2014/main" id="{02488636-9EB6-2F4A-FFF5-7E06D70CCB0D}"/>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
        <p:nvSpPr>
          <p:cNvPr id="18" name="Rectangle: Rounded Corners 17">
            <a:extLst>
              <a:ext uri="{FF2B5EF4-FFF2-40B4-BE49-F238E27FC236}">
                <a16:creationId xmlns:a16="http://schemas.microsoft.com/office/drawing/2014/main" id="{FFFB46A8-B60F-280B-99D7-4B221C64D4DA}"/>
              </a:ext>
            </a:extLst>
          </p:cNvPr>
          <p:cNvSpPr/>
          <p:nvPr/>
        </p:nvSpPr>
        <p:spPr>
          <a:xfrm>
            <a:off x="6142237" y="3675929"/>
            <a:ext cx="2663096" cy="1036108"/>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In 2021, the number of invasive        </a:t>
            </a:r>
            <a:r>
              <a:rPr lang="en-IE" altLang="en-US" sz="1100" i="1" dirty="0">
                <a:solidFill>
                  <a:schemeClr val="tx1"/>
                </a:solidFill>
                <a:latin typeface="Arial" panose="020B0604020202020204" pitchFamily="34" charset="0"/>
                <a:cs typeface="Arial" panose="020B0604020202020204" pitchFamily="34" charset="0"/>
              </a:rPr>
              <a:t>S. pneumoniae </a:t>
            </a:r>
            <a:r>
              <a:rPr lang="en-IE" altLang="en-US" sz="1100" dirty="0">
                <a:solidFill>
                  <a:schemeClr val="tx1"/>
                </a:solidFill>
                <a:latin typeface="Arial" panose="020B0604020202020204" pitchFamily="34" charset="0"/>
                <a:cs typeface="Arial" panose="020B0604020202020204" pitchFamily="34" charset="0"/>
              </a:rPr>
              <a:t>infections reported across  EU/EEA countries </a:t>
            </a:r>
            <a:r>
              <a:rPr lang="en-IE" altLang="en-US" sz="1100" b="1" dirty="0">
                <a:solidFill>
                  <a:srgbClr val="FF0000"/>
                </a:solidFill>
                <a:latin typeface="Arial" panose="020B0604020202020204" pitchFamily="34" charset="0"/>
                <a:cs typeface="Arial" panose="020B0604020202020204" pitchFamily="34" charset="0"/>
              </a:rPr>
              <a:t>increased</a:t>
            </a:r>
            <a:r>
              <a:rPr lang="en-IE" altLang="en-US" sz="1100" dirty="0">
                <a:solidFill>
                  <a:schemeClr val="tx1"/>
                </a:solidFill>
                <a:latin typeface="Arial" panose="020B0604020202020204" pitchFamily="34" charset="0"/>
                <a:cs typeface="Arial" panose="020B0604020202020204" pitchFamily="34" charset="0"/>
              </a:rPr>
              <a:t> by 21% compared to 2020</a:t>
            </a:r>
          </a:p>
          <a:p>
            <a:r>
              <a:rPr lang="en-IE" altLang="en-US" sz="800" dirty="0">
                <a:solidFill>
                  <a:schemeClr val="tx1"/>
                </a:solidFill>
                <a:latin typeface="Arial" panose="020B0604020202020204" pitchFamily="34" charset="0"/>
                <a:cs typeface="Arial" panose="020B0604020202020204" pitchFamily="34" charset="0"/>
              </a:rPr>
              <a:t>(following a big decrease due to the COVID-19 pandemic)</a:t>
            </a:r>
          </a:p>
        </p:txBody>
      </p:sp>
      <p:pic>
        <p:nvPicPr>
          <p:cNvPr id="2" name="Picture 1">
            <a:extLst>
              <a:ext uri="{FF2B5EF4-FFF2-40B4-BE49-F238E27FC236}">
                <a16:creationId xmlns:a16="http://schemas.microsoft.com/office/drawing/2014/main" id="{245D1740-A68D-53C8-CF20-C66C81A46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10" name="Picture 9">
            <a:extLst>
              <a:ext uri="{FF2B5EF4-FFF2-40B4-BE49-F238E27FC236}">
                <a16:creationId xmlns:a16="http://schemas.microsoft.com/office/drawing/2014/main" id="{2B47B405-FD4B-EE0A-F14D-E8CE85C9B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858142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464353"/>
            <a:ext cx="3392189" cy="914400"/>
          </a:xfrm>
        </p:spPr>
        <p:txBody>
          <a:bodyPr/>
          <a:lstStyle/>
          <a:p>
            <a:pPr>
              <a:lnSpc>
                <a:spcPct val="100000"/>
              </a:lnSpc>
            </a:pPr>
            <a:r>
              <a:rPr lang="en-GB" b="1" dirty="0"/>
              <a:t>Invasive </a:t>
            </a:r>
            <a:r>
              <a:rPr lang="en-GB" b="1" i="1" dirty="0"/>
              <a:t>Enterococcus faecalis </a:t>
            </a:r>
            <a:r>
              <a:rPr lang="en-GB" b="1" dirty="0"/>
              <a:t>infections</a:t>
            </a:r>
          </a:p>
        </p:txBody>
      </p:sp>
      <p:pic>
        <p:nvPicPr>
          <p:cNvPr id="5" name="Picture 4">
            <a:extLst>
              <a:ext uri="{FF2B5EF4-FFF2-40B4-BE49-F238E27FC236}">
                <a16:creationId xmlns:a16="http://schemas.microsoft.com/office/drawing/2014/main" id="{D76A005F-1BBE-4338-93BE-555052DAC9D8}"/>
              </a:ext>
            </a:extLst>
          </p:cNvPr>
          <p:cNvPicPr>
            <a:picLocks noChangeAspect="1"/>
          </p:cNvPicPr>
          <p:nvPr/>
        </p:nvPicPr>
        <p:blipFill>
          <a:blip r:embed="rId2"/>
          <a:stretch>
            <a:fillRect/>
          </a:stretch>
        </p:blipFill>
        <p:spPr>
          <a:xfrm>
            <a:off x="5554374" y="1652754"/>
            <a:ext cx="2077505" cy="1774661"/>
          </a:xfrm>
          <a:prstGeom prst="rect">
            <a:avLst/>
          </a:prstGeom>
        </p:spPr>
      </p:pic>
      <p:pic>
        <p:nvPicPr>
          <p:cNvPr id="2" name="Picture 1">
            <a:extLst>
              <a:ext uri="{FF2B5EF4-FFF2-40B4-BE49-F238E27FC236}">
                <a16:creationId xmlns:a16="http://schemas.microsoft.com/office/drawing/2014/main" id="{989A265A-B485-5F80-AB26-01DB6A42D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438D786C-9181-9EA0-45D8-DB284E984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499716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563386" y="1386826"/>
            <a:ext cx="8017227" cy="3286472"/>
          </a:xfrm>
        </p:spPr>
        <p:txBody>
          <a:bodyPr>
            <a:normAutofit lnSpcReduction="10000"/>
          </a:bodyPr>
          <a:lstStyle/>
          <a:p>
            <a:r>
              <a:rPr lang="en-IE" altLang="en-US" sz="1400" dirty="0">
                <a:latin typeface="Arial" panose="020B0604020202020204" pitchFamily="34" charset="0"/>
                <a:cs typeface="Arial" panose="020B0604020202020204" pitchFamily="34" charset="0"/>
              </a:rPr>
              <a:t>The number of invasive </a:t>
            </a:r>
            <a:r>
              <a:rPr lang="en-IE" altLang="en-US" sz="1400" i="1" dirty="0">
                <a:latin typeface="Arial" panose="020B0604020202020204" pitchFamily="34" charset="0"/>
                <a:cs typeface="Arial" panose="020B0604020202020204" pitchFamily="34" charset="0"/>
              </a:rPr>
              <a:t>E. faecalis </a:t>
            </a:r>
            <a:r>
              <a:rPr lang="en-IE" sz="1400" dirty="0">
                <a:latin typeface="Arial" panose="020B0604020202020204" pitchFamily="34" charset="0"/>
                <a:cs typeface="Arial" panose="020B0604020202020204" pitchFamily="34" charset="0"/>
              </a:rPr>
              <a:t>infections</a:t>
            </a:r>
            <a:r>
              <a:rPr lang="en-IE" sz="1400" b="1" dirty="0">
                <a:latin typeface="Arial" panose="020B0604020202020204" pitchFamily="34" charset="0"/>
                <a:cs typeface="Arial" panose="020B0604020202020204" pitchFamily="34" charset="0"/>
              </a:rPr>
              <a:t> </a:t>
            </a:r>
            <a:r>
              <a:rPr lang="en-IE" altLang="en-US" sz="1400" b="1" dirty="0">
                <a:solidFill>
                  <a:srgbClr val="FF0000"/>
                </a:solidFill>
                <a:latin typeface="Arial" panose="020B0604020202020204" pitchFamily="34" charset="0"/>
                <a:cs typeface="Arial" panose="020B0604020202020204" pitchFamily="34" charset="0"/>
              </a:rPr>
              <a:t>increased</a:t>
            </a:r>
            <a:r>
              <a:rPr lang="en-IE" altLang="en-US" sz="1400" dirty="0">
                <a:latin typeface="Arial" panose="020B0604020202020204" pitchFamily="34" charset="0"/>
                <a:cs typeface="Arial" panose="020B0604020202020204" pitchFamily="34" charset="0"/>
              </a:rPr>
              <a:t> by 5% between 2021 and 2022               </a:t>
            </a:r>
            <a:r>
              <a:rPr lang="en-IE" altLang="en-US" sz="1000" dirty="0">
                <a:latin typeface="Arial" panose="020B0604020202020204" pitchFamily="34" charset="0"/>
                <a:cs typeface="Arial" panose="020B0604020202020204" pitchFamily="34" charset="0"/>
              </a:rPr>
              <a:t>(data adjusted to include only those laboratories that consistently reported data over the latest 5-year period)</a:t>
            </a:r>
          </a:p>
          <a:p>
            <a:endParaRPr lang="en-GB" altLang="en-US" sz="1400" dirty="0"/>
          </a:p>
          <a:p>
            <a:r>
              <a:rPr lang="en-GB" altLang="en-US" sz="1400" dirty="0"/>
              <a:t>Five isolates (1.3%) were vancomycin-resistant in 2022 (2021, 0.3%). Overall, the 5-year trend indicates that this is </a:t>
            </a:r>
            <a:r>
              <a:rPr lang="en-GB" altLang="en-US" sz="1400" b="1" dirty="0">
                <a:solidFill>
                  <a:srgbClr val="FF0000"/>
                </a:solidFill>
              </a:rPr>
              <a:t>increasing </a:t>
            </a:r>
            <a:r>
              <a:rPr lang="en-GB" altLang="en-US" sz="1400" dirty="0"/>
              <a:t>(but numbers are still very low)</a:t>
            </a:r>
          </a:p>
          <a:p>
            <a:endParaRPr lang="en-GB" altLang="en-US" sz="1400" dirty="0"/>
          </a:p>
          <a:p>
            <a:r>
              <a:rPr lang="en-GB" altLang="en-US" sz="1400" dirty="0"/>
              <a:t>High-level gentamicin resistance among </a:t>
            </a:r>
            <a:r>
              <a:rPr lang="en-GB" altLang="en-US" sz="1400" i="1" dirty="0"/>
              <a:t>E. faecalis </a:t>
            </a:r>
            <a:r>
              <a:rPr lang="en-GB" altLang="en-US" sz="1400" dirty="0"/>
              <a:t>has remained </a:t>
            </a:r>
            <a:r>
              <a:rPr lang="en-GB" altLang="en-US" sz="1400" b="1" dirty="0">
                <a:solidFill>
                  <a:srgbClr val="F6A81C"/>
                </a:solidFill>
              </a:rPr>
              <a:t>stable</a:t>
            </a:r>
            <a:r>
              <a:rPr lang="en-GB" altLang="en-US" sz="1400" dirty="0"/>
              <a:t> at 16.4% in 2022 (2021, 16.7%). Overall, the 5-year trend indicates that this is </a:t>
            </a:r>
            <a:r>
              <a:rPr lang="en-GB" altLang="en-US" sz="1400" b="1" dirty="0">
                <a:solidFill>
                  <a:srgbClr val="00B050"/>
                </a:solidFill>
              </a:rPr>
              <a:t>decreasing</a:t>
            </a:r>
            <a:endParaRPr lang="en-GB" altLang="en-US" sz="1400" dirty="0"/>
          </a:p>
          <a:p>
            <a:endParaRPr lang="en-GB" altLang="en-US" sz="1400" dirty="0"/>
          </a:p>
          <a:p>
            <a:r>
              <a:rPr lang="en-GB" altLang="en-US" sz="1400" dirty="0"/>
              <a:t>No linezolid-resistant </a:t>
            </a:r>
            <a:r>
              <a:rPr lang="en-GB" altLang="en-US" sz="1400" i="1" dirty="0"/>
              <a:t>E. faecalis </a:t>
            </a:r>
            <a:r>
              <a:rPr lang="en-GB" altLang="en-US" sz="1400" dirty="0"/>
              <a:t>were reported in 2022.  Over the previous four years, 2 linezolid-resistant isolates were reported, both from 2022 and both were </a:t>
            </a:r>
            <a:r>
              <a:rPr lang="en-GB" altLang="en-US" sz="1400" dirty="0" err="1"/>
              <a:t>optrA</a:t>
            </a:r>
            <a:r>
              <a:rPr lang="en-GB" altLang="en-US" sz="1400" dirty="0"/>
              <a:t>+ and </a:t>
            </a:r>
            <a:r>
              <a:rPr lang="en-GB" altLang="en-US" sz="1400" dirty="0" err="1"/>
              <a:t>cfr</a:t>
            </a:r>
            <a:r>
              <a:rPr lang="en-GB" altLang="en-US" sz="1400" dirty="0"/>
              <a:t>-</a:t>
            </a:r>
          </a:p>
          <a:p>
            <a:endParaRPr lang="en-GB" altLang="en-US"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pPr>
              <a:lnSpc>
                <a:spcPct val="100000"/>
              </a:lnSpc>
            </a:pPr>
            <a:r>
              <a:rPr lang="en-GB" dirty="0"/>
              <a:t>Invasive </a:t>
            </a:r>
            <a:r>
              <a:rPr lang="en-GB" i="1" dirty="0"/>
              <a:t>Enterococcus faecalis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563386" y="1043930"/>
            <a:ext cx="6373588" cy="27505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pic>
        <p:nvPicPr>
          <p:cNvPr id="2" name="Picture 1">
            <a:extLst>
              <a:ext uri="{FF2B5EF4-FFF2-40B4-BE49-F238E27FC236}">
                <a16:creationId xmlns:a16="http://schemas.microsoft.com/office/drawing/2014/main" id="{DC9E25C3-119A-1059-8E43-847696EE8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07BE0A1C-045B-351A-4805-E859050AC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403179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411465" y="1202401"/>
            <a:ext cx="8321069" cy="3286472"/>
          </a:xfrm>
        </p:spPr>
        <p:txBody>
          <a:bodyPr>
            <a:normAutofit/>
          </a:bodyPr>
          <a:lstStyle/>
          <a:p>
            <a:r>
              <a:rPr lang="en-GB" sz="1400" dirty="0"/>
              <a:t>Infectious disease surveillance is important in monitoring and evaluating emerging patterns and trends of disease. It provides information for action, thus timely data collection, validation, analysis, feedback and reporting is very important</a:t>
            </a:r>
          </a:p>
          <a:p>
            <a:endParaRPr lang="en-GB" sz="1400" dirty="0"/>
          </a:p>
          <a:p>
            <a:r>
              <a:rPr lang="en-GB" sz="1400" dirty="0"/>
              <a:t>Through surveillance we can:</a:t>
            </a:r>
          </a:p>
          <a:p>
            <a:pPr lvl="1">
              <a:buFont typeface="Courier New" panose="02070309020205020404" pitchFamily="49" charset="0"/>
              <a:buChar char="o"/>
            </a:pPr>
            <a:r>
              <a:rPr lang="en-GB" sz="1400" dirty="0"/>
              <a:t>Describe the current burden and epidemiology of a disease</a:t>
            </a:r>
          </a:p>
          <a:p>
            <a:pPr lvl="1">
              <a:buFont typeface="Courier New" panose="02070309020205020404" pitchFamily="49" charset="0"/>
              <a:buChar char="o"/>
            </a:pPr>
            <a:r>
              <a:rPr lang="en-GB" sz="1400" dirty="0"/>
              <a:t>Monitor trends over time</a:t>
            </a:r>
          </a:p>
          <a:p>
            <a:pPr lvl="1">
              <a:buFont typeface="Courier New" panose="02070309020205020404" pitchFamily="49" charset="0"/>
              <a:buChar char="o"/>
            </a:pPr>
            <a:r>
              <a:rPr lang="en-GB" sz="1400" dirty="0"/>
              <a:t>Investigate emergence and spread of new pathogens and variants</a:t>
            </a:r>
          </a:p>
          <a:p>
            <a:pPr lvl="1">
              <a:buFont typeface="Courier New" panose="02070309020205020404" pitchFamily="49" charset="0"/>
              <a:buChar char="o"/>
            </a:pPr>
            <a:r>
              <a:rPr lang="en-GB" sz="1400" dirty="0"/>
              <a:t>Inform policy makers for action</a:t>
            </a:r>
          </a:p>
          <a:p>
            <a:pPr lvl="1">
              <a:buFont typeface="Courier New" panose="02070309020205020404" pitchFamily="49" charset="0"/>
              <a:buChar char="o"/>
            </a:pPr>
            <a:r>
              <a:rPr lang="en-GB" sz="1400" dirty="0"/>
              <a:t>Observe the effects of interventions</a:t>
            </a:r>
          </a:p>
          <a:p>
            <a:endParaRPr lang="en-GB" sz="1400" dirty="0"/>
          </a:p>
          <a:p>
            <a:endParaRPr lang="en-IE"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116000" y="275136"/>
            <a:ext cx="7229120" cy="585601"/>
          </a:xfrm>
        </p:spPr>
        <p:txBody>
          <a:bodyPr>
            <a:noAutofit/>
          </a:bodyPr>
          <a:lstStyle/>
          <a:p>
            <a:r>
              <a:rPr lang="en-GB" dirty="0"/>
              <a:t>Why do surveillance?</a:t>
            </a:r>
            <a:endParaRPr lang="en-IE" dirty="0"/>
          </a:p>
        </p:txBody>
      </p:sp>
      <p:sp>
        <p:nvSpPr>
          <p:cNvPr id="5" name="Footer Placeholder 1">
            <a:extLst>
              <a:ext uri="{FF2B5EF4-FFF2-40B4-BE49-F238E27FC236}">
                <a16:creationId xmlns:a16="http://schemas.microsoft.com/office/drawing/2014/main" id="{8F5BEC8B-B712-4B62-8CB7-4976D4C9AD05}"/>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DFD1DAC0-AB8A-3C72-86BB-BACC0BB0D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A9557556-E291-D0CE-961E-7E99C0C5A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4025908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dirty="0"/>
              <a:t>Invasive </a:t>
            </a:r>
            <a:r>
              <a:rPr lang="en-GB" i="1" dirty="0"/>
              <a:t>Enterococcus faecalis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8" name="TextBox 7">
            <a:extLst>
              <a:ext uri="{FF2B5EF4-FFF2-40B4-BE49-F238E27FC236}">
                <a16:creationId xmlns:a16="http://schemas.microsoft.com/office/drawing/2014/main" id="{48B33EFC-23DE-412B-84B4-8EECC92C67CF}"/>
              </a:ext>
            </a:extLst>
          </p:cNvPr>
          <p:cNvSpPr txBox="1"/>
          <p:nvPr/>
        </p:nvSpPr>
        <p:spPr>
          <a:xfrm>
            <a:off x="809921" y="3223540"/>
            <a:ext cx="5872556" cy="523220"/>
          </a:xfrm>
          <a:prstGeom prst="rect">
            <a:avLst/>
          </a:prstGeom>
          <a:noFill/>
        </p:spPr>
        <p:txBody>
          <a:bodyPr wrap="square" rtlCol="0">
            <a:spAutoFit/>
          </a:bodyPr>
          <a:lstStyle/>
          <a:p>
            <a:r>
              <a:rPr lang="en-IE" sz="700" dirty="0">
                <a:latin typeface="+mn-lt"/>
              </a:rPr>
              <a:t>VRE: Vancomycin Resistant Enterococcus</a:t>
            </a:r>
          </a:p>
          <a:p>
            <a:r>
              <a:rPr lang="en-IE" sz="700" dirty="0">
                <a:latin typeface="+mn-lt"/>
              </a:rPr>
              <a:t>HLG: </a:t>
            </a:r>
            <a:r>
              <a:rPr lang="en-IE" sz="700" dirty="0"/>
              <a:t>High Level Gentamicin</a:t>
            </a:r>
          </a:p>
          <a:p>
            <a:r>
              <a:rPr lang="en-IE" sz="700" dirty="0">
                <a:latin typeface="+mn-lt"/>
              </a:rPr>
              <a:t>*Not all isolates </a:t>
            </a:r>
            <a:r>
              <a:rPr lang="en-IE" sz="700" dirty="0"/>
              <a:t>tested </a:t>
            </a:r>
          </a:p>
          <a:p>
            <a:r>
              <a:rPr lang="en-IE" sz="700" dirty="0"/>
              <a:t>‡ Data is missing from one laboratory for each of 2021 and 2022</a:t>
            </a:r>
            <a:endParaRPr lang="en-IE" sz="700" dirty="0">
              <a:latin typeface="+mn-lt"/>
            </a:endParaRPr>
          </a:p>
        </p:txBody>
      </p:sp>
      <p:sp>
        <p:nvSpPr>
          <p:cNvPr id="7" name="Rectangle: Rounded Corners 6">
            <a:extLst>
              <a:ext uri="{FF2B5EF4-FFF2-40B4-BE49-F238E27FC236}">
                <a16:creationId xmlns:a16="http://schemas.microsoft.com/office/drawing/2014/main" id="{D0D0E3B7-4C25-6293-E63D-2A827F4DC97E}"/>
              </a:ext>
            </a:extLst>
          </p:cNvPr>
          <p:cNvSpPr/>
          <p:nvPr/>
        </p:nvSpPr>
        <p:spPr>
          <a:xfrm>
            <a:off x="4213014" y="3501860"/>
            <a:ext cx="3508585" cy="527137"/>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High-level gentamicin resistance in </a:t>
            </a:r>
            <a:r>
              <a:rPr lang="en-GB" sz="1100" i="1" dirty="0">
                <a:solidFill>
                  <a:schemeClr val="tx1"/>
                </a:solidFill>
              </a:rPr>
              <a:t>E. faecalis </a:t>
            </a:r>
            <a:r>
              <a:rPr lang="en-GB" sz="1100" dirty="0">
                <a:solidFill>
                  <a:schemeClr val="tx1"/>
                </a:solidFill>
              </a:rPr>
              <a:t>has shown a </a:t>
            </a:r>
            <a:r>
              <a:rPr lang="en-GB" sz="1100" b="1" dirty="0">
                <a:solidFill>
                  <a:srgbClr val="238375"/>
                </a:solidFill>
              </a:rPr>
              <a:t>decreasing</a:t>
            </a:r>
            <a:r>
              <a:rPr lang="en-GB" sz="1100" dirty="0">
                <a:solidFill>
                  <a:schemeClr val="tx1"/>
                </a:solidFill>
              </a:rPr>
              <a:t> trend over the past 5 years, from 23.6 % in 2018 to 16.4 % in 2022</a:t>
            </a:r>
          </a:p>
        </p:txBody>
      </p:sp>
      <p:pic>
        <p:nvPicPr>
          <p:cNvPr id="2" name="Picture 1">
            <a:extLst>
              <a:ext uri="{FF2B5EF4-FFF2-40B4-BE49-F238E27FC236}">
                <a16:creationId xmlns:a16="http://schemas.microsoft.com/office/drawing/2014/main" id="{B540493D-1FC8-F87D-7EED-487A6F952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87212737-2D58-66EE-73E3-743689A31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5" name="Picture 4">
            <a:extLst>
              <a:ext uri="{FF2B5EF4-FFF2-40B4-BE49-F238E27FC236}">
                <a16:creationId xmlns:a16="http://schemas.microsoft.com/office/drawing/2014/main" id="{7725F84F-C922-656E-23EE-51AC315896D5}"/>
              </a:ext>
            </a:extLst>
          </p:cNvPr>
          <p:cNvPicPr>
            <a:picLocks noChangeAspect="1"/>
          </p:cNvPicPr>
          <p:nvPr/>
        </p:nvPicPr>
        <p:blipFill>
          <a:blip r:embed="rId4"/>
          <a:stretch>
            <a:fillRect/>
          </a:stretch>
        </p:blipFill>
        <p:spPr>
          <a:xfrm>
            <a:off x="927947" y="1290030"/>
            <a:ext cx="7620000" cy="1905000"/>
          </a:xfrm>
          <a:prstGeom prst="rect">
            <a:avLst/>
          </a:prstGeom>
        </p:spPr>
      </p:pic>
    </p:spTree>
    <p:extLst>
      <p:ext uri="{BB962C8B-B14F-4D97-AF65-F5344CB8AC3E}">
        <p14:creationId xmlns:p14="http://schemas.microsoft.com/office/powerpoint/2010/main" val="1894620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188738" y="154427"/>
            <a:ext cx="6380001" cy="600164"/>
          </a:xfrm>
        </p:spPr>
        <p:txBody>
          <a:bodyPr>
            <a:noAutofit/>
          </a:bodyPr>
          <a:lstStyle/>
          <a:p>
            <a:r>
              <a:rPr lang="en-IE" dirty="0"/>
              <a:t>H</a:t>
            </a:r>
            <a:r>
              <a:rPr lang="en-IE" b="1" dirty="0">
                <a:latin typeface="Arial" panose="020B0604020202020204" pitchFamily="34" charset="0"/>
                <a:cs typeface="Arial" panose="020B0604020202020204" pitchFamily="34" charset="0"/>
              </a:rPr>
              <a:t>igh-level gentamicin-resistant </a:t>
            </a:r>
            <a:r>
              <a:rPr lang="en-IE" b="1" i="1" dirty="0">
                <a:latin typeface="Arial" panose="020B0604020202020204" pitchFamily="34" charset="0"/>
                <a:cs typeface="Arial" panose="020B0604020202020204" pitchFamily="34" charset="0"/>
              </a:rPr>
              <a:t>E. faecalis </a:t>
            </a:r>
            <a:r>
              <a:rPr lang="en-IE" b="1" dirty="0">
                <a:latin typeface="Arial" panose="020B0604020202020204" pitchFamily="34" charset="0"/>
                <a:cs typeface="Arial" panose="020B0604020202020204" pitchFamily="34" charset="0"/>
              </a:rPr>
              <a:t>in EARS-Net countries in 2021</a:t>
            </a:r>
            <a:endParaRPr lang="en-IE" sz="1600" dirty="0">
              <a:solidFill>
                <a:schemeClr val="tx1"/>
              </a:solidFill>
            </a:endParaRP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161939" y="4728002"/>
            <a:ext cx="5872556" cy="415498"/>
          </a:xfrm>
          <a:prstGeom prst="rect">
            <a:avLst/>
          </a:prstGeom>
          <a:noFill/>
        </p:spPr>
        <p:txBody>
          <a:bodyPr wrap="square" rtlCol="0">
            <a:spAutoFit/>
          </a:bodyPr>
          <a:lstStyle/>
          <a:p>
            <a:endParaRPr lang="en-IE" sz="700" dirty="0"/>
          </a:p>
          <a:p>
            <a:r>
              <a:rPr lang="en-IE" sz="700" dirty="0"/>
              <a:t>Source: Health Atlas, ECDC (data downloaded 26/09/2022)</a:t>
            </a:r>
          </a:p>
          <a:p>
            <a:endParaRPr lang="en-IE" sz="700" dirty="0">
              <a:latin typeface="+mn-lt"/>
            </a:endParaRPr>
          </a:p>
        </p:txBody>
      </p:sp>
      <p:pic>
        <p:nvPicPr>
          <p:cNvPr id="5" name="Picture 4">
            <a:extLst>
              <a:ext uri="{FF2B5EF4-FFF2-40B4-BE49-F238E27FC236}">
                <a16:creationId xmlns:a16="http://schemas.microsoft.com/office/drawing/2014/main" id="{D53ABDA2-6F06-66CF-F430-20C3DB369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255" y="1763841"/>
            <a:ext cx="1900503" cy="1986240"/>
          </a:xfrm>
          <a:prstGeom prst="rect">
            <a:avLst/>
          </a:prstGeom>
        </p:spPr>
      </p:pic>
      <p:sp>
        <p:nvSpPr>
          <p:cNvPr id="6" name="TextBox 5">
            <a:extLst>
              <a:ext uri="{FF2B5EF4-FFF2-40B4-BE49-F238E27FC236}">
                <a16:creationId xmlns:a16="http://schemas.microsoft.com/office/drawing/2014/main" id="{A72F1A01-EAF9-0645-D200-7DB3B3B33BAA}"/>
              </a:ext>
            </a:extLst>
          </p:cNvPr>
          <p:cNvSpPr txBox="1"/>
          <p:nvPr/>
        </p:nvSpPr>
        <p:spPr>
          <a:xfrm>
            <a:off x="1625448" y="4624460"/>
            <a:ext cx="1093754" cy="253916"/>
          </a:xfrm>
          <a:prstGeom prst="rect">
            <a:avLst/>
          </a:prstGeom>
          <a:noFill/>
        </p:spPr>
        <p:txBody>
          <a:bodyPr wrap="square" rtlCol="0">
            <a:spAutoFit/>
          </a:bodyPr>
          <a:lstStyle/>
          <a:p>
            <a:r>
              <a:rPr lang="en-IE" sz="1050" dirty="0"/>
              <a:t>5-year trend</a:t>
            </a:r>
          </a:p>
        </p:txBody>
      </p:sp>
      <p:sp>
        <p:nvSpPr>
          <p:cNvPr id="7" name="Down Arrow 8">
            <a:extLst>
              <a:ext uri="{FF2B5EF4-FFF2-40B4-BE49-F238E27FC236}">
                <a16:creationId xmlns:a16="http://schemas.microsoft.com/office/drawing/2014/main" id="{9A4E5C9C-B60F-47C7-316D-5C484E4F70F7}"/>
              </a:ext>
            </a:extLst>
          </p:cNvPr>
          <p:cNvSpPr/>
          <p:nvPr/>
        </p:nvSpPr>
        <p:spPr>
          <a:xfrm>
            <a:off x="1223628" y="4663295"/>
            <a:ext cx="189021" cy="18967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8" name="Down Arrow 7">
            <a:extLst>
              <a:ext uri="{FF2B5EF4-FFF2-40B4-BE49-F238E27FC236}">
                <a16:creationId xmlns:a16="http://schemas.microsoft.com/office/drawing/2014/main" id="{AD279733-A27A-12D2-CF05-87F520A00D33}"/>
              </a:ext>
            </a:extLst>
          </p:cNvPr>
          <p:cNvSpPr/>
          <p:nvPr/>
        </p:nvSpPr>
        <p:spPr>
          <a:xfrm rot="10800000">
            <a:off x="1436427" y="4641533"/>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12" name="Picture 11">
            <a:extLst>
              <a:ext uri="{FF2B5EF4-FFF2-40B4-BE49-F238E27FC236}">
                <a16:creationId xmlns:a16="http://schemas.microsoft.com/office/drawing/2014/main" id="{F1422E69-7234-D345-9402-0B006C7C13EB}"/>
              </a:ext>
            </a:extLst>
          </p:cNvPr>
          <p:cNvPicPr>
            <a:picLocks noChangeAspect="1"/>
          </p:cNvPicPr>
          <p:nvPr/>
        </p:nvPicPr>
        <p:blipFill>
          <a:blip r:embed="rId3"/>
          <a:stretch>
            <a:fillRect/>
          </a:stretch>
        </p:blipFill>
        <p:spPr>
          <a:xfrm>
            <a:off x="2493348" y="1251837"/>
            <a:ext cx="3537776" cy="3656835"/>
          </a:xfrm>
          <a:prstGeom prst="rect">
            <a:avLst/>
          </a:prstGeom>
        </p:spPr>
      </p:pic>
      <p:sp>
        <p:nvSpPr>
          <p:cNvPr id="13" name="TextBox 12">
            <a:extLst>
              <a:ext uri="{FF2B5EF4-FFF2-40B4-BE49-F238E27FC236}">
                <a16:creationId xmlns:a16="http://schemas.microsoft.com/office/drawing/2014/main" id="{F12EC1D0-C6CC-9B32-C0A9-60783A7C729B}"/>
              </a:ext>
            </a:extLst>
          </p:cNvPr>
          <p:cNvSpPr txBox="1"/>
          <p:nvPr/>
        </p:nvSpPr>
        <p:spPr>
          <a:xfrm>
            <a:off x="1223628" y="2583081"/>
            <a:ext cx="1970838" cy="600164"/>
          </a:xfrm>
          <a:prstGeom prst="rect">
            <a:avLst/>
          </a:prstGeom>
          <a:noFill/>
        </p:spPr>
        <p:txBody>
          <a:bodyPr wrap="square" rtlCol="0">
            <a:spAutoFit/>
          </a:bodyPr>
          <a:lstStyle/>
          <a:p>
            <a:r>
              <a:rPr lang="en-IE" sz="1350" dirty="0"/>
              <a:t>IE rank: 15/23 (17.3%)</a:t>
            </a:r>
          </a:p>
          <a:p>
            <a:r>
              <a:rPr lang="en-IE" sz="1350" dirty="0"/>
              <a:t>EU/EEA: 29.0%</a:t>
            </a:r>
          </a:p>
          <a:p>
            <a:r>
              <a:rPr lang="en-IE" sz="600" dirty="0"/>
              <a:t>(population-weighted mean)</a:t>
            </a:r>
          </a:p>
        </p:txBody>
      </p:sp>
      <p:sp>
        <p:nvSpPr>
          <p:cNvPr id="14" name="Rectangle: Rounded Corners 13">
            <a:extLst>
              <a:ext uri="{FF2B5EF4-FFF2-40B4-BE49-F238E27FC236}">
                <a16:creationId xmlns:a16="http://schemas.microsoft.com/office/drawing/2014/main" id="{A4309238-E403-2B3E-95CB-7E0282E973E5}"/>
              </a:ext>
            </a:extLst>
          </p:cNvPr>
          <p:cNvSpPr/>
          <p:nvPr/>
        </p:nvSpPr>
        <p:spPr>
          <a:xfrm>
            <a:off x="6147692" y="3963582"/>
            <a:ext cx="1747628" cy="527137"/>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The </a:t>
            </a:r>
            <a:r>
              <a:rPr lang="en-IE" altLang="en-US" sz="1100" b="1" dirty="0">
                <a:solidFill>
                  <a:srgbClr val="FF0000"/>
                </a:solidFill>
                <a:latin typeface="Arial" panose="020B0604020202020204" pitchFamily="34" charset="0"/>
                <a:cs typeface="Arial" panose="020B0604020202020204" pitchFamily="34" charset="0"/>
              </a:rPr>
              <a:t>highest</a:t>
            </a:r>
            <a:r>
              <a:rPr lang="en-IE" altLang="en-US" sz="1100" dirty="0">
                <a:solidFill>
                  <a:schemeClr val="tx1"/>
                </a:solidFill>
                <a:latin typeface="Arial" panose="020B0604020202020204" pitchFamily="34" charset="0"/>
                <a:cs typeface="Arial" panose="020B0604020202020204" pitchFamily="34" charset="0"/>
              </a:rPr>
              <a:t> proportions are seen in Eastern and Southern Europe</a:t>
            </a:r>
          </a:p>
        </p:txBody>
      </p:sp>
      <p:sp>
        <p:nvSpPr>
          <p:cNvPr id="16" name="TextBox 15">
            <a:extLst>
              <a:ext uri="{FF2B5EF4-FFF2-40B4-BE49-F238E27FC236}">
                <a16:creationId xmlns:a16="http://schemas.microsoft.com/office/drawing/2014/main" id="{A6EEB262-BE1E-543E-7D8F-06BCEA64FAED}"/>
              </a:ext>
            </a:extLst>
          </p:cNvPr>
          <p:cNvSpPr txBox="1"/>
          <p:nvPr/>
        </p:nvSpPr>
        <p:spPr>
          <a:xfrm>
            <a:off x="1188738" y="93954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pic>
        <p:nvPicPr>
          <p:cNvPr id="2" name="Picture 1">
            <a:extLst>
              <a:ext uri="{FF2B5EF4-FFF2-40B4-BE49-F238E27FC236}">
                <a16:creationId xmlns:a16="http://schemas.microsoft.com/office/drawing/2014/main" id="{489A1724-FCD8-D7E5-0419-058F287B48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F11D342C-D088-6DED-6D17-B1DF0B7633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396759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655973"/>
            <a:ext cx="3392189" cy="1563917"/>
          </a:xfrm>
        </p:spPr>
        <p:txBody>
          <a:bodyPr/>
          <a:lstStyle/>
          <a:p>
            <a:pPr>
              <a:lnSpc>
                <a:spcPct val="100000"/>
              </a:lnSpc>
            </a:pPr>
            <a:r>
              <a:rPr lang="en-GB" b="1" dirty="0"/>
              <a:t>Invasive </a:t>
            </a:r>
            <a:r>
              <a:rPr lang="en-GB" b="1" i="1" dirty="0"/>
              <a:t>Acinetobacter </a:t>
            </a:r>
            <a:r>
              <a:rPr lang="en-GB" b="1" dirty="0"/>
              <a:t>infections</a:t>
            </a:r>
          </a:p>
        </p:txBody>
      </p:sp>
      <p:pic>
        <p:nvPicPr>
          <p:cNvPr id="7" name="Picture 6">
            <a:extLst>
              <a:ext uri="{FF2B5EF4-FFF2-40B4-BE49-F238E27FC236}">
                <a16:creationId xmlns:a16="http://schemas.microsoft.com/office/drawing/2014/main" id="{828F83F1-499D-4214-AF82-D67E8C625FB9}"/>
              </a:ext>
            </a:extLst>
          </p:cNvPr>
          <p:cNvPicPr>
            <a:picLocks noChangeAspect="1"/>
          </p:cNvPicPr>
          <p:nvPr/>
        </p:nvPicPr>
        <p:blipFill>
          <a:blip r:embed="rId2"/>
          <a:stretch>
            <a:fillRect/>
          </a:stretch>
        </p:blipFill>
        <p:spPr>
          <a:xfrm>
            <a:off x="5667525" y="1464353"/>
            <a:ext cx="2003248" cy="1947158"/>
          </a:xfrm>
          <a:prstGeom prst="rect">
            <a:avLst/>
          </a:prstGeom>
        </p:spPr>
      </p:pic>
      <p:pic>
        <p:nvPicPr>
          <p:cNvPr id="2" name="Picture 1">
            <a:extLst>
              <a:ext uri="{FF2B5EF4-FFF2-40B4-BE49-F238E27FC236}">
                <a16:creationId xmlns:a16="http://schemas.microsoft.com/office/drawing/2014/main" id="{9B50B0BA-482E-2D24-DAFA-B11C32F5F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9D6CBE4D-C4E4-9DFE-03DD-2F6721812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799376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663787" y="1455776"/>
            <a:ext cx="8067039" cy="3286472"/>
          </a:xfrm>
        </p:spPr>
        <p:txBody>
          <a:bodyPr>
            <a:normAutofit/>
          </a:bodyPr>
          <a:lstStyle/>
          <a:p>
            <a:r>
              <a:rPr lang="en-IE" altLang="en-US" sz="1400" dirty="0">
                <a:latin typeface="Arial" panose="020B0604020202020204" pitchFamily="34" charset="0"/>
                <a:cs typeface="Arial" panose="020B0604020202020204" pitchFamily="34" charset="0"/>
              </a:rPr>
              <a:t>The number of invasive </a:t>
            </a:r>
            <a:r>
              <a:rPr lang="en-IE" altLang="en-US" sz="1400" i="1" dirty="0">
                <a:latin typeface="Arial" panose="020B0604020202020204" pitchFamily="34" charset="0"/>
                <a:cs typeface="Arial" panose="020B0604020202020204" pitchFamily="34" charset="0"/>
              </a:rPr>
              <a:t>Acinetobacter spp. </a:t>
            </a:r>
            <a:r>
              <a:rPr lang="en-IE" sz="1400" dirty="0">
                <a:latin typeface="Arial" panose="020B0604020202020204" pitchFamily="34" charset="0"/>
                <a:cs typeface="Arial" panose="020B0604020202020204" pitchFamily="34" charset="0"/>
              </a:rPr>
              <a:t>infections</a:t>
            </a:r>
            <a:r>
              <a:rPr lang="en-IE" sz="1400" b="1" dirty="0">
                <a:latin typeface="Arial" panose="020B0604020202020204" pitchFamily="34" charset="0"/>
                <a:cs typeface="Arial" panose="020B0604020202020204" pitchFamily="34" charset="0"/>
              </a:rPr>
              <a:t> </a:t>
            </a:r>
            <a:r>
              <a:rPr lang="en-IE" altLang="en-US" sz="1400" b="1" dirty="0">
                <a:solidFill>
                  <a:srgbClr val="FF0000"/>
                </a:solidFill>
                <a:latin typeface="Arial" panose="020B0604020202020204" pitchFamily="34" charset="0"/>
                <a:cs typeface="Arial" panose="020B0604020202020204" pitchFamily="34" charset="0"/>
              </a:rPr>
              <a:t>increased</a:t>
            </a:r>
            <a:r>
              <a:rPr lang="en-IE" altLang="en-US" sz="1400" dirty="0">
                <a:latin typeface="Arial" panose="020B0604020202020204" pitchFamily="34" charset="0"/>
                <a:cs typeface="Arial" panose="020B0604020202020204" pitchFamily="34" charset="0"/>
              </a:rPr>
              <a:t> by 11% between 2021 and 2022               </a:t>
            </a:r>
            <a:r>
              <a:rPr lang="en-IE" altLang="en-US" sz="1000" dirty="0">
                <a:latin typeface="Arial" panose="020B0604020202020204" pitchFamily="34" charset="0"/>
                <a:cs typeface="Arial" panose="020B0604020202020204" pitchFamily="34" charset="0"/>
              </a:rPr>
              <a:t>(data adjusted to include only those laboratories that consistently reported data over the latest 5-year period)</a:t>
            </a:r>
          </a:p>
          <a:p>
            <a:endParaRPr lang="en-GB" altLang="en-US" sz="1400" dirty="0"/>
          </a:p>
          <a:p>
            <a:r>
              <a:rPr lang="en-GB" altLang="en-US" sz="1400" dirty="0"/>
              <a:t>Resistance to all key antibiotics, including carbapenems, </a:t>
            </a:r>
            <a:r>
              <a:rPr lang="en-GB" altLang="en-US" sz="1400" b="1" dirty="0">
                <a:solidFill>
                  <a:srgbClr val="6CA52D"/>
                </a:solidFill>
              </a:rPr>
              <a:t>remains at low levels </a:t>
            </a:r>
            <a:r>
              <a:rPr lang="en-GB" altLang="en-US" sz="1400" dirty="0"/>
              <a:t>(&lt;3%)</a:t>
            </a:r>
          </a:p>
          <a:p>
            <a:endParaRPr lang="en-GB" altLang="en-US" sz="1400" dirty="0"/>
          </a:p>
          <a:p>
            <a:r>
              <a:rPr lang="en-GB" altLang="en-US" sz="1400" b="1" dirty="0">
                <a:solidFill>
                  <a:srgbClr val="6CA52D"/>
                </a:solidFill>
              </a:rPr>
              <a:t>No multi-drug resistance (MDR) </a:t>
            </a:r>
            <a:r>
              <a:rPr lang="en-GB" altLang="en-US" sz="1400" dirty="0"/>
              <a:t>among invasive </a:t>
            </a:r>
            <a:r>
              <a:rPr lang="en-GB" altLang="en-US" sz="1400" i="1" dirty="0"/>
              <a:t>Acinetobacter spp.</a:t>
            </a:r>
            <a:r>
              <a:rPr lang="en-GB" altLang="en-US" sz="1400" dirty="0"/>
              <a:t> infections was reported in Ireland in 2022</a:t>
            </a:r>
          </a:p>
          <a:p>
            <a:endParaRPr lang="en-GB" altLang="en-US" sz="1400" dirty="0"/>
          </a:p>
          <a:p>
            <a:r>
              <a:rPr lang="en-GB" altLang="en-US" sz="1400" dirty="0"/>
              <a:t>MDR Acinetobacter spp. is a </a:t>
            </a:r>
            <a:r>
              <a:rPr lang="en-GB" altLang="en-US" sz="1400" b="1" dirty="0">
                <a:solidFill>
                  <a:srgbClr val="FF0000"/>
                </a:solidFill>
              </a:rPr>
              <a:t>major problem </a:t>
            </a:r>
            <a:r>
              <a:rPr lang="en-GB" altLang="en-US" sz="1400" dirty="0"/>
              <a:t>in Southern and Eastern European countries, with </a:t>
            </a:r>
            <a:r>
              <a:rPr lang="en-GB" altLang="en-US" sz="1400" b="1" dirty="0">
                <a:solidFill>
                  <a:srgbClr val="FF0000"/>
                </a:solidFill>
              </a:rPr>
              <a:t>15 countries reporting proportions in excess of 75% in 2021 </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pPr>
              <a:lnSpc>
                <a:spcPct val="100000"/>
              </a:lnSpc>
            </a:pPr>
            <a:r>
              <a:rPr lang="en-GB" dirty="0"/>
              <a:t>Invasive </a:t>
            </a:r>
            <a:r>
              <a:rPr lang="en-GB" i="1" dirty="0"/>
              <a:t>Acinetobacter </a:t>
            </a:r>
            <a:r>
              <a:rPr lang="en-GB" dirty="0"/>
              <a:t>Infections</a:t>
            </a:r>
          </a:p>
        </p:txBody>
      </p:sp>
      <p:sp>
        <p:nvSpPr>
          <p:cNvPr id="5" name="Footer Placeholder 1">
            <a:extLst>
              <a:ext uri="{FF2B5EF4-FFF2-40B4-BE49-F238E27FC236}">
                <a16:creationId xmlns:a16="http://schemas.microsoft.com/office/drawing/2014/main" id="{C9993874-7C62-48DA-BF33-779C2104A6AA}"/>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6" name="Text Placeholder 7">
            <a:extLst>
              <a:ext uri="{FF2B5EF4-FFF2-40B4-BE49-F238E27FC236}">
                <a16:creationId xmlns:a16="http://schemas.microsoft.com/office/drawing/2014/main" id="{D590611A-532A-47CC-BB2E-80BA41D89E0D}"/>
              </a:ext>
            </a:extLst>
          </p:cNvPr>
          <p:cNvSpPr txBox="1">
            <a:spLocks/>
          </p:cNvSpPr>
          <p:nvPr/>
        </p:nvSpPr>
        <p:spPr>
          <a:xfrm>
            <a:off x="663787" y="1092433"/>
            <a:ext cx="1381760" cy="27505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altLang="en-US" sz="1800" dirty="0">
                <a:solidFill>
                  <a:schemeClr val="tx1">
                    <a:lumMod val="85000"/>
                    <a:lumOff val="15000"/>
                  </a:schemeClr>
                </a:solidFill>
              </a:rPr>
              <a:t>Key Points</a:t>
            </a:r>
            <a:endParaRPr lang="en-IE" altLang="en-US" sz="1800" i="1" dirty="0">
              <a:solidFill>
                <a:schemeClr val="tx1">
                  <a:lumMod val="85000"/>
                  <a:lumOff val="15000"/>
                </a:schemeClr>
              </a:solidFill>
            </a:endParaRPr>
          </a:p>
        </p:txBody>
      </p:sp>
      <p:pic>
        <p:nvPicPr>
          <p:cNvPr id="2" name="Picture 1">
            <a:extLst>
              <a:ext uri="{FF2B5EF4-FFF2-40B4-BE49-F238E27FC236}">
                <a16:creationId xmlns:a16="http://schemas.microsoft.com/office/drawing/2014/main" id="{C761ADCE-9429-5435-93EF-5D953B442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09D53CB0-AF9D-49FB-FDF1-ADC1DE8D0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340762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dirty="0"/>
              <a:t>Invasive </a:t>
            </a:r>
            <a:r>
              <a:rPr lang="en-GB" i="1" dirty="0"/>
              <a:t>Acinetobacter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8" name="TextBox 7">
            <a:extLst>
              <a:ext uri="{FF2B5EF4-FFF2-40B4-BE49-F238E27FC236}">
                <a16:creationId xmlns:a16="http://schemas.microsoft.com/office/drawing/2014/main" id="{48B33EFC-23DE-412B-84B4-8EECC92C67CF}"/>
              </a:ext>
            </a:extLst>
          </p:cNvPr>
          <p:cNvSpPr txBox="1"/>
          <p:nvPr/>
        </p:nvSpPr>
        <p:spPr>
          <a:xfrm>
            <a:off x="681228" y="3513405"/>
            <a:ext cx="5872556" cy="415498"/>
          </a:xfrm>
          <a:prstGeom prst="rect">
            <a:avLst/>
          </a:prstGeom>
          <a:noFill/>
        </p:spPr>
        <p:txBody>
          <a:bodyPr wrap="square" rtlCol="0">
            <a:spAutoFit/>
          </a:bodyPr>
          <a:lstStyle/>
          <a:p>
            <a:r>
              <a:rPr lang="en-IE" sz="700" dirty="0"/>
              <a:t>MDR: Multi-drug resistance defined as combined resistance to carbapenems (imipenem/meropenem), fluoroquinolones and aminoglycosides</a:t>
            </a:r>
          </a:p>
          <a:p>
            <a:r>
              <a:rPr lang="en-IE" sz="700" dirty="0">
                <a:latin typeface="+mn-lt"/>
              </a:rPr>
              <a:t>*Not all isolates </a:t>
            </a:r>
            <a:r>
              <a:rPr lang="en-IE" sz="700" dirty="0"/>
              <a:t>tested </a:t>
            </a:r>
          </a:p>
          <a:p>
            <a:r>
              <a:rPr lang="en-IE" sz="700" dirty="0"/>
              <a:t>‡ Data is missing from one laboratory for each of 2021 and 2022</a:t>
            </a:r>
            <a:endParaRPr lang="en-IE" sz="700" dirty="0">
              <a:latin typeface="+mn-lt"/>
            </a:endParaRPr>
          </a:p>
        </p:txBody>
      </p:sp>
      <p:pic>
        <p:nvPicPr>
          <p:cNvPr id="3" name="Picture 2">
            <a:extLst>
              <a:ext uri="{FF2B5EF4-FFF2-40B4-BE49-F238E27FC236}">
                <a16:creationId xmlns:a16="http://schemas.microsoft.com/office/drawing/2014/main" id="{2A7C8A08-8AC8-E92A-F3A6-B6A3E55E4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EA28E9B5-6C85-EB60-FBC0-0E46CE81E7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03725FE6-9199-5202-F21A-4EE17FDC85DF}"/>
              </a:ext>
            </a:extLst>
          </p:cNvPr>
          <p:cNvPicPr>
            <a:picLocks noChangeAspect="1"/>
          </p:cNvPicPr>
          <p:nvPr/>
        </p:nvPicPr>
        <p:blipFill>
          <a:blip r:embed="rId4"/>
          <a:stretch>
            <a:fillRect/>
          </a:stretch>
        </p:blipFill>
        <p:spPr>
          <a:xfrm>
            <a:off x="774065" y="1438168"/>
            <a:ext cx="7677150" cy="2009775"/>
          </a:xfrm>
          <a:prstGeom prst="rect">
            <a:avLst/>
          </a:prstGeom>
        </p:spPr>
      </p:pic>
    </p:spTree>
    <p:extLst>
      <p:ext uri="{BB962C8B-B14F-4D97-AF65-F5344CB8AC3E}">
        <p14:creationId xmlns:p14="http://schemas.microsoft.com/office/powerpoint/2010/main" val="3617293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31742" y="158445"/>
            <a:ext cx="6760791" cy="585601"/>
          </a:xfrm>
        </p:spPr>
        <p:txBody>
          <a:bodyPr>
            <a:noAutofit/>
          </a:bodyPr>
          <a:lstStyle/>
          <a:p>
            <a:r>
              <a:rPr lang="en-IE" b="1" dirty="0">
                <a:latin typeface="Arial" panose="020B0604020202020204" pitchFamily="34" charset="0"/>
                <a:cs typeface="Arial" panose="020B0604020202020204" pitchFamily="34" charset="0"/>
              </a:rPr>
              <a:t>Multi-drug resistant (MDR) </a:t>
            </a:r>
            <a:r>
              <a:rPr lang="en-IE" b="1" i="1" dirty="0">
                <a:latin typeface="Arial" panose="020B0604020202020204" pitchFamily="34" charset="0"/>
                <a:cs typeface="Arial" panose="020B0604020202020204" pitchFamily="34" charset="0"/>
              </a:rPr>
              <a:t>Acinetobacter</a:t>
            </a:r>
            <a:r>
              <a:rPr lang="en-IE" b="1" dirty="0">
                <a:latin typeface="Arial" panose="020B0604020202020204" pitchFamily="34" charset="0"/>
                <a:cs typeface="Arial" panose="020B0604020202020204" pitchFamily="34" charset="0"/>
              </a:rPr>
              <a:t> spp. in EARS-Net countries in 2021</a:t>
            </a:r>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161939" y="4728002"/>
            <a:ext cx="5872556" cy="415498"/>
          </a:xfrm>
          <a:prstGeom prst="rect">
            <a:avLst/>
          </a:prstGeom>
          <a:noFill/>
        </p:spPr>
        <p:txBody>
          <a:bodyPr wrap="square" rtlCol="0">
            <a:spAutoFit/>
          </a:bodyPr>
          <a:lstStyle/>
          <a:p>
            <a:endParaRPr lang="en-IE" sz="700" dirty="0"/>
          </a:p>
          <a:p>
            <a:r>
              <a:rPr lang="en-IE" sz="700" dirty="0"/>
              <a:t>Source: Health Atlas, ECDC (data downloaded 26/09/2022)</a:t>
            </a:r>
          </a:p>
          <a:p>
            <a:endParaRPr lang="en-IE" sz="700" dirty="0">
              <a:latin typeface="+mn-lt"/>
            </a:endParaRPr>
          </a:p>
        </p:txBody>
      </p:sp>
      <p:sp>
        <p:nvSpPr>
          <p:cNvPr id="3" name="TextBox 2">
            <a:extLst>
              <a:ext uri="{FF2B5EF4-FFF2-40B4-BE49-F238E27FC236}">
                <a16:creationId xmlns:a16="http://schemas.microsoft.com/office/drawing/2014/main" id="{28569936-C0B6-2519-9CA7-4D2672EBA867}"/>
              </a:ext>
            </a:extLst>
          </p:cNvPr>
          <p:cNvSpPr txBox="1"/>
          <p:nvPr/>
        </p:nvSpPr>
        <p:spPr>
          <a:xfrm>
            <a:off x="1625448" y="4489679"/>
            <a:ext cx="1093754" cy="253916"/>
          </a:xfrm>
          <a:prstGeom prst="rect">
            <a:avLst/>
          </a:prstGeom>
          <a:noFill/>
        </p:spPr>
        <p:txBody>
          <a:bodyPr wrap="square" rtlCol="0">
            <a:spAutoFit/>
          </a:bodyPr>
          <a:lstStyle/>
          <a:p>
            <a:r>
              <a:rPr lang="en-IE" sz="1050" dirty="0"/>
              <a:t>5-year trend</a:t>
            </a:r>
          </a:p>
        </p:txBody>
      </p:sp>
      <p:sp>
        <p:nvSpPr>
          <p:cNvPr id="5" name="Down Arrow 7">
            <a:extLst>
              <a:ext uri="{FF2B5EF4-FFF2-40B4-BE49-F238E27FC236}">
                <a16:creationId xmlns:a16="http://schemas.microsoft.com/office/drawing/2014/main" id="{A98A69FD-1661-9F01-E226-0654379B725E}"/>
              </a:ext>
            </a:extLst>
          </p:cNvPr>
          <p:cNvSpPr/>
          <p:nvPr/>
        </p:nvSpPr>
        <p:spPr>
          <a:xfrm rot="10800000">
            <a:off x="1436427" y="4521800"/>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7" name="Down Arrow 8">
            <a:extLst>
              <a:ext uri="{FF2B5EF4-FFF2-40B4-BE49-F238E27FC236}">
                <a16:creationId xmlns:a16="http://schemas.microsoft.com/office/drawing/2014/main" id="{615E63E5-49BF-94F1-2768-719F2DF6C69A}"/>
              </a:ext>
            </a:extLst>
          </p:cNvPr>
          <p:cNvSpPr/>
          <p:nvPr/>
        </p:nvSpPr>
        <p:spPr>
          <a:xfrm>
            <a:off x="1231742" y="4522861"/>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pic>
        <p:nvPicPr>
          <p:cNvPr id="12" name="Picture 11">
            <a:extLst>
              <a:ext uri="{FF2B5EF4-FFF2-40B4-BE49-F238E27FC236}">
                <a16:creationId xmlns:a16="http://schemas.microsoft.com/office/drawing/2014/main" id="{1A514EF7-DC15-FE0E-D904-937F448F1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571" y="1346969"/>
            <a:ext cx="1900503" cy="1986240"/>
          </a:xfrm>
          <a:prstGeom prst="rect">
            <a:avLst/>
          </a:prstGeom>
        </p:spPr>
      </p:pic>
      <p:sp>
        <p:nvSpPr>
          <p:cNvPr id="14" name="TextBox 13">
            <a:extLst>
              <a:ext uri="{FF2B5EF4-FFF2-40B4-BE49-F238E27FC236}">
                <a16:creationId xmlns:a16="http://schemas.microsoft.com/office/drawing/2014/main" id="{2E36668E-B442-8599-C18B-A833C8A3851D}"/>
              </a:ext>
            </a:extLst>
          </p:cNvPr>
          <p:cNvSpPr txBox="1"/>
          <p:nvPr/>
        </p:nvSpPr>
        <p:spPr>
          <a:xfrm>
            <a:off x="1134552" y="89761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pic>
        <p:nvPicPr>
          <p:cNvPr id="2" name="Picture 1">
            <a:extLst>
              <a:ext uri="{FF2B5EF4-FFF2-40B4-BE49-F238E27FC236}">
                <a16:creationId xmlns:a16="http://schemas.microsoft.com/office/drawing/2014/main" id="{3CB01253-90F3-88C3-DDDD-26CAE3EF7078}"/>
              </a:ext>
            </a:extLst>
          </p:cNvPr>
          <p:cNvPicPr>
            <a:picLocks noChangeAspect="1"/>
          </p:cNvPicPr>
          <p:nvPr/>
        </p:nvPicPr>
        <p:blipFill>
          <a:blip r:embed="rId3"/>
          <a:stretch>
            <a:fillRect/>
          </a:stretch>
        </p:blipFill>
        <p:spPr>
          <a:xfrm>
            <a:off x="2437175" y="1103306"/>
            <a:ext cx="3540373" cy="3651010"/>
          </a:xfrm>
          <a:prstGeom prst="rect">
            <a:avLst/>
          </a:prstGeom>
        </p:spPr>
      </p:pic>
      <p:sp>
        <p:nvSpPr>
          <p:cNvPr id="15" name="TextBox 14">
            <a:extLst>
              <a:ext uri="{FF2B5EF4-FFF2-40B4-BE49-F238E27FC236}">
                <a16:creationId xmlns:a16="http://schemas.microsoft.com/office/drawing/2014/main" id="{9E2C2CBD-4AEF-2BB6-12BD-5880DD3DB736}"/>
              </a:ext>
            </a:extLst>
          </p:cNvPr>
          <p:cNvSpPr txBox="1"/>
          <p:nvPr/>
        </p:nvSpPr>
        <p:spPr>
          <a:xfrm>
            <a:off x="1199926" y="2232192"/>
            <a:ext cx="2214246" cy="600164"/>
          </a:xfrm>
          <a:prstGeom prst="rect">
            <a:avLst/>
          </a:prstGeom>
          <a:noFill/>
        </p:spPr>
        <p:txBody>
          <a:bodyPr wrap="square" rtlCol="0">
            <a:spAutoFit/>
          </a:bodyPr>
          <a:lstStyle/>
          <a:p>
            <a:r>
              <a:rPr lang="en-IE" sz="1350" dirty="0"/>
              <a:t>IE rank: joint 22/25 (0%)</a:t>
            </a:r>
          </a:p>
          <a:p>
            <a:r>
              <a:rPr lang="en-IE" sz="1350" dirty="0"/>
              <a:t>EU/EEA: 36.8% </a:t>
            </a:r>
          </a:p>
          <a:p>
            <a:r>
              <a:rPr lang="en-IE" sz="600" dirty="0"/>
              <a:t>(population-weighted mean)</a:t>
            </a:r>
          </a:p>
        </p:txBody>
      </p:sp>
      <p:sp>
        <p:nvSpPr>
          <p:cNvPr id="18" name="Down Arrow 7">
            <a:extLst>
              <a:ext uri="{FF2B5EF4-FFF2-40B4-BE49-F238E27FC236}">
                <a16:creationId xmlns:a16="http://schemas.microsoft.com/office/drawing/2014/main" id="{41D4E574-1F13-5424-7793-DEC51838DE8A}"/>
              </a:ext>
            </a:extLst>
          </p:cNvPr>
          <p:cNvSpPr/>
          <p:nvPr/>
        </p:nvSpPr>
        <p:spPr>
          <a:xfrm rot="10800000">
            <a:off x="2371152" y="2487657"/>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9" name="Rectangle: Rounded Corners 18">
            <a:extLst>
              <a:ext uri="{FF2B5EF4-FFF2-40B4-BE49-F238E27FC236}">
                <a16:creationId xmlns:a16="http://schemas.microsoft.com/office/drawing/2014/main" id="{3D311A29-6BE2-4D06-9AFD-D6163349EF58}"/>
              </a:ext>
            </a:extLst>
          </p:cNvPr>
          <p:cNvSpPr/>
          <p:nvPr/>
        </p:nvSpPr>
        <p:spPr>
          <a:xfrm>
            <a:off x="6486740" y="3433903"/>
            <a:ext cx="2063623" cy="1055776"/>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MDR in </a:t>
            </a:r>
            <a:r>
              <a:rPr lang="en-IE" altLang="en-US" sz="1000" i="1" dirty="0">
                <a:solidFill>
                  <a:schemeClr val="tx1"/>
                </a:solidFill>
                <a:latin typeface="Arial" panose="020B0604020202020204" pitchFamily="34" charset="0"/>
                <a:cs typeface="Arial" panose="020B0604020202020204" pitchFamily="34" charset="0"/>
              </a:rPr>
              <a:t>Acinetobacter</a:t>
            </a:r>
            <a:r>
              <a:rPr lang="en-IE" altLang="en-US" sz="1000" dirty="0">
                <a:solidFill>
                  <a:schemeClr val="tx1"/>
                </a:solidFill>
                <a:latin typeface="Arial" panose="020B0604020202020204" pitchFamily="34" charset="0"/>
                <a:cs typeface="Arial" panose="020B0604020202020204" pitchFamily="34" charset="0"/>
              </a:rPr>
              <a:t> spp. is a major problem in Eastern and Southern European countries: </a:t>
            </a:r>
          </a:p>
          <a:p>
            <a:r>
              <a:rPr lang="en-IE" altLang="en-US" sz="1000" b="1" dirty="0">
                <a:solidFill>
                  <a:srgbClr val="FF0000"/>
                </a:solidFill>
                <a:latin typeface="Arial" panose="020B0604020202020204" pitchFamily="34" charset="0"/>
                <a:cs typeface="Arial" panose="020B0604020202020204" pitchFamily="34" charset="0"/>
              </a:rPr>
              <a:t>75-100% </a:t>
            </a:r>
            <a:r>
              <a:rPr lang="en-IE" altLang="en-US" sz="1000" dirty="0">
                <a:solidFill>
                  <a:schemeClr val="tx1"/>
                </a:solidFill>
                <a:latin typeface="Arial" panose="020B0604020202020204" pitchFamily="34" charset="0"/>
                <a:cs typeface="Arial" panose="020B0604020202020204" pitchFamily="34" charset="0"/>
              </a:rPr>
              <a:t>= 7 countries</a:t>
            </a:r>
          </a:p>
          <a:p>
            <a:r>
              <a:rPr lang="en-IE" altLang="en-US" sz="800" dirty="0">
                <a:solidFill>
                  <a:schemeClr val="tx1"/>
                </a:solidFill>
                <a:latin typeface="Arial" panose="020B0604020202020204" pitchFamily="34" charset="0"/>
                <a:cs typeface="Arial" panose="020B0604020202020204" pitchFamily="34" charset="0"/>
              </a:rPr>
              <a:t>(Croatia = 98.5%)</a:t>
            </a:r>
          </a:p>
          <a:p>
            <a:r>
              <a:rPr lang="en-IE" altLang="en-US" sz="1000" b="1" dirty="0">
                <a:solidFill>
                  <a:srgbClr val="FF0000"/>
                </a:solidFill>
                <a:latin typeface="Arial" panose="020B0604020202020204" pitchFamily="34" charset="0"/>
                <a:cs typeface="Arial" panose="020B0604020202020204" pitchFamily="34" charset="0"/>
              </a:rPr>
              <a:t>50-&lt;75% </a:t>
            </a:r>
            <a:r>
              <a:rPr lang="en-IE" altLang="en-US" sz="1000" dirty="0">
                <a:solidFill>
                  <a:schemeClr val="tx1"/>
                </a:solidFill>
                <a:latin typeface="Arial" panose="020B0604020202020204" pitchFamily="34" charset="0"/>
                <a:cs typeface="Arial" panose="020B0604020202020204" pitchFamily="34" charset="0"/>
              </a:rPr>
              <a:t>= 8 countries</a:t>
            </a:r>
          </a:p>
        </p:txBody>
      </p:sp>
      <p:sp>
        <p:nvSpPr>
          <p:cNvPr id="20" name="Rectangle: Rounded Corners 19">
            <a:extLst>
              <a:ext uri="{FF2B5EF4-FFF2-40B4-BE49-F238E27FC236}">
                <a16:creationId xmlns:a16="http://schemas.microsoft.com/office/drawing/2014/main" id="{906DA8B8-EA40-A2D6-C17E-7625CCC7ACCA}"/>
              </a:ext>
            </a:extLst>
          </p:cNvPr>
          <p:cNvSpPr/>
          <p:nvPr/>
        </p:nvSpPr>
        <p:spPr>
          <a:xfrm>
            <a:off x="155630" y="1711773"/>
            <a:ext cx="1862823" cy="50389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Only one MDR isolate has been reported in Ireland over the past 5 years (in 2019)</a:t>
            </a:r>
          </a:p>
        </p:txBody>
      </p:sp>
      <p:pic>
        <p:nvPicPr>
          <p:cNvPr id="6" name="Picture 5">
            <a:extLst>
              <a:ext uri="{FF2B5EF4-FFF2-40B4-BE49-F238E27FC236}">
                <a16:creationId xmlns:a16="http://schemas.microsoft.com/office/drawing/2014/main" id="{66A486CC-D08C-347D-7B33-AFD8D7094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8" name="Picture 7">
            <a:extLst>
              <a:ext uri="{FF2B5EF4-FFF2-40B4-BE49-F238E27FC236}">
                <a16:creationId xmlns:a16="http://schemas.microsoft.com/office/drawing/2014/main" id="{D01883CF-505D-E31C-B542-EEEDD5F152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487564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5EE4B5-8250-47F6-6A1C-07FB1F3C58EB}"/>
              </a:ext>
            </a:extLst>
          </p:cNvPr>
          <p:cNvPicPr>
            <a:picLocks noChangeAspect="1"/>
          </p:cNvPicPr>
          <p:nvPr/>
        </p:nvPicPr>
        <p:blipFill>
          <a:blip r:embed="rId2"/>
          <a:stretch>
            <a:fillRect/>
          </a:stretch>
        </p:blipFill>
        <p:spPr>
          <a:xfrm>
            <a:off x="2374717" y="1130854"/>
            <a:ext cx="3613241" cy="3699683"/>
          </a:xfrm>
          <a:prstGeom prst="rect">
            <a:avLst/>
          </a:prstGeom>
        </p:spPr>
      </p:pic>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31742" y="158445"/>
            <a:ext cx="6295295" cy="585601"/>
          </a:xfrm>
        </p:spPr>
        <p:txBody>
          <a:bodyPr>
            <a:noAutofit/>
          </a:bodyPr>
          <a:lstStyle/>
          <a:p>
            <a:r>
              <a:rPr lang="en-IE" b="1" dirty="0">
                <a:latin typeface="Arial" panose="020B0604020202020204" pitchFamily="34" charset="0"/>
                <a:cs typeface="Arial" panose="020B0604020202020204" pitchFamily="34" charset="0"/>
              </a:rPr>
              <a:t>Carbapenem-resistant </a:t>
            </a:r>
            <a:r>
              <a:rPr lang="en-IE" b="1" i="1" dirty="0">
                <a:latin typeface="Arial" panose="020B0604020202020204" pitchFamily="34" charset="0"/>
                <a:cs typeface="Arial" panose="020B0604020202020204" pitchFamily="34" charset="0"/>
              </a:rPr>
              <a:t>Acinetobacter</a:t>
            </a:r>
            <a:r>
              <a:rPr lang="en-IE" b="1" dirty="0">
                <a:latin typeface="Arial" panose="020B0604020202020204" pitchFamily="34" charset="0"/>
                <a:cs typeface="Arial" panose="020B0604020202020204" pitchFamily="34" charset="0"/>
              </a:rPr>
              <a:t> spp. in EARS-Net countries in 2021</a:t>
            </a:r>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EB6224F-3967-4DFC-9F31-060C9D968BB2}"/>
              </a:ext>
            </a:extLst>
          </p:cNvPr>
          <p:cNvSpPr txBox="1"/>
          <p:nvPr/>
        </p:nvSpPr>
        <p:spPr>
          <a:xfrm>
            <a:off x="161939" y="4728002"/>
            <a:ext cx="5872556" cy="415498"/>
          </a:xfrm>
          <a:prstGeom prst="rect">
            <a:avLst/>
          </a:prstGeom>
          <a:noFill/>
        </p:spPr>
        <p:txBody>
          <a:bodyPr wrap="square" rtlCol="0">
            <a:spAutoFit/>
          </a:bodyPr>
          <a:lstStyle/>
          <a:p>
            <a:endParaRPr lang="en-IE" sz="700" dirty="0"/>
          </a:p>
          <a:p>
            <a:r>
              <a:rPr lang="en-IE" sz="700" dirty="0"/>
              <a:t>Source: Health Atlas, ECDC (data downloaded 26/09/2022)</a:t>
            </a:r>
          </a:p>
          <a:p>
            <a:endParaRPr lang="en-IE" sz="700" dirty="0">
              <a:latin typeface="+mn-lt"/>
            </a:endParaRPr>
          </a:p>
        </p:txBody>
      </p:sp>
      <p:sp>
        <p:nvSpPr>
          <p:cNvPr id="3" name="TextBox 2">
            <a:extLst>
              <a:ext uri="{FF2B5EF4-FFF2-40B4-BE49-F238E27FC236}">
                <a16:creationId xmlns:a16="http://schemas.microsoft.com/office/drawing/2014/main" id="{28569936-C0B6-2519-9CA7-4D2672EBA867}"/>
              </a:ext>
            </a:extLst>
          </p:cNvPr>
          <p:cNvSpPr txBox="1"/>
          <p:nvPr/>
        </p:nvSpPr>
        <p:spPr>
          <a:xfrm>
            <a:off x="1592045" y="4521800"/>
            <a:ext cx="1093754" cy="253916"/>
          </a:xfrm>
          <a:prstGeom prst="rect">
            <a:avLst/>
          </a:prstGeom>
          <a:noFill/>
        </p:spPr>
        <p:txBody>
          <a:bodyPr wrap="square" rtlCol="0">
            <a:spAutoFit/>
          </a:bodyPr>
          <a:lstStyle/>
          <a:p>
            <a:r>
              <a:rPr lang="en-IE" sz="1050" dirty="0"/>
              <a:t>5-year trend</a:t>
            </a:r>
          </a:p>
        </p:txBody>
      </p:sp>
      <p:sp>
        <p:nvSpPr>
          <p:cNvPr id="5" name="Down Arrow 7">
            <a:extLst>
              <a:ext uri="{FF2B5EF4-FFF2-40B4-BE49-F238E27FC236}">
                <a16:creationId xmlns:a16="http://schemas.microsoft.com/office/drawing/2014/main" id="{A98A69FD-1661-9F01-E226-0654379B725E}"/>
              </a:ext>
            </a:extLst>
          </p:cNvPr>
          <p:cNvSpPr/>
          <p:nvPr/>
        </p:nvSpPr>
        <p:spPr>
          <a:xfrm rot="10800000">
            <a:off x="1436427" y="4521800"/>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7" name="Down Arrow 8">
            <a:extLst>
              <a:ext uri="{FF2B5EF4-FFF2-40B4-BE49-F238E27FC236}">
                <a16:creationId xmlns:a16="http://schemas.microsoft.com/office/drawing/2014/main" id="{615E63E5-49BF-94F1-2768-719F2DF6C69A}"/>
              </a:ext>
            </a:extLst>
          </p:cNvPr>
          <p:cNvSpPr/>
          <p:nvPr/>
        </p:nvSpPr>
        <p:spPr>
          <a:xfrm>
            <a:off x="1231742" y="4522861"/>
            <a:ext cx="157911" cy="1942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solidFill>
                <a:srgbClr val="00B050"/>
              </a:solidFill>
              <a:highlight>
                <a:srgbClr val="00FF00"/>
              </a:highlight>
            </a:endParaRPr>
          </a:p>
        </p:txBody>
      </p:sp>
      <p:sp>
        <p:nvSpPr>
          <p:cNvPr id="10" name="TextBox 9">
            <a:extLst>
              <a:ext uri="{FF2B5EF4-FFF2-40B4-BE49-F238E27FC236}">
                <a16:creationId xmlns:a16="http://schemas.microsoft.com/office/drawing/2014/main" id="{2AD4901F-5185-462E-45A9-459EF817D3FA}"/>
              </a:ext>
            </a:extLst>
          </p:cNvPr>
          <p:cNvSpPr txBox="1"/>
          <p:nvPr/>
        </p:nvSpPr>
        <p:spPr>
          <a:xfrm>
            <a:off x="1199926" y="2426305"/>
            <a:ext cx="2214246" cy="600164"/>
          </a:xfrm>
          <a:prstGeom prst="rect">
            <a:avLst/>
          </a:prstGeom>
          <a:noFill/>
        </p:spPr>
        <p:txBody>
          <a:bodyPr wrap="square" rtlCol="0">
            <a:spAutoFit/>
          </a:bodyPr>
          <a:lstStyle/>
          <a:p>
            <a:r>
              <a:rPr lang="en-IE" sz="1350" dirty="0"/>
              <a:t>IE rank: 21/25 (1.5%)</a:t>
            </a:r>
          </a:p>
          <a:p>
            <a:r>
              <a:rPr lang="en-IE" sz="1350" dirty="0"/>
              <a:t>EU/EEA: 39.9%</a:t>
            </a:r>
          </a:p>
          <a:p>
            <a:r>
              <a:rPr lang="en-IE" sz="600" dirty="0"/>
              <a:t>(population-weighted mean)</a:t>
            </a:r>
          </a:p>
        </p:txBody>
      </p:sp>
      <p:pic>
        <p:nvPicPr>
          <p:cNvPr id="12" name="Picture 11">
            <a:extLst>
              <a:ext uri="{FF2B5EF4-FFF2-40B4-BE49-F238E27FC236}">
                <a16:creationId xmlns:a16="http://schemas.microsoft.com/office/drawing/2014/main" id="{1A514EF7-DC15-FE0E-D904-937F448F1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571" y="1346969"/>
            <a:ext cx="1900503" cy="1986240"/>
          </a:xfrm>
          <a:prstGeom prst="rect">
            <a:avLst/>
          </a:prstGeom>
        </p:spPr>
      </p:pic>
      <p:sp>
        <p:nvSpPr>
          <p:cNvPr id="14" name="TextBox 13">
            <a:extLst>
              <a:ext uri="{FF2B5EF4-FFF2-40B4-BE49-F238E27FC236}">
                <a16:creationId xmlns:a16="http://schemas.microsoft.com/office/drawing/2014/main" id="{2E36668E-B442-8599-C18B-A833C8A3851D}"/>
              </a:ext>
            </a:extLst>
          </p:cNvPr>
          <p:cNvSpPr txBox="1"/>
          <p:nvPr/>
        </p:nvSpPr>
        <p:spPr>
          <a:xfrm>
            <a:off x="1134552" y="897614"/>
            <a:ext cx="4114391" cy="246221"/>
          </a:xfrm>
          <a:prstGeom prst="rect">
            <a:avLst/>
          </a:prstGeom>
        </p:spPr>
        <p:txBody>
          <a:bodyPr wrap="square" lIns="0" tIns="0" rIns="0" bIns="0" rtlCol="0" anchor="t" anchorCtr="0">
            <a:spAutoFit/>
          </a:bodyPr>
          <a:lstStyle/>
          <a:p>
            <a:pPr algn="l"/>
            <a:r>
              <a:rPr lang="en-IE" sz="1600" b="1" dirty="0">
                <a:solidFill>
                  <a:srgbClr val="FF0000"/>
                </a:solidFill>
              </a:rPr>
              <a:t>Data for 2022 not yet available</a:t>
            </a:r>
          </a:p>
        </p:txBody>
      </p:sp>
      <p:sp>
        <p:nvSpPr>
          <p:cNvPr id="15" name="Down Arrow 7">
            <a:extLst>
              <a:ext uri="{FF2B5EF4-FFF2-40B4-BE49-F238E27FC236}">
                <a16:creationId xmlns:a16="http://schemas.microsoft.com/office/drawing/2014/main" id="{9CE20094-C2A0-EA4F-23FC-F6CAD43F09DF}"/>
              </a:ext>
            </a:extLst>
          </p:cNvPr>
          <p:cNvSpPr/>
          <p:nvPr/>
        </p:nvSpPr>
        <p:spPr>
          <a:xfrm rot="10800000">
            <a:off x="2374717" y="2691276"/>
            <a:ext cx="189021" cy="18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8" name="Rectangle: Rounded Corners 17">
            <a:extLst>
              <a:ext uri="{FF2B5EF4-FFF2-40B4-BE49-F238E27FC236}">
                <a16:creationId xmlns:a16="http://schemas.microsoft.com/office/drawing/2014/main" id="{BB333E77-0F38-3F33-AD70-4F9E3E167172}"/>
              </a:ext>
            </a:extLst>
          </p:cNvPr>
          <p:cNvSpPr/>
          <p:nvPr/>
        </p:nvSpPr>
        <p:spPr>
          <a:xfrm>
            <a:off x="255087" y="3230791"/>
            <a:ext cx="2005063" cy="733806"/>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Carbapenem resistance in Acinetobacter spp. remains at </a:t>
            </a:r>
            <a:r>
              <a:rPr lang="en-IE" altLang="en-US" sz="1000" b="1" dirty="0">
                <a:solidFill>
                  <a:srgbClr val="00B050"/>
                </a:solidFill>
                <a:latin typeface="Arial" panose="020B0604020202020204" pitchFamily="34" charset="0"/>
                <a:cs typeface="Arial" panose="020B0604020202020204" pitchFamily="34" charset="0"/>
              </a:rPr>
              <a:t>low</a:t>
            </a:r>
            <a:r>
              <a:rPr lang="en-IE" altLang="en-US" sz="1000" dirty="0">
                <a:solidFill>
                  <a:srgbClr val="00B050"/>
                </a:solidFill>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levels in Ireland and other Northern European countries</a:t>
            </a:r>
          </a:p>
        </p:txBody>
      </p:sp>
      <p:sp>
        <p:nvSpPr>
          <p:cNvPr id="19" name="Rectangle: Rounded Corners 18">
            <a:extLst>
              <a:ext uri="{FF2B5EF4-FFF2-40B4-BE49-F238E27FC236}">
                <a16:creationId xmlns:a16="http://schemas.microsoft.com/office/drawing/2014/main" id="{64E5BD13-F4F0-33A6-7237-0090E4329CDF}"/>
              </a:ext>
            </a:extLst>
          </p:cNvPr>
          <p:cNvSpPr/>
          <p:nvPr/>
        </p:nvSpPr>
        <p:spPr>
          <a:xfrm>
            <a:off x="6414859" y="3516981"/>
            <a:ext cx="2224356" cy="1099656"/>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Carbapenem resistance in Acinetobacter spp. is a </a:t>
            </a:r>
            <a:r>
              <a:rPr lang="en-IE" altLang="en-US" sz="1000" b="1" dirty="0">
                <a:solidFill>
                  <a:srgbClr val="FF0000"/>
                </a:solidFill>
                <a:latin typeface="Arial" panose="020B0604020202020204" pitchFamily="34" charset="0"/>
                <a:cs typeface="Arial" panose="020B0604020202020204" pitchFamily="34" charset="0"/>
              </a:rPr>
              <a:t>major</a:t>
            </a:r>
            <a:r>
              <a:rPr lang="en-IE" altLang="en-US" sz="1000" dirty="0">
                <a:solidFill>
                  <a:schemeClr val="tx1"/>
                </a:solidFill>
                <a:latin typeface="Arial" panose="020B0604020202020204" pitchFamily="34" charset="0"/>
                <a:cs typeface="Arial" panose="020B0604020202020204" pitchFamily="34" charset="0"/>
              </a:rPr>
              <a:t> problem in Eastern and Southern Europe, with 14 countries having proportions &gt;50% (up from 11 in 2020): WHO has listed this as a </a:t>
            </a:r>
            <a:r>
              <a:rPr lang="en-IE" altLang="en-US" sz="1000" b="1" dirty="0">
                <a:solidFill>
                  <a:srgbClr val="FF0000"/>
                </a:solidFill>
                <a:latin typeface="Arial" panose="020B0604020202020204" pitchFamily="34" charset="0"/>
                <a:cs typeface="Arial" panose="020B0604020202020204" pitchFamily="34" charset="0"/>
              </a:rPr>
              <a:t>critical priority </a:t>
            </a:r>
          </a:p>
        </p:txBody>
      </p:sp>
      <p:pic>
        <p:nvPicPr>
          <p:cNvPr id="2" name="Picture 1">
            <a:extLst>
              <a:ext uri="{FF2B5EF4-FFF2-40B4-BE49-F238E27FC236}">
                <a16:creationId xmlns:a16="http://schemas.microsoft.com/office/drawing/2014/main" id="{F5855621-2536-5E87-5402-A4268A343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6" name="Picture 5">
            <a:extLst>
              <a:ext uri="{FF2B5EF4-FFF2-40B4-BE49-F238E27FC236}">
                <a16:creationId xmlns:a16="http://schemas.microsoft.com/office/drawing/2014/main" id="{DC30EF5E-FD29-11DB-89F2-51AF6BFFFF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8910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033131" y="149733"/>
            <a:ext cx="6310869" cy="717217"/>
          </a:xfrm>
        </p:spPr>
        <p:txBody>
          <a:bodyPr>
            <a:noAutofit/>
          </a:bodyPr>
          <a:lstStyle/>
          <a:p>
            <a:r>
              <a:rPr lang="en-GB" dirty="0"/>
              <a:t>Carbapenem-resistant </a:t>
            </a:r>
            <a:r>
              <a:rPr lang="en-GB" i="1" dirty="0"/>
              <a:t>Acinetobacter </a:t>
            </a:r>
            <a:r>
              <a:rPr lang="en-GB" dirty="0"/>
              <a:t>spp.</a:t>
            </a:r>
            <a:r>
              <a:rPr lang="en-GB" i="1" dirty="0"/>
              <a:t> </a:t>
            </a:r>
            <a:r>
              <a:rPr lang="en-GB" dirty="0"/>
              <a:t>in Europe</a:t>
            </a:r>
            <a:endParaRPr lang="en-IE" dirty="0"/>
          </a:p>
        </p:txBody>
      </p:sp>
      <p:sp>
        <p:nvSpPr>
          <p:cNvPr id="8" name="TextBox 7">
            <a:extLst>
              <a:ext uri="{FF2B5EF4-FFF2-40B4-BE49-F238E27FC236}">
                <a16:creationId xmlns:a16="http://schemas.microsoft.com/office/drawing/2014/main" id="{66609C05-D441-456B-8D97-674C282F2521}"/>
              </a:ext>
            </a:extLst>
          </p:cNvPr>
          <p:cNvSpPr txBox="1"/>
          <p:nvPr/>
        </p:nvSpPr>
        <p:spPr>
          <a:xfrm>
            <a:off x="1839469" y="4544371"/>
            <a:ext cx="5872556" cy="307777"/>
          </a:xfrm>
          <a:prstGeom prst="rect">
            <a:avLst/>
          </a:prstGeom>
          <a:noFill/>
        </p:spPr>
        <p:txBody>
          <a:bodyPr wrap="square" rtlCol="0">
            <a:spAutoFit/>
          </a:bodyPr>
          <a:lstStyle/>
          <a:p>
            <a:endParaRPr lang="en-IE" sz="700" dirty="0"/>
          </a:p>
          <a:p>
            <a:r>
              <a:rPr lang="en-IE" sz="700" dirty="0"/>
              <a:t>Source: Antimicrobial Resistance Surveillance in Europe 2023 – 2021 Data, ECDC and WHO</a:t>
            </a:r>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10" name="Picture 9">
            <a:extLst>
              <a:ext uri="{FF2B5EF4-FFF2-40B4-BE49-F238E27FC236}">
                <a16:creationId xmlns:a16="http://schemas.microsoft.com/office/drawing/2014/main" id="{EEBC5DF4-1DAB-402B-ADA8-D29262AC5FCD}"/>
              </a:ext>
            </a:extLst>
          </p:cNvPr>
          <p:cNvPicPr>
            <a:picLocks noChangeAspect="1"/>
          </p:cNvPicPr>
          <p:nvPr/>
        </p:nvPicPr>
        <p:blipFill>
          <a:blip r:embed="rId2"/>
          <a:stretch>
            <a:fillRect/>
          </a:stretch>
        </p:blipFill>
        <p:spPr>
          <a:xfrm>
            <a:off x="1992469" y="1010033"/>
            <a:ext cx="4659950" cy="3263871"/>
          </a:xfrm>
          <a:prstGeom prst="rect">
            <a:avLst/>
          </a:prstGeom>
        </p:spPr>
      </p:pic>
      <p:sp>
        <p:nvSpPr>
          <p:cNvPr id="2" name="TextBox 1">
            <a:extLst>
              <a:ext uri="{FF2B5EF4-FFF2-40B4-BE49-F238E27FC236}">
                <a16:creationId xmlns:a16="http://schemas.microsoft.com/office/drawing/2014/main" id="{AC8DF205-355D-7FEB-D4F0-2896B5C85074}"/>
              </a:ext>
            </a:extLst>
          </p:cNvPr>
          <p:cNvSpPr txBox="1"/>
          <p:nvPr/>
        </p:nvSpPr>
        <p:spPr>
          <a:xfrm>
            <a:off x="220516" y="1311240"/>
            <a:ext cx="1625230" cy="415498"/>
          </a:xfrm>
          <a:prstGeom prst="rect">
            <a:avLst/>
          </a:prstGeom>
          <a:solidFill>
            <a:srgbClr val="FFFF00"/>
          </a:solidFill>
        </p:spPr>
        <p:txBody>
          <a:bodyPr wrap="square" rtlCol="0">
            <a:spAutoFit/>
          </a:bodyPr>
          <a:lstStyle/>
          <a:p>
            <a:r>
              <a:rPr lang="en-IE" altLang="en-US" sz="1050" b="1" dirty="0">
                <a:latin typeface="Arial" panose="020B0604020202020204" pitchFamily="34" charset="0"/>
                <a:cs typeface="Arial" panose="020B0604020202020204" pitchFamily="34" charset="0"/>
              </a:rPr>
              <a:t>Note: </a:t>
            </a:r>
            <a:r>
              <a:rPr lang="en-IE" altLang="en-US" sz="1050" dirty="0">
                <a:latin typeface="Arial" panose="020B0604020202020204" pitchFamily="34" charset="0"/>
                <a:cs typeface="Arial" panose="020B0604020202020204" pitchFamily="34" charset="0"/>
              </a:rPr>
              <a:t>this map shows data for </a:t>
            </a:r>
            <a:r>
              <a:rPr lang="en-IE" altLang="en-US" sz="1050" b="1" dirty="0">
                <a:solidFill>
                  <a:srgbClr val="FF0000"/>
                </a:solidFill>
                <a:latin typeface="Arial" panose="020B0604020202020204" pitchFamily="34" charset="0"/>
                <a:cs typeface="Arial" panose="020B0604020202020204" pitchFamily="34" charset="0"/>
              </a:rPr>
              <a:t>2021</a:t>
            </a:r>
            <a:r>
              <a:rPr lang="en-IE" altLang="en-US" sz="1050" dirty="0">
                <a:latin typeface="Arial" panose="020B0604020202020204" pitchFamily="34" charset="0"/>
                <a:cs typeface="Arial" panose="020B0604020202020204" pitchFamily="34" charset="0"/>
              </a:rPr>
              <a:t>, </a:t>
            </a:r>
            <a:r>
              <a:rPr lang="en-IE" altLang="en-US" sz="1050" b="1" u="sng" dirty="0">
                <a:latin typeface="Arial" panose="020B0604020202020204" pitchFamily="34" charset="0"/>
                <a:cs typeface="Arial" panose="020B0604020202020204" pitchFamily="34" charset="0"/>
              </a:rPr>
              <a:t>not</a:t>
            </a:r>
            <a:r>
              <a:rPr lang="en-IE" altLang="en-US" sz="1050" dirty="0">
                <a:latin typeface="Arial" panose="020B0604020202020204" pitchFamily="34" charset="0"/>
                <a:cs typeface="Arial" panose="020B0604020202020204" pitchFamily="34" charset="0"/>
              </a:rPr>
              <a:t> 2022</a:t>
            </a:r>
          </a:p>
        </p:txBody>
      </p:sp>
      <p:sp>
        <p:nvSpPr>
          <p:cNvPr id="3" name="TextBox 2">
            <a:extLst>
              <a:ext uri="{FF2B5EF4-FFF2-40B4-BE49-F238E27FC236}">
                <a16:creationId xmlns:a16="http://schemas.microsoft.com/office/drawing/2014/main" id="{044E9C72-FB7F-C6E8-51A5-6DB5955FE3E8}"/>
              </a:ext>
            </a:extLst>
          </p:cNvPr>
          <p:cNvSpPr txBox="1"/>
          <p:nvPr/>
        </p:nvSpPr>
        <p:spPr>
          <a:xfrm>
            <a:off x="214239" y="2375762"/>
            <a:ext cx="1484784" cy="900246"/>
          </a:xfrm>
          <a:prstGeom prst="rect">
            <a:avLst/>
          </a:prstGeom>
          <a:noFill/>
        </p:spPr>
        <p:txBody>
          <a:bodyPr wrap="square" rtlCol="0">
            <a:spAutoFit/>
          </a:bodyPr>
          <a:lstStyle/>
          <a:p>
            <a:r>
              <a:rPr lang="en-IE" sz="1050" b="1" dirty="0">
                <a:solidFill>
                  <a:srgbClr val="FF0000"/>
                </a:solidFill>
              </a:rPr>
              <a:t>*CAESAR</a:t>
            </a:r>
            <a:r>
              <a:rPr lang="en-IE" sz="1050" b="1" dirty="0"/>
              <a:t>,</a:t>
            </a:r>
            <a:r>
              <a:rPr lang="en-IE" sz="1050" b="1" dirty="0">
                <a:solidFill>
                  <a:srgbClr val="FF0000"/>
                </a:solidFill>
              </a:rPr>
              <a:t> </a:t>
            </a:r>
            <a:r>
              <a:rPr lang="en-GB" sz="1050" dirty="0"/>
              <a:t>Central Asian and European Surveillance of Antimicrobial Resistance Network</a:t>
            </a:r>
            <a:endParaRPr lang="en-IE" sz="1050" dirty="0"/>
          </a:p>
        </p:txBody>
      </p:sp>
      <p:sp>
        <p:nvSpPr>
          <p:cNvPr id="5" name="Rectangle: Rounded Corners 4">
            <a:extLst>
              <a:ext uri="{FF2B5EF4-FFF2-40B4-BE49-F238E27FC236}">
                <a16:creationId xmlns:a16="http://schemas.microsoft.com/office/drawing/2014/main" id="{41A32BDD-2371-1CD3-772F-ABD176D601EA}"/>
              </a:ext>
            </a:extLst>
          </p:cNvPr>
          <p:cNvSpPr/>
          <p:nvPr/>
        </p:nvSpPr>
        <p:spPr>
          <a:xfrm>
            <a:off x="6945865" y="2810932"/>
            <a:ext cx="2035575" cy="1192505"/>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100" dirty="0">
                <a:solidFill>
                  <a:schemeClr val="tx1"/>
                </a:solidFill>
                <a:latin typeface="Arial" panose="020B0604020202020204" pitchFamily="34" charset="0"/>
                <a:cs typeface="Arial" panose="020B0604020202020204" pitchFamily="34" charset="0"/>
              </a:rPr>
              <a:t>Carbapenem-resistant </a:t>
            </a:r>
            <a:r>
              <a:rPr lang="en-IE" altLang="en-US" sz="1100" dirty="0" err="1">
                <a:solidFill>
                  <a:schemeClr val="tx1"/>
                </a:solidFill>
                <a:latin typeface="Arial" panose="020B0604020202020204" pitchFamily="34" charset="0"/>
                <a:cs typeface="Arial" panose="020B0604020202020204" pitchFamily="34" charset="0"/>
              </a:rPr>
              <a:t>acinetobacter</a:t>
            </a:r>
            <a:r>
              <a:rPr lang="en-IE" altLang="en-US" sz="1100" dirty="0">
                <a:solidFill>
                  <a:schemeClr val="tx1"/>
                </a:solidFill>
                <a:latin typeface="Arial" panose="020B0604020202020204" pitchFamily="34" charset="0"/>
                <a:cs typeface="Arial" panose="020B0604020202020204" pitchFamily="34" charset="0"/>
              </a:rPr>
              <a:t> is a </a:t>
            </a:r>
            <a:r>
              <a:rPr lang="en-IE" altLang="en-US" sz="1100" b="1" dirty="0">
                <a:solidFill>
                  <a:srgbClr val="FF0000"/>
                </a:solidFill>
                <a:latin typeface="Arial" panose="020B0604020202020204" pitchFamily="34" charset="0"/>
                <a:cs typeface="Arial" panose="020B0604020202020204" pitchFamily="34" charset="0"/>
              </a:rPr>
              <a:t>major threat </a:t>
            </a:r>
            <a:r>
              <a:rPr lang="en-IE" altLang="en-US" sz="1100" dirty="0">
                <a:solidFill>
                  <a:schemeClr val="tx1"/>
                </a:solidFill>
                <a:latin typeface="Arial" panose="020B0604020202020204" pitchFamily="34" charset="0"/>
                <a:cs typeface="Arial" panose="020B0604020202020204" pitchFamily="34" charset="0"/>
              </a:rPr>
              <a:t>to public health throughout Europe with most countries in Eastern and Southern Europe reporting proportions &gt;50%</a:t>
            </a:r>
          </a:p>
        </p:txBody>
      </p:sp>
      <p:sp>
        <p:nvSpPr>
          <p:cNvPr id="7" name="TextBox 6">
            <a:extLst>
              <a:ext uri="{FF2B5EF4-FFF2-40B4-BE49-F238E27FC236}">
                <a16:creationId xmlns:a16="http://schemas.microsoft.com/office/drawing/2014/main" id="{EA4AC1A1-7A76-0A1D-4A77-84D9685B2F7F}"/>
              </a:ext>
            </a:extLst>
          </p:cNvPr>
          <p:cNvSpPr txBox="1"/>
          <p:nvPr/>
        </p:nvSpPr>
        <p:spPr>
          <a:xfrm>
            <a:off x="1033131" y="922067"/>
            <a:ext cx="6768000" cy="153888"/>
          </a:xfrm>
          <a:prstGeom prst="rect">
            <a:avLst/>
          </a:prstGeom>
        </p:spPr>
        <p:txBody>
          <a:bodyPr wrap="square" lIns="0" tIns="0" rIns="0" bIns="0" rtlCol="0" anchor="t" anchorCtr="0">
            <a:spAutoFit/>
          </a:bodyPr>
          <a:lstStyle/>
          <a:p>
            <a:r>
              <a:rPr lang="en-IE" sz="1000" dirty="0"/>
              <a:t>combining data from EARS-Net and CAESAR*</a:t>
            </a:r>
            <a:endParaRPr lang="en-IE" sz="1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8E90F4-86FD-8E4D-DBE3-4E0327015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11" name="Picture 10">
            <a:extLst>
              <a:ext uri="{FF2B5EF4-FFF2-40B4-BE49-F238E27FC236}">
                <a16:creationId xmlns:a16="http://schemas.microsoft.com/office/drawing/2014/main" id="{3F482B8D-0768-7D03-1A26-CF384BC50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1500783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F48F1-410B-4E40-A5DD-7948B13168F6}"/>
              </a:ext>
            </a:extLst>
          </p:cNvPr>
          <p:cNvSpPr>
            <a:spLocks noGrp="1"/>
          </p:cNvSpPr>
          <p:nvPr>
            <p:ph type="body" sz="quarter" idx="10"/>
          </p:nvPr>
        </p:nvSpPr>
        <p:spPr>
          <a:xfrm>
            <a:off x="1079999" y="1655973"/>
            <a:ext cx="3392189" cy="1563917"/>
          </a:xfrm>
        </p:spPr>
        <p:txBody>
          <a:bodyPr/>
          <a:lstStyle/>
          <a:p>
            <a:pPr>
              <a:lnSpc>
                <a:spcPct val="100000"/>
              </a:lnSpc>
            </a:pPr>
            <a:r>
              <a:rPr lang="en-GB" b="1" dirty="0"/>
              <a:t>Other </a:t>
            </a:r>
          </a:p>
          <a:p>
            <a:pPr>
              <a:lnSpc>
                <a:spcPct val="100000"/>
              </a:lnSpc>
            </a:pPr>
            <a:r>
              <a:rPr lang="en-GB" b="1" dirty="0"/>
              <a:t>Non-EARS-Net</a:t>
            </a:r>
          </a:p>
          <a:p>
            <a:pPr>
              <a:lnSpc>
                <a:spcPct val="100000"/>
              </a:lnSpc>
            </a:pPr>
            <a:r>
              <a:rPr lang="en-GB" b="1" dirty="0"/>
              <a:t>Pathogens</a:t>
            </a:r>
          </a:p>
        </p:txBody>
      </p:sp>
      <p:pic>
        <p:nvPicPr>
          <p:cNvPr id="3" name="Picture 2">
            <a:extLst>
              <a:ext uri="{FF2B5EF4-FFF2-40B4-BE49-F238E27FC236}">
                <a16:creationId xmlns:a16="http://schemas.microsoft.com/office/drawing/2014/main" id="{F4B12F1E-F91B-45E3-AF3F-EC86CB7A8426}"/>
              </a:ext>
            </a:extLst>
          </p:cNvPr>
          <p:cNvPicPr>
            <a:picLocks noChangeAspect="1"/>
          </p:cNvPicPr>
          <p:nvPr/>
        </p:nvPicPr>
        <p:blipFill>
          <a:blip r:embed="rId2"/>
          <a:stretch>
            <a:fillRect/>
          </a:stretch>
        </p:blipFill>
        <p:spPr>
          <a:xfrm>
            <a:off x="5597788" y="1767847"/>
            <a:ext cx="1818266" cy="1452043"/>
          </a:xfrm>
          <a:prstGeom prst="rect">
            <a:avLst/>
          </a:prstGeom>
        </p:spPr>
      </p:pic>
      <p:pic>
        <p:nvPicPr>
          <p:cNvPr id="2" name="Picture 1">
            <a:extLst>
              <a:ext uri="{FF2B5EF4-FFF2-40B4-BE49-F238E27FC236}">
                <a16:creationId xmlns:a16="http://schemas.microsoft.com/office/drawing/2014/main" id="{C0FBA900-3244-A2DA-90E7-7F83191F7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596A8616-4D25-0487-F3B5-1D36B3464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567952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210595"/>
            <a:ext cx="6844235" cy="585601"/>
          </a:xfrm>
        </p:spPr>
        <p:txBody>
          <a:bodyPr>
            <a:normAutofit lnSpcReduction="10000"/>
          </a:bodyPr>
          <a:lstStyle/>
          <a:p>
            <a:r>
              <a:rPr lang="en-GB" dirty="0"/>
              <a:t>Invasive Group A streptococcal (iGAS) 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5702EAC-153E-45DC-A51C-6077450B7F2D}"/>
              </a:ext>
            </a:extLst>
          </p:cNvPr>
          <p:cNvSpPr txBox="1"/>
          <p:nvPr/>
        </p:nvSpPr>
        <p:spPr>
          <a:xfrm>
            <a:off x="659309" y="3268307"/>
            <a:ext cx="5872556" cy="415498"/>
          </a:xfrm>
          <a:prstGeom prst="rect">
            <a:avLst/>
          </a:prstGeom>
          <a:noFill/>
        </p:spPr>
        <p:txBody>
          <a:bodyPr wrap="square" rtlCol="0">
            <a:spAutoFit/>
          </a:bodyPr>
          <a:lstStyle/>
          <a:p>
            <a:r>
              <a:rPr lang="en-IE" sz="700" dirty="0"/>
              <a:t>* Not all isolates tested </a:t>
            </a:r>
          </a:p>
          <a:p>
            <a:r>
              <a:rPr lang="en-GB" sz="700" dirty="0"/>
              <a:t>** Reconciliation with CIDR data was not done for 2022 data due to resource issues at HPSC</a:t>
            </a:r>
          </a:p>
          <a:p>
            <a:r>
              <a:rPr lang="en-IE" sz="700" dirty="0"/>
              <a:t>‡ Data is missing from one laboratory for each of 2021 and 2022</a:t>
            </a:r>
            <a:endParaRPr lang="en-IE" sz="700" dirty="0">
              <a:latin typeface="+mn-lt"/>
            </a:endParaRPr>
          </a:p>
        </p:txBody>
      </p:sp>
      <p:pic>
        <p:nvPicPr>
          <p:cNvPr id="2" name="Picture 1">
            <a:extLst>
              <a:ext uri="{FF2B5EF4-FFF2-40B4-BE49-F238E27FC236}">
                <a16:creationId xmlns:a16="http://schemas.microsoft.com/office/drawing/2014/main" id="{8F58C2AE-1F02-9B7C-7951-755468C19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679ED028-21AC-CB25-C624-70E3B52C2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6" name="Picture 5">
            <a:extLst>
              <a:ext uri="{FF2B5EF4-FFF2-40B4-BE49-F238E27FC236}">
                <a16:creationId xmlns:a16="http://schemas.microsoft.com/office/drawing/2014/main" id="{78106433-0F67-BA11-E9C8-450A6FA21E83}"/>
              </a:ext>
            </a:extLst>
          </p:cNvPr>
          <p:cNvPicPr>
            <a:picLocks noChangeAspect="1"/>
          </p:cNvPicPr>
          <p:nvPr/>
        </p:nvPicPr>
        <p:blipFill>
          <a:blip r:embed="rId4"/>
          <a:stretch>
            <a:fillRect/>
          </a:stretch>
        </p:blipFill>
        <p:spPr>
          <a:xfrm>
            <a:off x="807541" y="1344257"/>
            <a:ext cx="7677150" cy="1924050"/>
          </a:xfrm>
          <a:prstGeom prst="rect">
            <a:avLst/>
          </a:prstGeom>
        </p:spPr>
      </p:pic>
      <p:sp>
        <p:nvSpPr>
          <p:cNvPr id="7" name="Rectangle: Rounded Corners 6">
            <a:extLst>
              <a:ext uri="{FF2B5EF4-FFF2-40B4-BE49-F238E27FC236}">
                <a16:creationId xmlns:a16="http://schemas.microsoft.com/office/drawing/2014/main" id="{9CF6AB2E-236F-F793-EADC-984DDFE782B3}"/>
              </a:ext>
            </a:extLst>
          </p:cNvPr>
          <p:cNvSpPr/>
          <p:nvPr/>
        </p:nvSpPr>
        <p:spPr>
          <a:xfrm>
            <a:off x="1605280" y="3944259"/>
            <a:ext cx="4985174" cy="616374"/>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rPr>
              <a:t>iGAS</a:t>
            </a:r>
            <a:r>
              <a:rPr lang="en-GB" sz="1000" dirty="0">
                <a:solidFill>
                  <a:schemeClr val="tx1"/>
                </a:solidFill>
              </a:rPr>
              <a:t> infections</a:t>
            </a:r>
            <a:r>
              <a:rPr lang="en-GB" sz="1000" i="1" dirty="0">
                <a:solidFill>
                  <a:schemeClr val="tx1"/>
                </a:solidFill>
              </a:rPr>
              <a:t> </a:t>
            </a:r>
            <a:r>
              <a:rPr lang="en-GB" sz="1000" b="1" dirty="0">
                <a:solidFill>
                  <a:srgbClr val="FF0000"/>
                </a:solidFill>
              </a:rPr>
              <a:t>decreased </a:t>
            </a:r>
            <a:r>
              <a:rPr lang="en-GB" sz="1000" dirty="0">
                <a:solidFill>
                  <a:schemeClr val="tx1"/>
                </a:solidFill>
              </a:rPr>
              <a:t>significantly during COVID-19 pandemic but an unusual upsurge in cases was observed at the end of 2022.</a:t>
            </a:r>
          </a:p>
          <a:p>
            <a:pPr algn="ctr"/>
            <a:r>
              <a:rPr lang="en-GB" sz="1000" dirty="0">
                <a:solidFill>
                  <a:schemeClr val="tx1"/>
                </a:solidFill>
              </a:rPr>
              <a:t>For more details, see </a:t>
            </a:r>
            <a:r>
              <a:rPr lang="en-GB" sz="1000" dirty="0">
                <a:solidFill>
                  <a:schemeClr val="tx1"/>
                </a:solidFill>
                <a:hlinkClick r:id="rId5"/>
              </a:rPr>
              <a:t>https://www.hpsc.ie/a-z/other/groupastreptococcaldiseasegas/</a:t>
            </a:r>
            <a:endParaRPr lang="en-GB" sz="1000" dirty="0">
              <a:solidFill>
                <a:schemeClr val="tx1"/>
              </a:solidFill>
            </a:endParaRPr>
          </a:p>
        </p:txBody>
      </p:sp>
    </p:spTree>
    <p:extLst>
      <p:ext uri="{BB962C8B-B14F-4D97-AF65-F5344CB8AC3E}">
        <p14:creationId xmlns:p14="http://schemas.microsoft.com/office/powerpoint/2010/main" val="20612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07634B3F-2D11-4AAC-A28A-0B1D86358719}"/>
              </a:ext>
            </a:extLst>
          </p:cNvPr>
          <p:cNvSpPr>
            <a:spLocks noGrp="1"/>
          </p:cNvSpPr>
          <p:nvPr>
            <p:ph type="body" sz="quarter" idx="10"/>
          </p:nvPr>
        </p:nvSpPr>
        <p:spPr>
          <a:xfrm>
            <a:off x="344585" y="1091555"/>
            <a:ext cx="3875202" cy="3395201"/>
          </a:xfrm>
        </p:spPr>
        <p:txBody>
          <a:bodyPr>
            <a:normAutofit/>
          </a:bodyPr>
          <a:lstStyle/>
          <a:p>
            <a:pPr marL="0" indent="0">
              <a:buNone/>
            </a:pPr>
            <a:r>
              <a:rPr lang="en-GB" altLang="en-US" sz="1400" dirty="0"/>
              <a:t>Antimicrobial resistance has been recognised as a major threat to human health globally</a:t>
            </a:r>
          </a:p>
          <a:p>
            <a:pPr marL="0" indent="0">
              <a:buNone/>
            </a:pPr>
            <a:r>
              <a:rPr lang="en-GB" altLang="en-US" sz="1400" dirty="0"/>
              <a:t>In 2017, WHO prepared a list of ‘priority pathogens’ that have developed resistance to key antibiotics used to treat the infections they cause and for which new antibiotics are urgently required</a:t>
            </a:r>
          </a:p>
          <a:p>
            <a:endParaRPr lang="en-GB" altLang="en-US" sz="1400" dirty="0"/>
          </a:p>
          <a:p>
            <a:endParaRPr lang="en-GB" altLang="en-US" sz="1400" dirty="0"/>
          </a:p>
          <a:p>
            <a:endParaRPr lang="en-GB" altLang="en-US" sz="1400" dirty="0"/>
          </a:p>
          <a:p>
            <a:endParaRPr lang="en-GB" altLang="en-US" sz="1400" dirty="0"/>
          </a:p>
        </p:txBody>
      </p:sp>
      <p:pic>
        <p:nvPicPr>
          <p:cNvPr id="2" name="Picture 1">
            <a:extLst>
              <a:ext uri="{FF2B5EF4-FFF2-40B4-BE49-F238E27FC236}">
                <a16:creationId xmlns:a16="http://schemas.microsoft.com/office/drawing/2014/main" id="{801B93B0-7F72-2191-D86A-F8C159EAD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87CD14D-4A9E-BC98-C734-7679EAA21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9" name="Picture 8">
            <a:extLst>
              <a:ext uri="{FF2B5EF4-FFF2-40B4-BE49-F238E27FC236}">
                <a16:creationId xmlns:a16="http://schemas.microsoft.com/office/drawing/2014/main" id="{7B631271-0F9E-3429-1ED8-76B553F4ADD0}"/>
              </a:ext>
            </a:extLst>
          </p:cNvPr>
          <p:cNvPicPr>
            <a:picLocks noChangeAspect="1"/>
          </p:cNvPicPr>
          <p:nvPr/>
        </p:nvPicPr>
        <p:blipFill>
          <a:blip r:embed="rId4"/>
          <a:stretch>
            <a:fillRect/>
          </a:stretch>
        </p:blipFill>
        <p:spPr>
          <a:xfrm>
            <a:off x="4474339" y="1091555"/>
            <a:ext cx="4669661" cy="3503930"/>
          </a:xfrm>
          <a:prstGeom prst="rect">
            <a:avLst/>
          </a:prstGeom>
        </p:spPr>
      </p:pic>
      <p:sp>
        <p:nvSpPr>
          <p:cNvPr id="12" name="Text Placeholder 7">
            <a:extLst>
              <a:ext uri="{FF2B5EF4-FFF2-40B4-BE49-F238E27FC236}">
                <a16:creationId xmlns:a16="http://schemas.microsoft.com/office/drawing/2014/main" id="{7F9B7074-A937-5162-F18E-13657EF92855}"/>
              </a:ext>
            </a:extLst>
          </p:cNvPr>
          <p:cNvSpPr>
            <a:spLocks noGrp="1"/>
          </p:cNvSpPr>
          <p:nvPr>
            <p:ph type="body" sz="quarter" idx="11"/>
          </p:nvPr>
        </p:nvSpPr>
        <p:spPr>
          <a:xfrm>
            <a:off x="1116000" y="275136"/>
            <a:ext cx="7229120" cy="585601"/>
          </a:xfrm>
        </p:spPr>
        <p:txBody>
          <a:bodyPr>
            <a:noAutofit/>
          </a:bodyPr>
          <a:lstStyle/>
          <a:p>
            <a:r>
              <a:rPr lang="en-GB" dirty="0"/>
              <a:t>Why do surveillance of antimicrobial resistance?</a:t>
            </a:r>
            <a:endParaRPr lang="en-IE" dirty="0"/>
          </a:p>
        </p:txBody>
      </p:sp>
    </p:spTree>
    <p:extLst>
      <p:ext uri="{BB962C8B-B14F-4D97-AF65-F5344CB8AC3E}">
        <p14:creationId xmlns:p14="http://schemas.microsoft.com/office/powerpoint/2010/main" val="3718926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204323"/>
            <a:ext cx="6844235" cy="585601"/>
          </a:xfrm>
        </p:spPr>
        <p:txBody>
          <a:bodyPr>
            <a:normAutofit lnSpcReduction="10000"/>
          </a:bodyPr>
          <a:lstStyle/>
          <a:p>
            <a:r>
              <a:rPr lang="en-GB" dirty="0"/>
              <a:t>Invasive Group B streptococcal (</a:t>
            </a:r>
            <a:r>
              <a:rPr lang="en-GB" dirty="0" err="1"/>
              <a:t>iGBS</a:t>
            </a:r>
            <a:r>
              <a:rPr lang="en-GB" dirty="0"/>
              <a:t>) 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sp>
        <p:nvSpPr>
          <p:cNvPr id="11" name="TextBox 10">
            <a:extLst>
              <a:ext uri="{FF2B5EF4-FFF2-40B4-BE49-F238E27FC236}">
                <a16:creationId xmlns:a16="http://schemas.microsoft.com/office/drawing/2014/main" id="{65702EAC-153E-45DC-A51C-6077450B7F2D}"/>
              </a:ext>
            </a:extLst>
          </p:cNvPr>
          <p:cNvSpPr txBox="1"/>
          <p:nvPr/>
        </p:nvSpPr>
        <p:spPr>
          <a:xfrm>
            <a:off x="719503" y="3044410"/>
            <a:ext cx="5872556" cy="307777"/>
          </a:xfrm>
          <a:prstGeom prst="rect">
            <a:avLst/>
          </a:prstGeom>
          <a:noFill/>
        </p:spPr>
        <p:txBody>
          <a:bodyPr wrap="square" rtlCol="0">
            <a:spAutoFit/>
          </a:bodyPr>
          <a:lstStyle/>
          <a:p>
            <a:r>
              <a:rPr lang="en-IE" sz="700" dirty="0">
                <a:latin typeface="+mn-lt"/>
              </a:rPr>
              <a:t>*Not all isolates </a:t>
            </a:r>
            <a:r>
              <a:rPr lang="en-IE" sz="700" dirty="0"/>
              <a:t>tested </a:t>
            </a:r>
          </a:p>
          <a:p>
            <a:r>
              <a:rPr lang="en-IE" sz="700" dirty="0"/>
              <a:t>‡ Data is missing from one laboratory for each of 2021 and 2022</a:t>
            </a:r>
            <a:endParaRPr lang="en-IE" sz="700" dirty="0">
              <a:latin typeface="+mn-lt"/>
            </a:endParaRPr>
          </a:p>
        </p:txBody>
      </p:sp>
      <p:pic>
        <p:nvPicPr>
          <p:cNvPr id="3" name="Picture 2">
            <a:extLst>
              <a:ext uri="{FF2B5EF4-FFF2-40B4-BE49-F238E27FC236}">
                <a16:creationId xmlns:a16="http://schemas.microsoft.com/office/drawing/2014/main" id="{A25CFE80-0A5E-773D-D04E-23CC92FD1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CCA5E31A-A23C-19A5-705C-626BA5715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6" name="Rectangle: Rounded Corners 5">
            <a:extLst>
              <a:ext uri="{FF2B5EF4-FFF2-40B4-BE49-F238E27FC236}">
                <a16:creationId xmlns:a16="http://schemas.microsoft.com/office/drawing/2014/main" id="{C61AC55E-B92C-C2C9-1463-C3CBAA110B1E}"/>
              </a:ext>
            </a:extLst>
          </p:cNvPr>
          <p:cNvSpPr/>
          <p:nvPr/>
        </p:nvSpPr>
        <p:spPr>
          <a:xfrm>
            <a:off x="6119744" y="3606151"/>
            <a:ext cx="1862823" cy="50389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Only one MDR isolate has been reported in Ireland over the past 5 years (in 2019)</a:t>
            </a:r>
          </a:p>
        </p:txBody>
      </p:sp>
      <p:pic>
        <p:nvPicPr>
          <p:cNvPr id="7" name="Picture 6">
            <a:extLst>
              <a:ext uri="{FF2B5EF4-FFF2-40B4-BE49-F238E27FC236}">
                <a16:creationId xmlns:a16="http://schemas.microsoft.com/office/drawing/2014/main" id="{76E4536B-0B32-77FB-7284-26872D76F22F}"/>
              </a:ext>
            </a:extLst>
          </p:cNvPr>
          <p:cNvPicPr>
            <a:picLocks noChangeAspect="1"/>
          </p:cNvPicPr>
          <p:nvPr/>
        </p:nvPicPr>
        <p:blipFill>
          <a:blip r:embed="rId4"/>
          <a:stretch>
            <a:fillRect/>
          </a:stretch>
        </p:blipFill>
        <p:spPr>
          <a:xfrm>
            <a:off x="807541" y="1639390"/>
            <a:ext cx="7677150" cy="1352550"/>
          </a:xfrm>
          <a:prstGeom prst="rect">
            <a:avLst/>
          </a:prstGeom>
        </p:spPr>
      </p:pic>
    </p:spTree>
    <p:extLst>
      <p:ext uri="{BB962C8B-B14F-4D97-AF65-F5344CB8AC3E}">
        <p14:creationId xmlns:p14="http://schemas.microsoft.com/office/powerpoint/2010/main" val="2784819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dirty="0"/>
              <a:t>Invasive </a:t>
            </a:r>
            <a:r>
              <a:rPr lang="en-GB" i="1" dirty="0"/>
              <a:t>Candida </a:t>
            </a:r>
            <a:r>
              <a:rPr lang="en-GB"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3" name="Picture 2">
            <a:extLst>
              <a:ext uri="{FF2B5EF4-FFF2-40B4-BE49-F238E27FC236}">
                <a16:creationId xmlns:a16="http://schemas.microsoft.com/office/drawing/2014/main" id="{C2A76E75-99AE-17B2-F6E3-865852EAA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AEEA5741-372B-99AF-D34E-C42D41438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
        <p:nvSpPr>
          <p:cNvPr id="6" name="Rectangle: Rounded Corners 5">
            <a:extLst>
              <a:ext uri="{FF2B5EF4-FFF2-40B4-BE49-F238E27FC236}">
                <a16:creationId xmlns:a16="http://schemas.microsoft.com/office/drawing/2014/main" id="{A0957A68-FA27-8645-20FD-2F717E252522}"/>
              </a:ext>
            </a:extLst>
          </p:cNvPr>
          <p:cNvSpPr/>
          <p:nvPr/>
        </p:nvSpPr>
        <p:spPr>
          <a:xfrm>
            <a:off x="6132134" y="1616773"/>
            <a:ext cx="2862379" cy="2230051"/>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altLang="en-US" sz="1000" dirty="0">
                <a:solidFill>
                  <a:schemeClr val="tx1"/>
                </a:solidFill>
                <a:latin typeface="Arial" panose="020B0604020202020204" pitchFamily="34" charset="0"/>
                <a:cs typeface="Arial" panose="020B0604020202020204" pitchFamily="34" charset="0"/>
              </a:rPr>
              <a:t>The number of </a:t>
            </a:r>
            <a:r>
              <a:rPr lang="en-IE" altLang="en-US" sz="1000" i="1" dirty="0">
                <a:solidFill>
                  <a:schemeClr val="tx1"/>
                </a:solidFill>
                <a:latin typeface="Arial" panose="020B0604020202020204" pitchFamily="34" charset="0"/>
                <a:cs typeface="Arial" panose="020B0604020202020204" pitchFamily="34" charset="0"/>
              </a:rPr>
              <a:t>Candida</a:t>
            </a:r>
            <a:r>
              <a:rPr lang="en-IE" altLang="en-US" sz="1000" dirty="0">
                <a:solidFill>
                  <a:schemeClr val="tx1"/>
                </a:solidFill>
                <a:latin typeface="Arial" panose="020B0604020202020204" pitchFamily="34" charset="0"/>
                <a:cs typeface="Arial" panose="020B0604020202020204" pitchFamily="34" charset="0"/>
              </a:rPr>
              <a:t> infections</a:t>
            </a:r>
            <a:r>
              <a:rPr lang="en-IE" altLang="en-US" sz="1000" i="1" dirty="0">
                <a:solidFill>
                  <a:schemeClr val="tx1"/>
                </a:solidFill>
                <a:latin typeface="Arial" panose="020B0604020202020204" pitchFamily="34" charset="0"/>
                <a:cs typeface="Arial" panose="020B0604020202020204" pitchFamily="34" charset="0"/>
              </a:rPr>
              <a:t> </a:t>
            </a:r>
            <a:r>
              <a:rPr lang="en-IE" altLang="en-US" sz="1000" dirty="0">
                <a:solidFill>
                  <a:schemeClr val="tx1"/>
                </a:solidFill>
                <a:latin typeface="Arial" panose="020B0604020202020204" pitchFamily="34" charset="0"/>
                <a:cs typeface="Arial" panose="020B0604020202020204" pitchFamily="34" charset="0"/>
              </a:rPr>
              <a:t>has been</a:t>
            </a:r>
            <a:r>
              <a:rPr lang="en-IE" altLang="en-US" sz="1000" b="1" dirty="0">
                <a:solidFill>
                  <a:schemeClr val="accent2">
                    <a:lumMod val="75000"/>
                  </a:schemeClr>
                </a:solidFill>
                <a:latin typeface="Arial" panose="020B0604020202020204" pitchFamily="34" charset="0"/>
                <a:cs typeface="Arial" panose="020B0604020202020204" pitchFamily="34" charset="0"/>
              </a:rPr>
              <a:t> stable </a:t>
            </a:r>
            <a:r>
              <a:rPr lang="en-IE" altLang="en-US" sz="1000" dirty="0">
                <a:solidFill>
                  <a:schemeClr val="tx1"/>
                </a:solidFill>
                <a:latin typeface="Arial" panose="020B0604020202020204" pitchFamily="34" charset="0"/>
                <a:cs typeface="Arial" panose="020B0604020202020204" pitchFamily="34" charset="0"/>
              </a:rPr>
              <a:t>in the last two years:</a:t>
            </a:r>
            <a:endParaRPr lang="en-IE" altLang="en-US" sz="1000" i="1" dirty="0">
              <a:solidFill>
                <a:schemeClr val="tx1"/>
              </a:solidFill>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IE" sz="1000" dirty="0">
                <a:solidFill>
                  <a:schemeClr val="tx1"/>
                </a:solidFill>
                <a:latin typeface="Arial" panose="020B0604020202020204" pitchFamily="34" charset="0"/>
                <a:cs typeface="Arial" panose="020B0604020202020204" pitchFamily="34" charset="0"/>
              </a:rPr>
              <a:t>In 2022, 26 laboratories reported 285 cases of invasive </a:t>
            </a:r>
            <a:r>
              <a:rPr lang="en-IE" sz="1000" i="1" dirty="0">
                <a:solidFill>
                  <a:schemeClr val="tx1"/>
                </a:solidFill>
                <a:latin typeface="Arial" panose="020B0604020202020204" pitchFamily="34" charset="0"/>
                <a:cs typeface="Arial" panose="020B0604020202020204" pitchFamily="34" charset="0"/>
              </a:rPr>
              <a:t>Candida</a:t>
            </a:r>
            <a:r>
              <a:rPr lang="en-IE" sz="1000" dirty="0">
                <a:solidFill>
                  <a:schemeClr val="tx1"/>
                </a:solidFill>
                <a:latin typeface="Arial" panose="020B0604020202020204" pitchFamily="34" charset="0"/>
                <a:cs typeface="Arial" panose="020B0604020202020204" pitchFamily="34" charset="0"/>
              </a:rPr>
              <a:t> spp. infection from 281 patients: 4 patients had multiple Candida infections</a:t>
            </a:r>
          </a:p>
          <a:p>
            <a:pPr marL="285750" indent="-285750">
              <a:spcBef>
                <a:spcPts val="1200"/>
              </a:spcBef>
              <a:buFont typeface="Arial" panose="020B0604020202020204" pitchFamily="34" charset="0"/>
              <a:buChar char="•"/>
            </a:pPr>
            <a:r>
              <a:rPr lang="en-IE" sz="1000" dirty="0">
                <a:solidFill>
                  <a:schemeClr val="tx1"/>
                </a:solidFill>
                <a:latin typeface="Arial" panose="020B0604020202020204" pitchFamily="34" charset="0"/>
                <a:cs typeface="Arial" panose="020B0604020202020204" pitchFamily="34" charset="0"/>
              </a:rPr>
              <a:t>No cases were reported from 10 laboratories</a:t>
            </a:r>
          </a:p>
          <a:p>
            <a:pPr marL="285750" indent="-285750">
              <a:spcBef>
                <a:spcPts val="1200"/>
              </a:spcBef>
              <a:buFont typeface="Arial" panose="020B0604020202020204" pitchFamily="34" charset="0"/>
              <a:buChar char="•"/>
            </a:pPr>
            <a:r>
              <a:rPr lang="en-IE" sz="1000" dirty="0">
                <a:solidFill>
                  <a:schemeClr val="tx1"/>
                </a:solidFill>
                <a:latin typeface="Arial" panose="020B0604020202020204" pitchFamily="34" charset="0"/>
                <a:cs typeface="Arial" panose="020B0604020202020204" pitchFamily="34" charset="0"/>
              </a:rPr>
              <a:t>Since 2017, </a:t>
            </a:r>
            <a:r>
              <a:rPr lang="en-IE" sz="1000" b="1" dirty="0">
                <a:solidFill>
                  <a:srgbClr val="00B050"/>
                </a:solidFill>
                <a:latin typeface="Arial" panose="020B0604020202020204" pitchFamily="34" charset="0"/>
                <a:cs typeface="Arial" panose="020B0604020202020204" pitchFamily="34" charset="0"/>
              </a:rPr>
              <a:t>no </a:t>
            </a:r>
            <a:r>
              <a:rPr lang="en-IE" sz="1000" b="1" i="1" dirty="0">
                <a:solidFill>
                  <a:srgbClr val="00B050"/>
                </a:solidFill>
                <a:latin typeface="Arial" panose="020B0604020202020204" pitchFamily="34" charset="0"/>
                <a:cs typeface="Arial" panose="020B0604020202020204" pitchFamily="34" charset="0"/>
              </a:rPr>
              <a:t>C. auris </a:t>
            </a:r>
            <a:r>
              <a:rPr lang="en-IE" sz="1000" dirty="0">
                <a:solidFill>
                  <a:schemeClr val="tx1"/>
                </a:solidFill>
                <a:latin typeface="Arial" panose="020B0604020202020204" pitchFamily="34" charset="0"/>
                <a:cs typeface="Arial" panose="020B0604020202020204" pitchFamily="34" charset="0"/>
              </a:rPr>
              <a:t>from invasive infections have been reported</a:t>
            </a:r>
            <a:endParaRPr lang="en-IE" altLang="en-US" sz="10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D165EE-98B0-217A-B51B-3C744370EA6F}"/>
              </a:ext>
            </a:extLst>
          </p:cNvPr>
          <p:cNvPicPr>
            <a:picLocks noChangeAspect="1"/>
          </p:cNvPicPr>
          <p:nvPr/>
        </p:nvPicPr>
        <p:blipFill>
          <a:blip r:embed="rId4"/>
          <a:stretch>
            <a:fillRect/>
          </a:stretch>
        </p:blipFill>
        <p:spPr>
          <a:xfrm>
            <a:off x="265197" y="1350582"/>
            <a:ext cx="5574454" cy="3013689"/>
          </a:xfrm>
          <a:prstGeom prst="rect">
            <a:avLst/>
          </a:prstGeom>
        </p:spPr>
      </p:pic>
    </p:spTree>
    <p:extLst>
      <p:ext uri="{BB962C8B-B14F-4D97-AF65-F5344CB8AC3E}">
        <p14:creationId xmlns:p14="http://schemas.microsoft.com/office/powerpoint/2010/main" val="1953731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78A74-26A5-43AE-87AC-3BD38116D0B1}"/>
              </a:ext>
            </a:extLst>
          </p:cNvPr>
          <p:cNvSpPr>
            <a:spLocks noGrp="1"/>
          </p:cNvSpPr>
          <p:nvPr>
            <p:ph type="body" sz="quarter" idx="11"/>
          </p:nvPr>
        </p:nvSpPr>
        <p:spPr>
          <a:xfrm>
            <a:off x="1223999" y="301090"/>
            <a:ext cx="6844235" cy="585601"/>
          </a:xfrm>
        </p:spPr>
        <p:txBody>
          <a:bodyPr>
            <a:normAutofit/>
          </a:bodyPr>
          <a:lstStyle/>
          <a:p>
            <a:r>
              <a:rPr lang="en-GB" sz="2000" dirty="0"/>
              <a:t>Invasive </a:t>
            </a:r>
            <a:r>
              <a:rPr lang="en-GB" sz="2000" i="1" dirty="0"/>
              <a:t>Candida </a:t>
            </a:r>
            <a:r>
              <a:rPr lang="en-GB" sz="2000" dirty="0"/>
              <a:t>Infections</a:t>
            </a:r>
          </a:p>
          <a:p>
            <a:endParaRPr lang="en-IE" dirty="0"/>
          </a:p>
        </p:txBody>
      </p:sp>
      <p:sp>
        <p:nvSpPr>
          <p:cNvPr id="9" name="Footer Placeholder 1">
            <a:extLst>
              <a:ext uri="{FF2B5EF4-FFF2-40B4-BE49-F238E27FC236}">
                <a16:creationId xmlns:a16="http://schemas.microsoft.com/office/drawing/2014/main" id="{CA6BD0BF-B6C5-4494-BE3C-36A5B26457EF}"/>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D30C57CC-F643-B48F-1BCB-FE5C510CC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5" name="Picture 4">
            <a:extLst>
              <a:ext uri="{FF2B5EF4-FFF2-40B4-BE49-F238E27FC236}">
                <a16:creationId xmlns:a16="http://schemas.microsoft.com/office/drawing/2014/main" id="{F1BCDADC-5014-2EEE-EEAC-DAB9DABAC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pic>
        <p:nvPicPr>
          <p:cNvPr id="7" name="Picture 6">
            <a:extLst>
              <a:ext uri="{FF2B5EF4-FFF2-40B4-BE49-F238E27FC236}">
                <a16:creationId xmlns:a16="http://schemas.microsoft.com/office/drawing/2014/main" id="{6B528E80-C27A-8F64-9E70-99A79193EC64}"/>
              </a:ext>
            </a:extLst>
          </p:cNvPr>
          <p:cNvPicPr>
            <a:picLocks noChangeAspect="1"/>
          </p:cNvPicPr>
          <p:nvPr/>
        </p:nvPicPr>
        <p:blipFill>
          <a:blip r:embed="rId4"/>
          <a:stretch>
            <a:fillRect/>
          </a:stretch>
        </p:blipFill>
        <p:spPr>
          <a:xfrm>
            <a:off x="1260761" y="991295"/>
            <a:ext cx="5011346" cy="3798137"/>
          </a:xfrm>
          <a:prstGeom prst="rect">
            <a:avLst/>
          </a:prstGeom>
        </p:spPr>
      </p:pic>
      <p:sp>
        <p:nvSpPr>
          <p:cNvPr id="8" name="Rectangle: Rounded Corners 7">
            <a:extLst>
              <a:ext uri="{FF2B5EF4-FFF2-40B4-BE49-F238E27FC236}">
                <a16:creationId xmlns:a16="http://schemas.microsoft.com/office/drawing/2014/main" id="{4E57A151-6AF3-B47D-D197-43F74895C970}"/>
              </a:ext>
            </a:extLst>
          </p:cNvPr>
          <p:cNvSpPr/>
          <p:nvPr/>
        </p:nvSpPr>
        <p:spPr>
          <a:xfrm>
            <a:off x="5716694" y="2370269"/>
            <a:ext cx="2275839" cy="702342"/>
          </a:xfrm>
          <a:prstGeom prst="roundRect">
            <a:avLst/>
          </a:prstGeom>
          <a:solidFill>
            <a:srgbClr val="FFFF00"/>
          </a:solidFill>
          <a:ln>
            <a:solidFill>
              <a:srgbClr val="238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1000" dirty="0">
                <a:solidFill>
                  <a:schemeClr val="tx1"/>
                </a:solidFill>
                <a:latin typeface="Arial" panose="020B0604020202020204" pitchFamily="34" charset="0"/>
                <a:cs typeface="Arial" panose="020B0604020202020204" pitchFamily="34" charset="0"/>
              </a:rPr>
              <a:t>It is strongly recommended that all </a:t>
            </a:r>
            <a:r>
              <a:rPr lang="en-IE" altLang="en-US" sz="1000" i="1" dirty="0">
                <a:solidFill>
                  <a:schemeClr val="tx1"/>
                </a:solidFill>
                <a:latin typeface="Arial" panose="020B0604020202020204" pitchFamily="34" charset="0"/>
                <a:cs typeface="Arial" panose="020B0604020202020204" pitchFamily="34" charset="0"/>
              </a:rPr>
              <a:t>Candida</a:t>
            </a:r>
            <a:r>
              <a:rPr lang="en-IE" altLang="en-US" sz="1000" dirty="0">
                <a:solidFill>
                  <a:schemeClr val="tx1"/>
                </a:solidFill>
                <a:latin typeface="Arial" panose="020B0604020202020204" pitchFamily="34" charset="0"/>
                <a:cs typeface="Arial" panose="020B0604020202020204" pitchFamily="34" charset="0"/>
              </a:rPr>
              <a:t> species from bloodstream infections are speciated in order to </a:t>
            </a:r>
            <a:r>
              <a:rPr lang="en-IE" altLang="en-US" sz="1000" b="1" dirty="0">
                <a:solidFill>
                  <a:schemeClr val="tx1"/>
                </a:solidFill>
                <a:latin typeface="Arial" panose="020B0604020202020204" pitchFamily="34" charset="0"/>
                <a:cs typeface="Arial" panose="020B0604020202020204" pitchFamily="34" charset="0"/>
              </a:rPr>
              <a:t>exclude</a:t>
            </a:r>
            <a:r>
              <a:rPr lang="en-IE" altLang="en-US" sz="1000" dirty="0">
                <a:solidFill>
                  <a:schemeClr val="tx1"/>
                </a:solidFill>
                <a:latin typeface="Arial" panose="020B0604020202020204" pitchFamily="34" charset="0"/>
                <a:cs typeface="Arial" panose="020B0604020202020204" pitchFamily="34" charset="0"/>
              </a:rPr>
              <a:t> </a:t>
            </a:r>
            <a:r>
              <a:rPr lang="en-IE" altLang="en-US" sz="1000" i="1" dirty="0">
                <a:solidFill>
                  <a:schemeClr val="tx1"/>
                </a:solidFill>
                <a:latin typeface="Arial" panose="020B0604020202020204" pitchFamily="34" charset="0"/>
                <a:cs typeface="Arial" panose="020B0604020202020204" pitchFamily="34" charset="0"/>
              </a:rPr>
              <a:t>C. auris</a:t>
            </a:r>
          </a:p>
        </p:txBody>
      </p:sp>
    </p:spTree>
    <p:extLst>
      <p:ext uri="{BB962C8B-B14F-4D97-AF65-F5344CB8AC3E}">
        <p14:creationId xmlns:p14="http://schemas.microsoft.com/office/powerpoint/2010/main" val="770823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411465" y="1202401"/>
            <a:ext cx="5337153" cy="3443558"/>
          </a:xfrm>
        </p:spPr>
        <p:txBody>
          <a:bodyPr>
            <a:normAutofit/>
          </a:bodyPr>
          <a:lstStyle/>
          <a:p>
            <a:pPr marL="342900" indent="-342900"/>
            <a:endParaRPr lang="en-IE" sz="1400" dirty="0"/>
          </a:p>
          <a:p>
            <a:pPr marL="342900" indent="-342900"/>
            <a:r>
              <a:rPr lang="en-IE" sz="1400" dirty="0"/>
              <a:t>All microbiology laboratories for their continued support for EARS-Net and for providing data for this report</a:t>
            </a:r>
          </a:p>
          <a:p>
            <a:pPr marL="342900" indent="-342900"/>
            <a:r>
              <a:rPr lang="en-IE" sz="1400" dirty="0"/>
              <a:t>EARS-Net Steering Group</a:t>
            </a:r>
          </a:p>
          <a:p>
            <a:pPr marL="342900" indent="-342900"/>
            <a:r>
              <a:rPr lang="en-IE" sz="1400" dirty="0"/>
              <a:t>Microbiology Team at HPSC</a:t>
            </a:r>
          </a:p>
          <a:p>
            <a:pPr marL="342900" indent="-342900"/>
            <a:r>
              <a:rPr lang="en-IE" sz="1400" dirty="0"/>
              <a:t>Irish Meningitis and Sepsis Reference Laboratory (IMSRL)</a:t>
            </a:r>
          </a:p>
          <a:p>
            <a:pPr marL="342900" indent="-342900"/>
            <a:r>
              <a:rPr lang="en-IE" sz="1400" dirty="0"/>
              <a:t>National Carbapenemase-Producing Enterobacteriaceae Reference Laboratory Service (</a:t>
            </a:r>
            <a:r>
              <a:rPr lang="en-IE" sz="1400" dirty="0" err="1"/>
              <a:t>CPEaRLS</a:t>
            </a:r>
            <a:r>
              <a:rPr lang="en-IE" sz="1400" dirty="0"/>
              <a:t>)</a:t>
            </a:r>
          </a:p>
          <a:p>
            <a:pPr marL="342900" indent="-342900"/>
            <a:r>
              <a:rPr lang="en-IE" sz="1400" dirty="0"/>
              <a:t>EARS-Net at ECDC for providing the European data</a:t>
            </a:r>
            <a:endParaRPr lang="en-US"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sz="2000" dirty="0"/>
              <a:t>Acknowledgements</a:t>
            </a:r>
          </a:p>
        </p:txBody>
      </p:sp>
      <p:sp>
        <p:nvSpPr>
          <p:cNvPr id="6" name="Footer Placeholder 1">
            <a:extLst>
              <a:ext uri="{FF2B5EF4-FFF2-40B4-BE49-F238E27FC236}">
                <a16:creationId xmlns:a16="http://schemas.microsoft.com/office/drawing/2014/main" id="{0E1F3ACE-9B23-4E0E-AC66-0065F4E69326}"/>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ECB9EBBA-F242-6017-236B-269BA2F1F5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E27FF1DD-DE93-D3B8-4CAA-E175B3A3B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45268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411465" y="1202401"/>
            <a:ext cx="8321069" cy="3286472"/>
          </a:xfrm>
        </p:spPr>
        <p:txBody>
          <a:bodyPr>
            <a:normAutofit/>
          </a:bodyPr>
          <a:lstStyle/>
          <a:p>
            <a:r>
              <a:rPr lang="en-GB" altLang="en-US" sz="1400" dirty="0"/>
              <a:t>Established as European Antimicrobial Resistance Surveillance System (or EARSS) in 1998 by EC DG-SANCO</a:t>
            </a:r>
          </a:p>
          <a:p>
            <a:pPr lvl="1">
              <a:buFont typeface="Courier New" panose="02070309020205020404" pitchFamily="49" charset="0"/>
              <a:buChar char="o"/>
            </a:pPr>
            <a:r>
              <a:rPr lang="en-GB" altLang="en-US" sz="1400" dirty="0"/>
              <a:t>Dutch Public Health Institute (RIVM) was responsible for Europe-wide co-ordination</a:t>
            </a:r>
          </a:p>
          <a:p>
            <a:pPr lvl="1">
              <a:buFont typeface="Courier New" panose="02070309020205020404" pitchFamily="49" charset="0"/>
              <a:buChar char="o"/>
            </a:pPr>
            <a:r>
              <a:rPr lang="en-GB" altLang="en-US" sz="1400" dirty="0"/>
              <a:t>HPSC in Ireland was responsible for data collection and analyses for Ireland</a:t>
            </a:r>
          </a:p>
          <a:p>
            <a:endParaRPr lang="en-GB" altLang="en-US" sz="1400" dirty="0"/>
          </a:p>
          <a:p>
            <a:r>
              <a:rPr lang="en-GB" altLang="en-US" sz="1400" dirty="0"/>
              <a:t>Surveillance system later transferred to ECDC in 2010</a:t>
            </a:r>
          </a:p>
          <a:p>
            <a:pPr lvl="1">
              <a:buFont typeface="Courier New" panose="02070309020205020404" pitchFamily="49" charset="0"/>
              <a:buChar char="o"/>
            </a:pPr>
            <a:r>
              <a:rPr lang="en-GB" altLang="en-US" sz="1400" dirty="0"/>
              <a:t>Name changed to EARS-Net</a:t>
            </a:r>
          </a:p>
          <a:p>
            <a:pPr lvl="1">
              <a:buFont typeface="Courier New" panose="02070309020205020404" pitchFamily="49" charset="0"/>
              <a:buChar char="o"/>
            </a:pPr>
            <a:r>
              <a:rPr lang="en-GB" altLang="en-US" sz="1400" dirty="0"/>
              <a:t>An international network of national surveillance systems with laboratories and hospitals from 29 EU/EEA countries (now excluding the UK) participating in 2022</a:t>
            </a:r>
          </a:p>
          <a:p>
            <a:pPr lvl="1">
              <a:buFont typeface="Courier New" panose="02070309020205020404" pitchFamily="49" charset="0"/>
              <a:buChar char="o"/>
            </a:pPr>
            <a:r>
              <a:rPr lang="en-GB" altLang="en-US" sz="1400" dirty="0"/>
              <a:t>Aims to collect comparable &amp; reliable antimicrobial resistance (AMR) data for public health action</a:t>
            </a:r>
            <a:endParaRPr lang="en-IE" sz="1400" dirty="0"/>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301090"/>
            <a:ext cx="6118910" cy="585601"/>
          </a:xfrm>
        </p:spPr>
        <p:txBody>
          <a:bodyPr>
            <a:normAutofit/>
          </a:bodyPr>
          <a:lstStyle/>
          <a:p>
            <a:r>
              <a:rPr lang="en-IE" altLang="en-US" dirty="0"/>
              <a:t>EARS-Net Background</a:t>
            </a:r>
            <a:endParaRPr lang="en-IE" dirty="0"/>
          </a:p>
        </p:txBody>
      </p:sp>
      <p:sp>
        <p:nvSpPr>
          <p:cNvPr id="5" name="Footer Placeholder 1">
            <a:extLst>
              <a:ext uri="{FF2B5EF4-FFF2-40B4-BE49-F238E27FC236}">
                <a16:creationId xmlns:a16="http://schemas.microsoft.com/office/drawing/2014/main" id="{822D2FE1-EABE-43E7-94DD-374129EA7435}"/>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9EA6EB2C-CFEC-5AF0-2115-73F05390F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4A8E3CD2-793D-8383-B819-2188385C6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388756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39997D-E748-4959-A229-BDADBF240352}"/>
              </a:ext>
            </a:extLst>
          </p:cNvPr>
          <p:cNvSpPr>
            <a:spLocks noGrp="1"/>
          </p:cNvSpPr>
          <p:nvPr>
            <p:ph type="body" sz="quarter" idx="10"/>
          </p:nvPr>
        </p:nvSpPr>
        <p:spPr>
          <a:xfrm>
            <a:off x="783733" y="1107274"/>
            <a:ext cx="5908652" cy="3286472"/>
          </a:xfrm>
        </p:spPr>
        <p:txBody>
          <a:bodyPr>
            <a:normAutofit/>
          </a:bodyPr>
          <a:lstStyle/>
          <a:p>
            <a:endParaRPr lang="en-GB" altLang="en-US" sz="1400" dirty="0"/>
          </a:p>
          <a:p>
            <a:r>
              <a:rPr lang="en-GB" altLang="en-US" sz="1400" dirty="0"/>
              <a:t>Collect comparable, representative and accurate AMR data</a:t>
            </a:r>
          </a:p>
          <a:p>
            <a:r>
              <a:rPr lang="en-GB" altLang="en-US" sz="1400" dirty="0"/>
              <a:t>Analyse temporal and spatial trends of AMR in Europe</a:t>
            </a:r>
          </a:p>
          <a:p>
            <a:r>
              <a:rPr lang="en-GB" altLang="en-US" sz="1400" dirty="0"/>
              <a:t>Provide timely AMR data for policy decisions</a:t>
            </a:r>
          </a:p>
          <a:p>
            <a:r>
              <a:rPr lang="en-GB" altLang="en-US" sz="1400" dirty="0"/>
              <a:t>Encourage the implementation, maintenance and improvement of AMR surveillance programmes</a:t>
            </a:r>
          </a:p>
          <a:p>
            <a:r>
              <a:rPr lang="en-GB" altLang="en-US" sz="1400" dirty="0"/>
              <a:t>Support national systems in their efforts to improve diagnostic accuracy by offering an annual External Quality Assessment (EQA)</a:t>
            </a:r>
          </a:p>
        </p:txBody>
      </p:sp>
      <p:sp>
        <p:nvSpPr>
          <p:cNvPr id="8" name="Text Placeholder 7">
            <a:extLst>
              <a:ext uri="{FF2B5EF4-FFF2-40B4-BE49-F238E27FC236}">
                <a16:creationId xmlns:a16="http://schemas.microsoft.com/office/drawing/2014/main" id="{6FA927F7-A479-4AE9-84CB-DC2FBCFCEAE8}"/>
              </a:ext>
            </a:extLst>
          </p:cNvPr>
          <p:cNvSpPr>
            <a:spLocks noGrp="1"/>
          </p:cNvSpPr>
          <p:nvPr>
            <p:ph type="body" sz="quarter" idx="11"/>
          </p:nvPr>
        </p:nvSpPr>
        <p:spPr>
          <a:xfrm>
            <a:off x="1224000" y="268817"/>
            <a:ext cx="6118910" cy="585601"/>
          </a:xfrm>
        </p:spPr>
        <p:txBody>
          <a:bodyPr>
            <a:normAutofit/>
          </a:bodyPr>
          <a:lstStyle/>
          <a:p>
            <a:r>
              <a:rPr lang="en-IE" altLang="en-US" dirty="0"/>
              <a:t>EARS-Net Objectives</a:t>
            </a:r>
            <a:endParaRPr lang="en-IE" dirty="0"/>
          </a:p>
        </p:txBody>
      </p:sp>
      <p:pic>
        <p:nvPicPr>
          <p:cNvPr id="10" name="Picture 9">
            <a:extLst>
              <a:ext uri="{FF2B5EF4-FFF2-40B4-BE49-F238E27FC236}">
                <a16:creationId xmlns:a16="http://schemas.microsoft.com/office/drawing/2014/main" id="{A5E7FA96-B984-40E9-A7B9-3A29FAA321D4}"/>
              </a:ext>
            </a:extLst>
          </p:cNvPr>
          <p:cNvPicPr>
            <a:picLocks noChangeAspect="1"/>
          </p:cNvPicPr>
          <p:nvPr/>
        </p:nvPicPr>
        <p:blipFill>
          <a:blip r:embed="rId2"/>
          <a:stretch>
            <a:fillRect/>
          </a:stretch>
        </p:blipFill>
        <p:spPr>
          <a:xfrm>
            <a:off x="6883892" y="1274620"/>
            <a:ext cx="1476375" cy="1171575"/>
          </a:xfrm>
          <a:prstGeom prst="rect">
            <a:avLst/>
          </a:prstGeom>
        </p:spPr>
      </p:pic>
      <p:pic>
        <p:nvPicPr>
          <p:cNvPr id="12" name="Picture 11">
            <a:extLst>
              <a:ext uri="{FF2B5EF4-FFF2-40B4-BE49-F238E27FC236}">
                <a16:creationId xmlns:a16="http://schemas.microsoft.com/office/drawing/2014/main" id="{3340B475-86B4-40B5-B9AE-B01DE06B2FA9}"/>
              </a:ext>
            </a:extLst>
          </p:cNvPr>
          <p:cNvPicPr>
            <a:picLocks noChangeAspect="1"/>
          </p:cNvPicPr>
          <p:nvPr/>
        </p:nvPicPr>
        <p:blipFill>
          <a:blip r:embed="rId3"/>
          <a:stretch>
            <a:fillRect/>
          </a:stretch>
        </p:blipFill>
        <p:spPr>
          <a:xfrm>
            <a:off x="7085684" y="2733145"/>
            <a:ext cx="1304365" cy="795663"/>
          </a:xfrm>
          <a:prstGeom prst="rect">
            <a:avLst/>
          </a:prstGeom>
        </p:spPr>
      </p:pic>
      <p:sp>
        <p:nvSpPr>
          <p:cNvPr id="11" name="Footer Placeholder 1">
            <a:extLst>
              <a:ext uri="{FF2B5EF4-FFF2-40B4-BE49-F238E27FC236}">
                <a16:creationId xmlns:a16="http://schemas.microsoft.com/office/drawing/2014/main" id="{150053BF-7E14-4658-9875-4B2834A77952}"/>
              </a:ext>
            </a:extLst>
          </p:cNvPr>
          <p:cNvSpPr txBox="1">
            <a:spLocks/>
          </p:cNvSpPr>
          <p:nvPr/>
        </p:nvSpPr>
        <p:spPr>
          <a:xfrm>
            <a:off x="6045784" y="4830537"/>
            <a:ext cx="3098216" cy="1605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900" b="0" dirty="0">
                <a:solidFill>
                  <a:schemeClr val="tx1">
                    <a:lumMod val="50000"/>
                    <a:lumOff val="50000"/>
                  </a:schemeClr>
                </a:solidFill>
              </a:rPr>
              <a:t>EARS-Net Data on Antimicrobial Resistance in Ireland, 2022</a:t>
            </a:r>
            <a:endParaRPr lang="en-US" sz="900" b="0" dirty="0">
              <a:solidFill>
                <a:schemeClr val="tx1">
                  <a:lumMod val="50000"/>
                  <a:lumOff val="50000"/>
                </a:schemeClr>
              </a:solidFill>
            </a:endParaRPr>
          </a:p>
        </p:txBody>
      </p:sp>
      <p:pic>
        <p:nvPicPr>
          <p:cNvPr id="2" name="Picture 1">
            <a:extLst>
              <a:ext uri="{FF2B5EF4-FFF2-40B4-BE49-F238E27FC236}">
                <a16:creationId xmlns:a16="http://schemas.microsoft.com/office/drawing/2014/main" id="{9DFAA17F-42D3-F2D2-8007-C7F74A68C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71" y="150307"/>
            <a:ext cx="736042" cy="609569"/>
          </a:xfrm>
          <a:prstGeom prst="rect">
            <a:avLst/>
          </a:prstGeom>
        </p:spPr>
      </p:pic>
      <p:pic>
        <p:nvPicPr>
          <p:cNvPr id="3" name="Picture 2">
            <a:extLst>
              <a:ext uri="{FF2B5EF4-FFF2-40B4-BE49-F238E27FC236}">
                <a16:creationId xmlns:a16="http://schemas.microsoft.com/office/drawing/2014/main" id="{FE9E7268-CAC7-34EC-B976-22F9D57409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03" y="159423"/>
            <a:ext cx="720544" cy="600453"/>
          </a:xfrm>
          <a:prstGeom prst="rect">
            <a:avLst/>
          </a:prstGeom>
        </p:spPr>
      </p:pic>
    </p:spTree>
    <p:extLst>
      <p:ext uri="{BB962C8B-B14F-4D97-AF65-F5344CB8AC3E}">
        <p14:creationId xmlns:p14="http://schemas.microsoft.com/office/powerpoint/2010/main" val="2581729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z="24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13625</TotalTime>
  <Words>5473</Words>
  <Application>Microsoft Office PowerPoint</Application>
  <PresentationFormat>On-screen Show (16:9)</PresentationFormat>
  <Paragraphs>544</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Proofreading Academy Student</dc:creator>
  <cp:lastModifiedBy>Stephen Murchan</cp:lastModifiedBy>
  <cp:revision>628</cp:revision>
  <dcterms:created xsi:type="dcterms:W3CDTF">2021-11-10T13:35:28Z</dcterms:created>
  <dcterms:modified xsi:type="dcterms:W3CDTF">2023-09-18T14:37:15Z</dcterms:modified>
</cp:coreProperties>
</file>