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85"/>
  </p:notesMasterIdLst>
  <p:handoutMasterIdLst>
    <p:handoutMasterId r:id="rId86"/>
  </p:handoutMasterIdLst>
  <p:sldIdLst>
    <p:sldId id="256" r:id="rId3"/>
    <p:sldId id="257" r:id="rId4"/>
    <p:sldId id="374" r:id="rId5"/>
    <p:sldId id="37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2" r:id="rId18"/>
    <p:sldId id="275" r:id="rId19"/>
    <p:sldId id="388" r:id="rId20"/>
    <p:sldId id="389" r:id="rId21"/>
    <p:sldId id="390" r:id="rId22"/>
    <p:sldId id="277" r:id="rId23"/>
    <p:sldId id="278" r:id="rId24"/>
    <p:sldId id="279" r:id="rId25"/>
    <p:sldId id="281" r:id="rId26"/>
    <p:sldId id="283" r:id="rId27"/>
    <p:sldId id="285" r:id="rId28"/>
    <p:sldId id="288" r:id="rId29"/>
    <p:sldId id="290" r:id="rId30"/>
    <p:sldId id="291" r:id="rId31"/>
    <p:sldId id="293" r:id="rId32"/>
    <p:sldId id="294" r:id="rId33"/>
    <p:sldId id="297" r:id="rId34"/>
    <p:sldId id="298" r:id="rId35"/>
    <p:sldId id="301" r:id="rId36"/>
    <p:sldId id="304" r:id="rId37"/>
    <p:sldId id="306" r:id="rId38"/>
    <p:sldId id="309" r:id="rId39"/>
    <p:sldId id="311" r:id="rId40"/>
    <p:sldId id="312" r:id="rId41"/>
    <p:sldId id="313" r:id="rId42"/>
    <p:sldId id="315" r:id="rId43"/>
    <p:sldId id="317" r:id="rId44"/>
    <p:sldId id="320" r:id="rId45"/>
    <p:sldId id="323" r:id="rId46"/>
    <p:sldId id="326" r:id="rId47"/>
    <p:sldId id="327" r:id="rId48"/>
    <p:sldId id="330" r:id="rId49"/>
    <p:sldId id="387" r:id="rId50"/>
    <p:sldId id="332" r:id="rId51"/>
    <p:sldId id="334" r:id="rId52"/>
    <p:sldId id="336" r:id="rId53"/>
    <p:sldId id="337" r:id="rId54"/>
    <p:sldId id="338" r:id="rId55"/>
    <p:sldId id="376" r:id="rId56"/>
    <p:sldId id="344" r:id="rId57"/>
    <p:sldId id="345" r:id="rId58"/>
    <p:sldId id="347" r:id="rId59"/>
    <p:sldId id="348" r:id="rId60"/>
    <p:sldId id="350" r:id="rId61"/>
    <p:sldId id="352" r:id="rId62"/>
    <p:sldId id="355" r:id="rId63"/>
    <p:sldId id="356" r:id="rId64"/>
    <p:sldId id="359" r:id="rId65"/>
    <p:sldId id="360" r:id="rId66"/>
    <p:sldId id="362" r:id="rId67"/>
    <p:sldId id="363" r:id="rId68"/>
    <p:sldId id="364" r:id="rId69"/>
    <p:sldId id="367" r:id="rId70"/>
    <p:sldId id="368" r:id="rId71"/>
    <p:sldId id="369" r:id="rId72"/>
    <p:sldId id="370" r:id="rId73"/>
    <p:sldId id="372" r:id="rId74"/>
    <p:sldId id="377" r:id="rId75"/>
    <p:sldId id="378" r:id="rId76"/>
    <p:sldId id="379" r:id="rId77"/>
    <p:sldId id="380" r:id="rId78"/>
    <p:sldId id="381" r:id="rId79"/>
    <p:sldId id="382" r:id="rId80"/>
    <p:sldId id="383" r:id="rId81"/>
    <p:sldId id="384" r:id="rId82"/>
    <p:sldId id="385" r:id="rId83"/>
    <p:sldId id="386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548"/>
    <a:srgbClr val="086052"/>
    <a:srgbClr val="075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99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A1ECCD-3D89-525B-6139-B99F78BF09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26BE92-ADBE-F00A-FA2B-355F7F5B2E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150DE-0611-4075-9C66-1BF662F41146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1138C-A4AD-65BA-75C7-80708C0B63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664DF-8DA5-57E3-7EDE-12266F70C5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40582-3E74-4980-879F-5387BF684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50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3240D-FEAC-419A-9E0E-A6394256CC48}" type="datetimeFigureOut">
              <a:rPr lang="en-IE" smtClean="0"/>
              <a:t>16/10/2025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1B844-F586-4FA2-90F1-3E67507DC40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719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1B844-F586-4FA2-90F1-3E67507DC408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613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1B844-F586-4FA2-90F1-3E67507DC408}" type="slidenum">
              <a:rPr lang="en-IE" smtClean="0"/>
              <a:t>57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393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E32873-B815-1A83-704B-D7DAA66880C5}"/>
              </a:ext>
            </a:extLst>
          </p:cNvPr>
          <p:cNvSpPr/>
          <p:nvPr userDrawn="1"/>
        </p:nvSpPr>
        <p:spPr>
          <a:xfrm>
            <a:off x="0" y="0"/>
            <a:ext cx="12192000" cy="4928260"/>
          </a:xfrm>
          <a:prstGeom prst="rect">
            <a:avLst/>
          </a:prstGeom>
          <a:solidFill>
            <a:srgbClr val="086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6601BE-FCCF-4CED-BB94-BF49058541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95798"/>
            <a:ext cx="11798104" cy="6636434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69A3A02-77E7-4FDA-9ACD-3AA51B1A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1095" y="6438285"/>
            <a:ext cx="942703" cy="365125"/>
          </a:xfrm>
        </p:spPr>
        <p:txBody>
          <a:bodyPr/>
          <a:lstStyle/>
          <a:p>
            <a:fld id="{28897989-0C15-4E9D-A9BD-777718A2D92E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BD6BD-86A1-47B4-BB0A-92ECC417D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0550" y="1482548"/>
            <a:ext cx="6475961" cy="32080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E" sz="6000" dirty="0">
                <a:solidFill>
                  <a:schemeClr val="bg2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278111-2DD3-4D6C-A99B-EF1AA17B911E}"/>
              </a:ext>
            </a:extLst>
          </p:cNvPr>
          <p:cNvSpPr/>
          <p:nvPr userDrawn="1"/>
        </p:nvSpPr>
        <p:spPr>
          <a:xfrm>
            <a:off x="0" y="6363650"/>
            <a:ext cx="12192000" cy="539478"/>
          </a:xfrm>
          <a:prstGeom prst="rect">
            <a:avLst/>
          </a:prstGeom>
          <a:solidFill>
            <a:srgbClr val="086052"/>
          </a:solidFill>
          <a:ln>
            <a:solidFill>
              <a:srgbClr val="065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90703718-F78C-4AF4-B34C-0A82EDE63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0551" y="5206931"/>
            <a:ext cx="10005374" cy="3651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BE146343-C822-4DD4-A757-CE4D0E23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5028" y="6460853"/>
            <a:ext cx="91440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E"/>
              <a:t>HSE - Health Protection Surveillance Centre</a:t>
            </a:r>
            <a:endParaRPr lang="en-IE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8CD26FF4-B5A3-4800-B794-8FEC1BA1D6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" y="4963085"/>
            <a:ext cx="1633603" cy="1351963"/>
          </a:xfrm>
          <a:prstGeom prst="rect">
            <a:avLst/>
          </a:prstGeom>
        </p:spPr>
      </p:pic>
      <p:pic>
        <p:nvPicPr>
          <p:cNvPr id="12" name="Picture 11" descr="A white letter with flames on a black background&#10;&#10;Description automatically generated">
            <a:extLst>
              <a:ext uri="{FF2B5EF4-FFF2-40B4-BE49-F238E27FC236}">
                <a16:creationId xmlns:a16="http://schemas.microsoft.com/office/drawing/2014/main" id="{F5C9E630-8EEA-94F6-F345-C878B37DE9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95798"/>
            <a:ext cx="1458054" cy="12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6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A56B4-4046-41F8-9684-7CF4DA73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20"/>
            <a:ext cx="10515600" cy="893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FEC33D3-EAEE-42B1-83F0-E1E56E59B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7097"/>
            <a:ext cx="5181600" cy="5068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E07975-0D41-404B-9B2E-227FFE0A0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7097"/>
            <a:ext cx="5181600" cy="5068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5A7D640-744D-450C-ADA7-C5DC272B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HSE - Health Protection Surveillance Centre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B3B57A6-8448-4D85-9102-52EC6A98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604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A56B4-4046-41F8-9684-7CF4DA73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0" y="77116"/>
            <a:ext cx="11179629" cy="10431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FEC33D3-EAEE-42B1-83F0-E1E56E59B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169" y="1133292"/>
            <a:ext cx="8408128" cy="522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E07975-0D41-404B-9B2E-227FFE0A0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82297" y="1133293"/>
            <a:ext cx="3435532" cy="521525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5A7D640-744D-450C-ADA7-C5DC272B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HSE - Health Protection Surveillance Centre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B3B57A6-8448-4D85-9102-52EC6A98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5408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de O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A56B4-4046-41F8-9684-7CF4DA73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0" y="77116"/>
            <a:ext cx="11179629" cy="10431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FEC33D3-EAEE-42B1-83F0-E1E56E59B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170" y="1133292"/>
            <a:ext cx="7524000" cy="522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E07975-0D41-404B-9B2E-227FFE0A0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8170" y="1133293"/>
            <a:ext cx="4319659" cy="521525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5A7D640-744D-450C-ADA7-C5DC272B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HSE - Health Protection Surveillance Centre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B3B57A6-8448-4D85-9102-52EC6A98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0633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2FBE-81DC-4102-B130-6AF7A791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CEBAE9E-68AD-4151-9E2B-91A8524B8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D5A467-262E-4E2F-BF65-66894E932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5AB9223-7C71-4DE0-9862-CCE61D9B7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D42606-4C8F-427C-A8D0-4A51C917E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level2</a:t>
            </a:r>
            <a:endParaRPr lang="en-IE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B564CCA-2C15-49E5-AFE3-CE6A0C36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HSE - Health Protection Surveillance Centre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DFAD3D1F-F662-4241-8013-C3914E28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286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D7C9-CBBC-4F41-87A7-3787652B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54296"/>
            <a:ext cx="10515600" cy="807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09800807-29E4-4C42-BD8B-7E835CC0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HSE - Health Protection Surveillance Centre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8027EA2-761F-41F2-BF72-A669C535D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1352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89F3-6C75-908B-1C6B-C2CE8A8CE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3682E-3F14-8B8F-FB4C-FC1236F5F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2D549-C26B-CF7D-D0E8-7A6450B8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5762-C30A-4CCC-A34F-36AFB6849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126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441312-20C6-A7EA-8658-72428FE54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3828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516CB4A-1A37-3D02-0D73-D405D8D57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28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F60C691-6E67-0BCE-1CF0-15542F08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1043"/>
            <a:ext cx="10515600" cy="5202837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03090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F7E61-96CF-5AB6-3F29-DF8FB827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D2729-E615-353F-9585-A1ACD6C1E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299C5-0A2F-5C3A-A0BD-EC2C53195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August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76E79-8929-DF4E-7CAE-729D06E55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HSE - Health Protection Surveillance Centre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9FC32-189C-2F3E-7735-DE523738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5762-C30A-4CCC-A34F-36AFB6849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5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E6AA-D118-B19F-3B22-3359478BB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52E7A-261F-FE5E-A87A-A08E7AA57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F1442-CCEF-BD20-F619-0D50FFFA4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BFA28-BAC6-EBD5-6367-8A134B4E1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August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9BFAD-30D0-88F5-747D-39DE40A8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HSE - Health Protection Surveillance Centre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BEC9B-F612-478A-BB99-71B6CDEA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5762-C30A-4CCC-A34F-36AFB6849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788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5DC7-EE47-7E65-486E-1C1F6CE3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0C2FE-5213-466F-06DE-2C5536D3B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D26BA-0953-9423-4861-1A9097ADB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66B7AF-5944-17E6-EB7F-23978D5EF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6E292E-3C5B-0CCE-010C-944E690AE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7E5F4B-6B88-8F21-A35F-6BE4A2B0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August 2025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285347-4696-669A-3711-8592B190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HSE - Health Protection Surveillance Centre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333336-D89C-E42B-FAA8-29B668F9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5762-C30A-4CCC-A34F-36AFB6849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60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1BA8-79A6-4B68-B770-D2B36F0D0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117CEF0-1788-4D57-899F-137AA3BF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72" y="1081043"/>
            <a:ext cx="10700657" cy="52028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09F37B25-2A5A-4D0B-A291-3797AD06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HSE - Health Protection Surveillance Centre</a:t>
            </a:r>
            <a:endParaRPr lang="en-IE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C8DB469-AC07-4FBD-8A3A-B7987E93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6876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2251-BDD8-BCBD-B033-80114583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BEE6D-490D-D655-C678-CEF9FC03D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August 2025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7F47F-2CE2-A5EE-7780-FE6BAD51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HSE - Health Protection Surveillance Centre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28D2F-33F8-C665-B0D1-D178E5D3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5762-C30A-4CCC-A34F-36AFB6849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84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4471C-465C-D6E4-C160-3A957598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August 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F5091-C467-AF5E-5076-AA605FE1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HSE - Health Protection Surveillance Centre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EAAC3-AE5F-75E3-5E4E-B5334DF1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5762-C30A-4CCC-A34F-36AFB6849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4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C5B25-D8D9-7409-DD80-58384A8C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8D9ED-35EE-3D92-0464-27915AA0A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4CEF0-A1BE-3AED-9F4B-0FA6D051F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34C9E-0A1B-3B02-D6F5-5CE17B416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August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5478D-5F8B-048C-DA6F-ED3E4A777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HSE - Health Protection Surveillance Centre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7D6D7-46E9-F890-A8FC-BA852D44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5762-C30A-4CCC-A34F-36AFB6849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50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7EA6-E591-0CF6-9247-0DA3D386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641FBA-BE79-01F5-6A99-C6C0531CD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CC45B-3A99-FCCB-B006-04FF70F9D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1281C-6A1A-1D9D-3F55-455A9F00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August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CBBFF-2066-560A-F8EF-ECC760429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HSE - Health Protection Surveillance Centre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354CB-78EC-056B-F10C-0C60F7C7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5762-C30A-4CCC-A34F-36AFB6849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783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F95E3-1B52-6AE8-62D7-67E03680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D1F27-B425-3727-DE8F-5CEEA346C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FB98C-69E7-BB73-A81B-0924D4D01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August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E7327-C5E8-D7F5-21B7-2F7DA6E3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HSE - Health Protection Surveillance Centre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AFE45-CA14-B72F-6EF0-9E33058C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5762-C30A-4CCC-A34F-36AFB6849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35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BDEF1B-027A-C798-BA1A-972F0E289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0CFA3-651F-ADE4-89FC-30EE23580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4A477-13CC-ACA3-23DD-CA178A98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August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66F48-33B9-F5C1-A76E-0556D979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HSE - Health Protection Surveillance Centre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F6FFA-4630-2FCA-AC47-864658F3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5762-C30A-4CCC-A34F-36AFB6849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4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1BA8-79A6-4B68-B770-D2B36F0D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117CEF0-1788-4D57-899F-137AA3BF5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IE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09F37B25-2A5A-4D0B-A291-3797AD06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HSE - Health Protection Surveillance Centre</a:t>
            </a:r>
            <a:endParaRPr lang="en-IE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C8DB469-AC07-4FBD-8A3A-B7987E93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451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1BA8-79A6-4B68-B770-D2B36F0D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117CEF0-1788-4D57-899F-137AA3BF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1043"/>
            <a:ext cx="10515600" cy="2260673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IE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09F37B25-2A5A-4D0B-A291-3797AD06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HSE - Health Protection Surveillance Centre</a:t>
            </a:r>
            <a:endParaRPr lang="en-IE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C8DB469-AC07-4FBD-8A3A-B7987E93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‹#›</a:t>
            </a:fld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DAEDBE-72BB-4BB0-9FCD-D9263C32EB6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429000"/>
            <a:ext cx="10515600" cy="2730731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436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CD332FE3-6141-4236-BE4B-CCE810C156E1}"/>
              </a:ext>
            </a:extLst>
          </p:cNvPr>
          <p:cNvSpPr/>
          <p:nvPr userDrawn="1"/>
        </p:nvSpPr>
        <p:spPr>
          <a:xfrm>
            <a:off x="7994469" y="1222102"/>
            <a:ext cx="4023360" cy="5134249"/>
          </a:xfrm>
          <a:prstGeom prst="rect">
            <a:avLst/>
          </a:prstGeom>
          <a:gradFill>
            <a:gsLst>
              <a:gs pos="0">
                <a:srgbClr val="B8AB97">
                  <a:tint val="66000"/>
                  <a:satMod val="160000"/>
                </a:srgbClr>
              </a:gs>
              <a:gs pos="14000">
                <a:srgbClr val="B8AB97">
                  <a:tint val="44500"/>
                  <a:satMod val="160000"/>
                  <a:lumMod val="31000"/>
                  <a:lumOff val="69000"/>
                </a:srgbClr>
              </a:gs>
              <a:gs pos="100000">
                <a:srgbClr val="B8AB97">
                  <a:tint val="23500"/>
                  <a:satMod val="160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E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A56B4-4046-41F8-9684-7CF4DA73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77116"/>
            <a:ext cx="11066416" cy="104311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FEC33D3-EAEE-42B1-83F0-E1E56E59B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383" y="1130663"/>
            <a:ext cx="7589520" cy="52152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07975-0D41-404B-9B2E-227FFE0A0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94464" y="1262018"/>
            <a:ext cx="4023366" cy="3215870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2000" dirty="0"/>
            </a:lvl1pPr>
            <a:lvl2pPr algn="ctr">
              <a:defRPr lang="en-US" sz="1800" dirty="0"/>
            </a:lvl2pPr>
            <a:lvl3pPr algn="ctr">
              <a:defRPr lang="en-US" dirty="0"/>
            </a:lvl3pPr>
            <a:lvl4pPr algn="ctr">
              <a:defRPr lang="en-US" dirty="0"/>
            </a:lvl4pPr>
            <a:lvl5pPr algn="ctr">
              <a:defRPr lang="en-IE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5A7D640-744D-450C-ADA7-C5DC272B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HSE - Health Protection Surveillance Centre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B3B57A6-8448-4D85-9102-52EC6A98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‹#›</a:t>
            </a:fld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AFC1FB-4BA8-4731-A4F7-FC2EF66F54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4465" y="4579760"/>
            <a:ext cx="4023366" cy="1766159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800"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0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CD332FE3-6141-4236-BE4B-CCE810C156E1}"/>
              </a:ext>
            </a:extLst>
          </p:cNvPr>
          <p:cNvSpPr/>
          <p:nvPr userDrawn="1"/>
        </p:nvSpPr>
        <p:spPr>
          <a:xfrm>
            <a:off x="7994469" y="1222102"/>
            <a:ext cx="4023360" cy="5134249"/>
          </a:xfrm>
          <a:prstGeom prst="rect">
            <a:avLst/>
          </a:prstGeom>
          <a:gradFill>
            <a:gsLst>
              <a:gs pos="0">
                <a:srgbClr val="B8AB97">
                  <a:tint val="66000"/>
                  <a:satMod val="160000"/>
                </a:srgbClr>
              </a:gs>
              <a:gs pos="14000">
                <a:srgbClr val="B8AB97">
                  <a:tint val="44500"/>
                  <a:satMod val="160000"/>
                  <a:lumMod val="31000"/>
                  <a:lumOff val="69000"/>
                </a:srgbClr>
              </a:gs>
              <a:gs pos="100000">
                <a:srgbClr val="B8AB97">
                  <a:tint val="23500"/>
                  <a:satMod val="160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E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A56B4-4046-41F8-9684-7CF4DA73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77116"/>
            <a:ext cx="11066416" cy="104311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FEC33D3-EAEE-42B1-83F0-E1E56E59B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383" y="1130664"/>
            <a:ext cx="7589520" cy="260531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07975-0D41-404B-9B2E-227FFE0A0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94464" y="1262017"/>
            <a:ext cx="4023366" cy="3744413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2000" dirty="0"/>
            </a:lvl1pPr>
            <a:lvl2pPr algn="ctr">
              <a:defRPr lang="en-US" sz="1800" dirty="0"/>
            </a:lvl2pPr>
            <a:lvl3pPr algn="ctr">
              <a:defRPr lang="en-US" dirty="0"/>
            </a:lvl3pPr>
            <a:lvl4pPr algn="ctr">
              <a:defRPr lang="en-US" dirty="0"/>
            </a:lvl4pPr>
            <a:lvl5pPr algn="ctr">
              <a:defRPr lang="en-IE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5A7D640-744D-450C-ADA7-C5DC272B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HSE - Health Protection Surveillance Centre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B3B57A6-8448-4D85-9102-52EC6A98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‹#›</a:t>
            </a:fld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AFC1FB-4BA8-4731-A4F7-FC2EF66F54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4465" y="5212080"/>
            <a:ext cx="4023366" cy="11338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67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entinel S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CD332FE3-6141-4236-BE4B-CCE810C156E1}"/>
              </a:ext>
            </a:extLst>
          </p:cNvPr>
          <p:cNvSpPr/>
          <p:nvPr userDrawn="1"/>
        </p:nvSpPr>
        <p:spPr>
          <a:xfrm>
            <a:off x="7994469" y="1222102"/>
            <a:ext cx="4023360" cy="5134249"/>
          </a:xfrm>
          <a:prstGeom prst="rect">
            <a:avLst/>
          </a:prstGeom>
          <a:gradFill>
            <a:gsLst>
              <a:gs pos="0">
                <a:srgbClr val="B8AB97">
                  <a:tint val="66000"/>
                  <a:satMod val="160000"/>
                </a:srgbClr>
              </a:gs>
              <a:gs pos="14000">
                <a:srgbClr val="B8AB97">
                  <a:tint val="44500"/>
                  <a:satMod val="160000"/>
                  <a:lumMod val="31000"/>
                  <a:lumOff val="69000"/>
                </a:srgbClr>
              </a:gs>
              <a:gs pos="100000">
                <a:srgbClr val="B8AB97">
                  <a:tint val="23500"/>
                  <a:satMod val="160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E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A56B4-4046-41F8-9684-7CF4DA73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77116"/>
            <a:ext cx="11066416" cy="104311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FEC33D3-EAEE-42B1-83F0-E1E56E59B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383" y="1130663"/>
            <a:ext cx="7589520" cy="52152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07975-0D41-404B-9B2E-227FFE0A0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90116" y="2591950"/>
            <a:ext cx="4023366" cy="2120363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2000" dirty="0"/>
            </a:lvl1pPr>
            <a:lvl2pPr algn="ctr">
              <a:defRPr lang="en-US" sz="1800" dirty="0"/>
            </a:lvl2pPr>
            <a:lvl3pPr algn="ctr">
              <a:defRPr lang="en-US" dirty="0"/>
            </a:lvl3pPr>
            <a:lvl4pPr algn="ctr">
              <a:defRPr lang="en-US" dirty="0"/>
            </a:lvl4pPr>
            <a:lvl5pPr algn="ctr">
              <a:defRPr lang="en-IE" dirty="0"/>
            </a:lvl5pPr>
          </a:lstStyle>
          <a:p>
            <a:pPr lvl="0"/>
            <a:endParaRPr lang="en-IE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5A7D640-744D-450C-ADA7-C5DC272B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HSE - Health Protection Surveillance Centre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B3B57A6-8448-4D85-9102-52EC6A98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‹#›</a:t>
            </a:fld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AFC1FB-4BA8-4731-A4F7-FC2EF66F54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8816" y="1222102"/>
            <a:ext cx="4023366" cy="1245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F44C864-620C-4548-A954-E871AFBB3B9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90116" y="4814185"/>
            <a:ext cx="4023366" cy="1531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771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A56B4-4046-41F8-9684-7CF4DA73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77116"/>
            <a:ext cx="11066416" cy="104311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FEC33D3-EAEE-42B1-83F0-E1E56E59B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2549" y="1130661"/>
            <a:ext cx="4214949" cy="5215255"/>
          </a:xfrm>
        </p:spPr>
        <p:txBody>
          <a:bodyPr>
            <a:normAutofit/>
          </a:bodyPr>
          <a:lstStyle>
            <a:lvl1pPr marL="0" indent="0" algn="just">
              <a:buNone/>
              <a:defRPr sz="1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07975-0D41-404B-9B2E-227FFE0A0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25543" y="1130661"/>
            <a:ext cx="3222173" cy="5215255"/>
          </a:xfrm>
        </p:spPr>
        <p:txBody>
          <a:bodyPr vert="horz" lIns="91440" tIns="45720" rIns="91440" bIns="45720" rtlCol="0">
            <a:normAutofit/>
          </a:bodyPr>
          <a:lstStyle>
            <a:lvl1pPr algn="l">
              <a:defRPr lang="en-US" sz="2000" dirty="0"/>
            </a:lvl1pPr>
            <a:lvl2pPr algn="l">
              <a:defRPr lang="en-US" sz="1800" dirty="0"/>
            </a:lvl2pPr>
            <a:lvl3pPr algn="l">
              <a:defRPr lang="en-US" dirty="0"/>
            </a:lvl3pPr>
            <a:lvl4pPr algn="l">
              <a:defRPr lang="en-US" dirty="0"/>
            </a:lvl4pPr>
            <a:lvl5pPr algn="l">
              <a:defRPr lang="en-IE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5A7D640-744D-450C-ADA7-C5DC272B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HSE - Health Protection Surveillance Centre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B3B57A6-8448-4D85-9102-52EC6A98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0174BEF-1F05-41FC-8670-A79EECBF05A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4284" y="1120230"/>
            <a:ext cx="3370220" cy="5215255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800"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497D4BC4-0208-4B85-9639-DC9AF9C0E497}"/>
              </a:ext>
            </a:extLst>
          </p:cNvPr>
          <p:cNvSpPr/>
          <p:nvPr userDrawn="1"/>
        </p:nvSpPr>
        <p:spPr>
          <a:xfrm>
            <a:off x="1" y="2952206"/>
            <a:ext cx="12192000" cy="3431386"/>
          </a:xfrm>
          <a:prstGeom prst="rect">
            <a:avLst/>
          </a:prstGeom>
          <a:solidFill>
            <a:srgbClr val="B8A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E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4B204-BF00-4244-82EC-C7B20055F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i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90F07F6-2A56-4086-B636-FF48E8C75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DAE431A-337F-4632-9315-1BD513AA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HSE - Health Protection Surveillance Centre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FABC9F2-DBC2-44B4-9CC8-241152BF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584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96AD9EA5-35B3-845D-8423-7CFA89DAE05B}"/>
              </a:ext>
            </a:extLst>
          </p:cNvPr>
          <p:cNvSpPr/>
          <p:nvPr userDrawn="1"/>
        </p:nvSpPr>
        <p:spPr>
          <a:xfrm>
            <a:off x="0" y="-16373"/>
            <a:ext cx="12192000" cy="1013144"/>
          </a:xfrm>
          <a:prstGeom prst="rect">
            <a:avLst/>
          </a:prstGeom>
          <a:solidFill>
            <a:srgbClr val="075D4F"/>
          </a:solidFill>
          <a:ln>
            <a:solidFill>
              <a:srgbClr val="065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800" dirty="0">
              <a:solidFill>
                <a:srgbClr val="BA1F46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41684AD-0521-4274-83F8-DAE14BFF3278}"/>
              </a:ext>
            </a:extLst>
          </p:cNvPr>
          <p:cNvSpPr/>
          <p:nvPr userDrawn="1"/>
        </p:nvSpPr>
        <p:spPr>
          <a:xfrm>
            <a:off x="1" y="6381215"/>
            <a:ext cx="12192000" cy="515973"/>
          </a:xfrm>
          <a:prstGeom prst="rect">
            <a:avLst/>
          </a:prstGeom>
          <a:solidFill>
            <a:srgbClr val="075D4F"/>
          </a:solidFill>
          <a:ln>
            <a:solidFill>
              <a:srgbClr val="065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800" dirty="0">
              <a:solidFill>
                <a:srgbClr val="BA1F46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70E9EB-E484-49B9-935D-1B017906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723"/>
            <a:ext cx="10515600" cy="807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A3FC513-7D68-44C5-A547-83718C00D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81043"/>
            <a:ext cx="10515600" cy="520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BA21C88-5FE0-4ECE-854F-32D9598AC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447791"/>
            <a:ext cx="9350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i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IE"/>
              <a:t>HSE - Health Protection Surveillance Centre</a:t>
            </a:r>
            <a:endParaRPr lang="en-IE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4EB7EE3-7D39-4783-83E0-BC8FC3751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1097" y="6434728"/>
            <a:ext cx="942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8897989-0C15-4E9D-A9BD-777718A2D92E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57DE333-5FDD-42C9-944A-C2DEAB081D4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806" y="5783197"/>
            <a:ext cx="623461" cy="515973"/>
          </a:xfrm>
          <a:prstGeom prst="rect">
            <a:avLst/>
          </a:prstGeom>
        </p:spPr>
      </p:pic>
      <p:pic>
        <p:nvPicPr>
          <p:cNvPr id="4" name="Picture 3" descr="A white letter with flames on a black background&#10;&#10;Description automatically generated">
            <a:extLst>
              <a:ext uri="{FF2B5EF4-FFF2-40B4-BE49-F238E27FC236}">
                <a16:creationId xmlns:a16="http://schemas.microsoft.com/office/drawing/2014/main" id="{35590EBA-693A-90DB-D27A-A1D1173F3AC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6" y="215982"/>
            <a:ext cx="571630" cy="5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7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3" r:id="rId4"/>
    <p:sldLayoutId id="2147483657" r:id="rId5"/>
    <p:sldLayoutId id="2147483660" r:id="rId6"/>
    <p:sldLayoutId id="2147483659" r:id="rId7"/>
    <p:sldLayoutId id="2147483662" r:id="rId8"/>
    <p:sldLayoutId id="2147483651" r:id="rId9"/>
    <p:sldLayoutId id="2147483652" r:id="rId10"/>
    <p:sldLayoutId id="2147483656" r:id="rId11"/>
    <p:sldLayoutId id="2147483661" r:id="rId12"/>
    <p:sldLayoutId id="2147483653" r:id="rId13"/>
    <p:sldLayoutId id="214748365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137CC6-E858-9D88-5671-29979035F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E8D0C-0399-8DF0-EF40-0AE3661BA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BCFBB-42D9-2DA9-B481-6CCD8A729F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29 August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D0086-FC32-A69A-D510-12A3262B1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HSE - Health Protection Surveillance Centre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26BE8-598D-6E4C-1B11-180A699C7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4A5762-C30A-4CCC-A34F-36AFB6849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18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dc.europa.eu/en/about-us/networks/disease-networks-and-laboratory-networks/ears-net-data" TargetMode="Externa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830550" y="1482548"/>
            <a:ext cx="7447674" cy="3208002"/>
          </a:xfrm>
        </p:spPr>
        <p:txBody>
          <a:bodyPr>
            <a:normAutofit fontScale="90000"/>
          </a:bodyPr>
          <a:lstStyle/>
          <a:p>
            <a:r>
              <a:rPr dirty="0"/>
              <a:t>Antimicrobial resistance (EARS-Net) data in Ireland, 202</a:t>
            </a:r>
            <a:r>
              <a:rPr lang="en-GB" dirty="0"/>
              <a:t>4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2FE71-5D3B-1D9E-87C3-B69FE2DB8EAD}"/>
              </a:ext>
            </a:extLst>
          </p:cNvPr>
          <p:cNvSpPr txBox="1"/>
          <p:nvPr/>
        </p:nvSpPr>
        <p:spPr>
          <a:xfrm>
            <a:off x="1873449" y="5340645"/>
            <a:ext cx="736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updated 6</a:t>
            </a:r>
            <a:r>
              <a:rPr lang="en-GB" baseline="30000" dirty="0"/>
              <a:t>th</a:t>
            </a:r>
            <a:r>
              <a:rPr lang="en-GB" dirty="0"/>
              <a:t> October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830550" y="1482548"/>
            <a:ext cx="6475961" cy="3208002"/>
          </a:xfrm>
        </p:spPr>
        <p:txBody>
          <a:bodyPr/>
          <a:lstStyle/>
          <a:p>
            <a:r>
              <a:t>National Results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36" y="125389"/>
            <a:ext cx="10608128" cy="807985"/>
          </a:xfrm>
        </p:spPr>
        <p:txBody>
          <a:bodyPr>
            <a:normAutofit fontScale="90000"/>
          </a:bodyPr>
          <a:lstStyle/>
          <a:p>
            <a:r>
              <a:rPr lang="en-GB" dirty="0"/>
              <a:t>N</a:t>
            </a:r>
            <a:r>
              <a:rPr dirty="0"/>
              <a:t>umber of </a:t>
            </a:r>
            <a:r>
              <a:rPr lang="en-GB" dirty="0"/>
              <a:t>l</a:t>
            </a:r>
            <a:r>
              <a:rPr dirty="0" err="1"/>
              <a:t>aboratories</a:t>
            </a:r>
            <a:r>
              <a:rPr dirty="0"/>
              <a:t> </a:t>
            </a:r>
            <a:r>
              <a:rPr lang="en-GB" dirty="0"/>
              <a:t>p</a:t>
            </a:r>
            <a:r>
              <a:rPr dirty="0" err="1"/>
              <a:t>articipat</a:t>
            </a:r>
            <a:r>
              <a:rPr lang="en-GB" dirty="0" err="1"/>
              <a:t>ing</a:t>
            </a:r>
            <a:r>
              <a:rPr dirty="0"/>
              <a:t> </a:t>
            </a:r>
            <a:r>
              <a:rPr lang="en-GB" dirty="0"/>
              <a:t>over</a:t>
            </a:r>
            <a:r>
              <a:rPr dirty="0"/>
              <a:t> the </a:t>
            </a:r>
            <a:r>
              <a:rPr lang="en-GB" dirty="0"/>
              <a:t>p</a:t>
            </a:r>
            <a:r>
              <a:rPr dirty="0" err="1"/>
              <a:t>ast</a:t>
            </a:r>
            <a:r>
              <a:rPr dirty="0"/>
              <a:t> 5 </a:t>
            </a:r>
            <a:r>
              <a:rPr lang="en-GB" dirty="0"/>
              <a:t>y</a:t>
            </a:r>
            <a:r>
              <a:rPr dirty="0"/>
              <a:t>ears</a:t>
            </a:r>
            <a:r>
              <a:rPr lang="en-GB" dirty="0"/>
              <a:t>;</a:t>
            </a:r>
            <a:br>
              <a:rPr lang="en-GB" dirty="0"/>
            </a:br>
            <a:r>
              <a:rPr dirty="0"/>
              <a:t>and </a:t>
            </a:r>
            <a:r>
              <a:rPr lang="en-GB" dirty="0"/>
              <a:t>overall p</a:t>
            </a:r>
            <a:r>
              <a:rPr dirty="0" err="1"/>
              <a:t>opulation</a:t>
            </a:r>
            <a:r>
              <a:rPr dirty="0"/>
              <a:t> </a:t>
            </a:r>
            <a:r>
              <a:rPr lang="en-GB" dirty="0"/>
              <a:t>c</a:t>
            </a:r>
            <a:r>
              <a:rPr dirty="0"/>
              <a:t>overage</a:t>
            </a:r>
            <a:r>
              <a:rPr lang="en-GB" dirty="0"/>
              <a:t> by EARS-Net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F9439-0F47-3277-1BEA-A6D20ECEA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29" y="1691343"/>
            <a:ext cx="8477250" cy="1847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AE3DCA-689E-72E7-7208-85082D796BC1}"/>
              </a:ext>
            </a:extLst>
          </p:cNvPr>
          <p:cNvSpPr txBox="1"/>
          <p:nvPr/>
        </p:nvSpPr>
        <p:spPr>
          <a:xfrm>
            <a:off x="1809225" y="3835978"/>
            <a:ext cx="8937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GB" dirty="0"/>
              <a:t>In 2024, EARS-Net coverage of the Irish population dropped to its lowest level for many years. </a:t>
            </a:r>
          </a:p>
          <a:p>
            <a:endParaRPr lang="en-GB" dirty="0"/>
          </a:p>
          <a:p>
            <a:r>
              <a:rPr lang="en-GB" dirty="0"/>
              <a:t>Two of the largest labs in tertiary care hospitals were unable to participate;</a:t>
            </a:r>
          </a:p>
          <a:p>
            <a:r>
              <a:rPr lang="en-GB" dirty="0"/>
              <a:t>In addition, one lab in a secondary care hospital has not participated for the past 3 years;</a:t>
            </a:r>
          </a:p>
          <a:p>
            <a:r>
              <a:rPr lang="en-GB" dirty="0"/>
              <a:t>Non-participation of labs is due to local resource issues, primarily staffing levels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C2D63-004C-5130-E058-EAE5E218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HSE - Health Protection Surveillance Centre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CE72A-B192-E00B-5DB1-041D2BB5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11</a:t>
            </a:fld>
            <a:endParaRPr lang="en-I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35621" y="121019"/>
            <a:ext cx="10548907" cy="807985"/>
          </a:xfrm>
        </p:spPr>
        <p:txBody>
          <a:bodyPr>
            <a:normAutofit fontScale="90000"/>
          </a:bodyPr>
          <a:lstStyle/>
          <a:p>
            <a:r>
              <a:rPr lang="en-GB" dirty="0"/>
              <a:t>Distribution </a:t>
            </a:r>
            <a:r>
              <a:rPr dirty="0"/>
              <a:t>of </a:t>
            </a:r>
            <a:r>
              <a:rPr lang="en-US" dirty="0"/>
              <a:t>bloodstream infections in Ireland over the latest year by </a:t>
            </a:r>
            <a:br>
              <a:rPr lang="en-US" dirty="0"/>
            </a:br>
            <a:r>
              <a:rPr lang="en-US" dirty="0"/>
              <a:t>EARS-Net pathogen and week</a:t>
            </a:r>
            <a:endParaRPr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9B3024-F4F4-350D-42BD-DD75A011D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1447800"/>
            <a:ext cx="8096250" cy="3962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77F812-507B-BE54-DCC9-BE0385A4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12</a:t>
            </a:fld>
            <a:endParaRPr lang="en-I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 fontScale="90000"/>
          </a:bodyPr>
          <a:lstStyle/>
          <a:p>
            <a:r>
              <a:rPr lang="en-US" dirty="0"/>
              <a:t>Number of bloodstream infections (BSIs) in Ireland in the last 5 years by EARS-Net pathogen and year</a:t>
            </a:r>
            <a:endParaRPr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ED0BB-FA62-B52C-34EA-1CAC3E0AFED0}"/>
              </a:ext>
            </a:extLst>
          </p:cNvPr>
          <p:cNvSpPr txBox="1"/>
          <p:nvPr/>
        </p:nvSpPr>
        <p:spPr>
          <a:xfrm>
            <a:off x="1005840" y="1788160"/>
            <a:ext cx="458216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The numbers for 2024 are lower than expected due to the overall lower coverage of the population (82% in 2024 compared with &gt;95% for 2020-2023)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548354-D01E-38F1-E71B-09C358C66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296" y="1046188"/>
            <a:ext cx="4582161" cy="57667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9C7302-ED87-6928-8247-B12A5C00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13</a:t>
            </a:fld>
            <a:endParaRPr lang="en-I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33778"/>
            <a:ext cx="11446328" cy="807985"/>
          </a:xfrm>
        </p:spPr>
        <p:txBody>
          <a:bodyPr>
            <a:normAutofit/>
          </a:bodyPr>
          <a:lstStyle/>
          <a:p>
            <a:r>
              <a:rPr lang="en-US" dirty="0"/>
              <a:t>Gender distribution of cases by EARS-Net pathogen in Ireland, 2024</a:t>
            </a:r>
            <a:endParaRPr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DC772C-0ABD-3D71-2908-EE44C5C25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852" y="1149636"/>
            <a:ext cx="7943588" cy="37259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C644B7-120F-ACD4-2454-3BEF0EF8F9F1}"/>
              </a:ext>
            </a:extLst>
          </p:cNvPr>
          <p:cNvSpPr txBox="1"/>
          <p:nvPr/>
        </p:nvSpPr>
        <p:spPr>
          <a:xfrm>
            <a:off x="1691778" y="4875619"/>
            <a:ext cx="9662023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US" dirty="0"/>
              <a:t>The majority of bloodstream infections occurred in male patients. </a:t>
            </a:r>
          </a:p>
          <a:p>
            <a:endParaRPr lang="en-US" dirty="0"/>
          </a:p>
          <a:p>
            <a:r>
              <a:rPr lang="en-US" dirty="0"/>
              <a:t>The only exceptions were </a:t>
            </a:r>
            <a:r>
              <a:rPr lang="en-US" i="1" dirty="0"/>
              <a:t>E. coli</a:t>
            </a:r>
            <a:r>
              <a:rPr lang="en-US" dirty="0"/>
              <a:t> infections, where just over 50% of the infections occurred in females; and </a:t>
            </a:r>
            <a:r>
              <a:rPr lang="en-US" i="1" dirty="0"/>
              <a:t>Acinetobacter</a:t>
            </a:r>
            <a:r>
              <a:rPr lang="en-US" dirty="0"/>
              <a:t> spp., where 65% of infections were in females but the overall numbers were low.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EA52C9-76CF-1E17-8D17-8982BD68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14</a:t>
            </a:fld>
            <a:endParaRPr lang="en-I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199" y="175723"/>
            <a:ext cx="11225169" cy="807985"/>
          </a:xfrm>
        </p:spPr>
        <p:txBody>
          <a:bodyPr>
            <a:normAutofit/>
          </a:bodyPr>
          <a:lstStyle/>
          <a:p>
            <a:r>
              <a:rPr lang="en-US" dirty="0"/>
              <a:t>Age distribution of cases by EARS-Net pathogen in Ireland, 2024</a:t>
            </a:r>
            <a:endParaRPr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2DC13F-6BB7-7374-5173-20711E72F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50" y="1260210"/>
            <a:ext cx="7675499" cy="3609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DB757F-FD5A-56F3-607D-BAE2E6D95618}"/>
              </a:ext>
            </a:extLst>
          </p:cNvPr>
          <p:cNvSpPr txBox="1"/>
          <p:nvPr/>
        </p:nvSpPr>
        <p:spPr>
          <a:xfrm>
            <a:off x="2404792" y="4997625"/>
            <a:ext cx="809198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US" dirty="0"/>
              <a:t>The burden was highest among the older population (aged &gt;65 years) for nearly all pathogens. The only exception was </a:t>
            </a:r>
            <a:r>
              <a:rPr lang="en-US" i="1" dirty="0"/>
              <a:t>Acinetobacter</a:t>
            </a:r>
            <a:r>
              <a:rPr lang="en-US" dirty="0"/>
              <a:t> spp. infections, where there was a higher proportion of infections in younger age groups.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BE02D-12FA-E70D-C737-4F12BBB46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15</a:t>
            </a:fld>
            <a:endParaRPr lang="en-I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/>
          </a:bodyPr>
          <a:lstStyle/>
          <a:p>
            <a:r>
              <a:rPr lang="en-US" dirty="0"/>
              <a:t>HAI status of cases by </a:t>
            </a:r>
            <a:r>
              <a:rPr lang="en-US" dirty="0" err="1"/>
              <a:t>EARS-net</a:t>
            </a:r>
            <a:r>
              <a:rPr lang="en-US" dirty="0"/>
              <a:t> pathogen in Ireland, 2024</a:t>
            </a:r>
            <a:endParaRPr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DE0522-3EA1-AB74-33B1-B14064430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961" y="1174065"/>
            <a:ext cx="7132017" cy="32997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8B87C3-205E-F978-F321-63B88FB790AF}"/>
              </a:ext>
            </a:extLst>
          </p:cNvPr>
          <p:cNvSpPr txBox="1"/>
          <p:nvPr/>
        </p:nvSpPr>
        <p:spPr>
          <a:xfrm>
            <a:off x="553673" y="1333850"/>
            <a:ext cx="4043494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Definitions:</a:t>
            </a:r>
          </a:p>
          <a:p>
            <a:r>
              <a:rPr lang="en-US" u="sng" dirty="0"/>
              <a:t>Hospital-acquired infection (HAI) </a:t>
            </a:r>
            <a:r>
              <a:rPr lang="en-US" dirty="0"/>
              <a:t>was defined as an infection where the specimen date was more than two days after the admission date (i.e., more than 48 hours after admission). </a:t>
            </a:r>
          </a:p>
          <a:p>
            <a:r>
              <a:rPr lang="en-US" u="sng" dirty="0"/>
              <a:t>Community-acquired infection (CAI) </a:t>
            </a:r>
            <a:r>
              <a:rPr lang="en-US" dirty="0"/>
              <a:t>was defined as an infection where the specimen date was less than or equal to two days before the admission date (i.e., within 48 hours of admission). </a:t>
            </a:r>
          </a:p>
          <a:p>
            <a:endParaRPr lang="en-US" dirty="0"/>
          </a:p>
          <a:p>
            <a:r>
              <a:rPr lang="en-US" dirty="0"/>
              <a:t>The admission date was missing for many patients (43%), preventing their categorization as either CAI or HAI.</a:t>
            </a:r>
            <a:endParaRPr lang="en-GB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634670-AD6A-BEFD-8937-CEE34CB727CF}"/>
              </a:ext>
            </a:extLst>
          </p:cNvPr>
          <p:cNvSpPr txBox="1"/>
          <p:nvPr/>
        </p:nvSpPr>
        <p:spPr>
          <a:xfrm>
            <a:off x="4915949" y="4463242"/>
            <a:ext cx="708030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Commentary: </a:t>
            </a:r>
            <a:r>
              <a:rPr lang="en-US" dirty="0"/>
              <a:t>When isolates with missing admission dates are excluded, CAIs were most common in </a:t>
            </a:r>
            <a:r>
              <a:rPr lang="en-US" i="1" dirty="0"/>
              <a:t>S. pneumoniae</a:t>
            </a:r>
            <a:r>
              <a:rPr lang="en-US" dirty="0"/>
              <a:t> and </a:t>
            </a:r>
            <a:r>
              <a:rPr lang="en-US" i="1" dirty="0"/>
              <a:t>E. coli</a:t>
            </a:r>
            <a:r>
              <a:rPr lang="en-US" dirty="0"/>
              <a:t> infections. In contrast, </a:t>
            </a:r>
            <a:r>
              <a:rPr lang="en-US" i="1" dirty="0"/>
              <a:t>E. faecium</a:t>
            </a:r>
            <a:r>
              <a:rPr lang="en-US" dirty="0"/>
              <a:t> infections had the highest proportion of HAIs.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C643CF-F6BD-2C90-6A47-5FF9CC0C8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738" y="5458115"/>
            <a:ext cx="5953125" cy="8001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9A209-6A73-F977-E1D3-A4CBBA24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16</a:t>
            </a:fld>
            <a:endParaRPr lang="en-I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552C06-AF88-E316-15CB-BFE05AEA3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73" y="1041499"/>
            <a:ext cx="8556388" cy="340310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35476" y="136854"/>
            <a:ext cx="10608128" cy="807985"/>
          </a:xfrm>
        </p:spPr>
        <p:txBody>
          <a:bodyPr>
            <a:normAutofit/>
          </a:bodyPr>
          <a:lstStyle/>
          <a:p>
            <a:r>
              <a:rPr lang="en-US" dirty="0"/>
              <a:t>Ward type of cases by EARS-Net pathogen in Ireland, 2024</a:t>
            </a:r>
            <a:endParaRPr lang="en-GB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1FE00-4599-3424-CAB9-6DB0DF65A8EB}"/>
              </a:ext>
            </a:extLst>
          </p:cNvPr>
          <p:cNvSpPr txBox="1"/>
          <p:nvPr/>
        </p:nvSpPr>
        <p:spPr>
          <a:xfrm>
            <a:off x="935476" y="4541268"/>
            <a:ext cx="10687573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US" dirty="0"/>
              <a:t>Almost 84% of the cases (patients with an invasive infection, primarily BSI, due to an EARS-Net pathogen) had information on their location (department within the hospital, or elsewhere) completed.</a:t>
            </a:r>
          </a:p>
          <a:p>
            <a:endParaRPr lang="en-GB" dirty="0"/>
          </a:p>
          <a:p>
            <a:r>
              <a:rPr lang="en-US" dirty="0"/>
              <a:t>Of those cases for which department was provided, the majority of positive specimens were taken for patients in emergency wards (53%), followed by medical wards (19%). ICU patients accounted for almost 5% of all cases. 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2BD8E-D129-6213-A2CA-0514400E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17</a:t>
            </a:fld>
            <a:endParaRPr lang="en-I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60033-1860-09B2-12C1-310399723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2A453B6-EE5A-5C5D-C19C-FA7882A31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0550" y="1482548"/>
            <a:ext cx="8630522" cy="3208002"/>
          </a:xfrm>
        </p:spPr>
        <p:txBody>
          <a:bodyPr/>
          <a:lstStyle/>
          <a:p>
            <a:r>
              <a:rPr dirty="0"/>
              <a:t>EU/EEA targets on AMR</a:t>
            </a:r>
          </a:p>
        </p:txBody>
      </p:sp>
    </p:spTree>
    <p:extLst>
      <p:ext uri="{BB962C8B-B14F-4D97-AF65-F5344CB8AC3E}">
        <p14:creationId xmlns:p14="http://schemas.microsoft.com/office/powerpoint/2010/main" val="247454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304180"/>
            <a:ext cx="10713440" cy="3840351"/>
          </a:xfrm>
        </p:spPr>
        <p:txBody>
          <a:bodyPr>
            <a:normAutofit fontScale="92500"/>
          </a:bodyPr>
          <a:lstStyle/>
          <a:p>
            <a:pPr algn="l"/>
            <a:r>
              <a:rPr lang="en-GB" b="1" dirty="0">
                <a:latin typeface="+mn-lt"/>
              </a:rPr>
              <a:t>In 2023, following a proposal from the European Commission, the Council of the European Union set targets to reduce the total EU incidence of the following AMR organisms from bloodstream infections across the EU/EEA by 2030 compared with the baseline year of 2019*: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err="1">
                <a:latin typeface="+mn-lt"/>
              </a:rPr>
              <a:t>Meticillin</a:t>
            </a:r>
            <a:r>
              <a:rPr lang="en-GB" dirty="0">
                <a:latin typeface="+mn-lt"/>
              </a:rPr>
              <a:t>-resistant </a:t>
            </a:r>
            <a:r>
              <a:rPr lang="en-GB" i="1" dirty="0">
                <a:latin typeface="+mn-lt"/>
              </a:rPr>
              <a:t>S. aureus</a:t>
            </a:r>
            <a:r>
              <a:rPr lang="en-GB" dirty="0">
                <a:latin typeface="+mn-lt"/>
              </a:rPr>
              <a:t> (MRSA) by 15%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3</a:t>
            </a:r>
            <a:r>
              <a:rPr lang="en-GB" baseline="30000" dirty="0">
                <a:latin typeface="+mn-lt"/>
              </a:rPr>
              <a:t>rd</a:t>
            </a:r>
            <a:r>
              <a:rPr lang="en-GB" dirty="0">
                <a:latin typeface="+mn-lt"/>
              </a:rPr>
              <a:t>-generation cephalosporin-resistant </a:t>
            </a:r>
            <a:r>
              <a:rPr lang="en-GB" i="1" dirty="0">
                <a:latin typeface="+mn-lt"/>
              </a:rPr>
              <a:t>E. coli </a:t>
            </a:r>
            <a:r>
              <a:rPr lang="en-GB" dirty="0">
                <a:latin typeface="+mn-lt"/>
              </a:rPr>
              <a:t>by 10%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Carbapenem-resistant </a:t>
            </a:r>
            <a:r>
              <a:rPr lang="en-GB" i="1" dirty="0">
                <a:latin typeface="+mn-lt"/>
              </a:rPr>
              <a:t>K. pneumoniae </a:t>
            </a:r>
            <a:r>
              <a:rPr lang="en-GB" dirty="0">
                <a:latin typeface="+mn-lt"/>
              </a:rPr>
              <a:t>by 5%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algn="l"/>
            <a:r>
              <a:rPr lang="en-GB" dirty="0">
                <a:solidFill>
                  <a:srgbClr val="FF0000"/>
                </a:solidFill>
                <a:latin typeface="+mn-lt"/>
              </a:rPr>
              <a:t>For Ireland, the target reductions were set at 6%, 10% and 2%, respectively.</a:t>
            </a:r>
          </a:p>
          <a:p>
            <a:pPr algn="l"/>
            <a:endParaRPr lang="en-GB" dirty="0">
              <a:latin typeface="+mn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175723"/>
            <a:ext cx="10515600" cy="807985"/>
          </a:xfrm>
        </p:spPr>
        <p:txBody>
          <a:bodyPr/>
          <a:lstStyle/>
          <a:p>
            <a:r>
              <a:rPr lang="en-GB" dirty="0"/>
              <a:t>EU/EEA targets on AMR</a:t>
            </a:r>
            <a:endParaRPr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07686-4D77-DDF1-D67A-59BF568E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19</a:t>
            </a:fld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1670E-9F7A-BCEA-5038-F16A0052FE6C}"/>
              </a:ext>
            </a:extLst>
          </p:cNvPr>
          <p:cNvSpPr txBox="1"/>
          <p:nvPr/>
        </p:nvSpPr>
        <p:spPr>
          <a:xfrm>
            <a:off x="751437" y="5332492"/>
            <a:ext cx="103481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*</a:t>
            </a:r>
            <a:r>
              <a:rPr lang="en-GB" sz="14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The 'Council recommendation on stepping up EU actions to combat antimicrobial resistance in a One Health Approach' (2023/C220/01) includes 2030 EU targets, with 2019 as the baseline year: </a:t>
            </a:r>
          </a:p>
          <a:p>
            <a:r>
              <a:rPr lang="en-GB" sz="14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https://eur-lex.europa.eu/legal-content/EN/TXT/?uri=oj:JOC_2023_220_R_0001</a:t>
            </a:r>
            <a:endParaRPr lang="en-GB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19644"/>
            <a:ext cx="10713440" cy="539860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b="1" dirty="0">
                <a:latin typeface="+mn-lt"/>
              </a:rPr>
              <a:t>Laboratory Participation &amp; Population Coverage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>
                <a:latin typeface="+mn-lt"/>
              </a:rPr>
              <a:t>32 (of 36) microbiology laboratories</a:t>
            </a:r>
            <a:r>
              <a:rPr lang="en-GB" dirty="0">
                <a:latin typeface="+mn-lt"/>
              </a:rPr>
              <a:t> reported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Coverage dropped to </a:t>
            </a:r>
            <a:r>
              <a:rPr lang="en-GB" b="1" dirty="0">
                <a:latin typeface="+mn-lt"/>
              </a:rPr>
              <a:t>~82%</a:t>
            </a:r>
            <a:r>
              <a:rPr lang="en-GB" dirty="0">
                <a:latin typeface="+mn-lt"/>
              </a:rPr>
              <a:t> of Irish population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↓ from </a:t>
            </a:r>
            <a:r>
              <a:rPr lang="en-GB" b="1" dirty="0">
                <a:latin typeface="+mn-lt"/>
              </a:rPr>
              <a:t>96–100%</a:t>
            </a:r>
            <a:r>
              <a:rPr lang="en-GB" dirty="0">
                <a:latin typeface="+mn-lt"/>
              </a:rPr>
              <a:t> coverage over previous 4 years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>
                <a:latin typeface="+mn-lt"/>
              </a:rPr>
              <a:t>4 labs</a:t>
            </a:r>
            <a:r>
              <a:rPr lang="en-GB" dirty="0">
                <a:latin typeface="+mn-lt"/>
              </a:rPr>
              <a:t> (including 2 tertiary hospitals) did </a:t>
            </a:r>
            <a:r>
              <a:rPr lang="en-GB" b="1" dirty="0">
                <a:latin typeface="+mn-lt"/>
              </a:rPr>
              <a:t>not submit data</a:t>
            </a:r>
            <a:r>
              <a:rPr lang="en-GB" dirty="0">
                <a:latin typeface="+mn-lt"/>
              </a:rPr>
              <a:t> due to staffing issues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>
                <a:latin typeface="+mn-lt"/>
              </a:rPr>
              <a:t>EQA Participation</a:t>
            </a:r>
            <a:r>
              <a:rPr lang="en-GB" dirty="0">
                <a:latin typeface="+mn-lt"/>
              </a:rPr>
              <a:t>:</a:t>
            </a:r>
          </a:p>
          <a:p>
            <a:pPr lvl="1" algn="l"/>
            <a:r>
              <a:rPr lang="en-GB" b="1" dirty="0">
                <a:latin typeface="+mn-lt"/>
              </a:rPr>
              <a:t>31 of 34 EUCAST labs</a:t>
            </a:r>
            <a:r>
              <a:rPr lang="en-GB" dirty="0">
                <a:latin typeface="+mn-lt"/>
              </a:rPr>
              <a:t> took part in mandatory EARS-Net external quality assurance (EQA)</a:t>
            </a:r>
          </a:p>
          <a:p>
            <a:pPr algn="l"/>
            <a:endParaRPr lang="en-US" b="1" dirty="0"/>
          </a:p>
          <a:p>
            <a:pPr algn="l"/>
            <a:r>
              <a:rPr lang="en-GB" b="1" dirty="0">
                <a:latin typeface="+mn-lt"/>
              </a:rPr>
              <a:t>Use of EUCAST Guidelines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Since </a:t>
            </a:r>
            <a:r>
              <a:rPr lang="en-GB" b="1" dirty="0">
                <a:latin typeface="+mn-lt"/>
              </a:rPr>
              <a:t>2022</a:t>
            </a:r>
            <a:r>
              <a:rPr lang="en-GB" dirty="0">
                <a:latin typeface="+mn-lt"/>
              </a:rPr>
              <a:t>, ECDC has mandated EUCAST methods for EARS-Net submissions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By end of </a:t>
            </a:r>
            <a:r>
              <a:rPr lang="en-GB" b="1" dirty="0">
                <a:latin typeface="+mn-lt"/>
              </a:rPr>
              <a:t>2024</a:t>
            </a:r>
            <a:r>
              <a:rPr lang="en-GB" dirty="0">
                <a:latin typeface="+mn-lt"/>
              </a:rPr>
              <a:t>, </a:t>
            </a:r>
            <a:r>
              <a:rPr lang="en-GB" b="1" dirty="0">
                <a:latin typeface="+mn-lt"/>
              </a:rPr>
              <a:t>2 Irish labs</a:t>
            </a:r>
            <a:r>
              <a:rPr lang="en-GB" dirty="0">
                <a:latin typeface="+mn-lt"/>
              </a:rPr>
              <a:t> still using CLSI guidelines</a:t>
            </a:r>
          </a:p>
          <a:p>
            <a:pPr lvl="1" algn="l"/>
            <a:r>
              <a:rPr lang="en-GB" dirty="0">
                <a:latin typeface="+mn-lt"/>
              </a:rPr>
              <a:t>Causes </a:t>
            </a:r>
            <a:r>
              <a:rPr lang="en-GB" b="1" dirty="0">
                <a:latin typeface="+mn-lt"/>
              </a:rPr>
              <a:t>minor discrepancies</a:t>
            </a:r>
            <a:r>
              <a:rPr lang="en-GB" dirty="0">
                <a:latin typeface="+mn-lt"/>
              </a:rPr>
              <a:t> between national and ECDC-reported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>
                <a:latin typeface="+mn-lt"/>
              </a:rPr>
              <a:t>2025 Proposal</a:t>
            </a:r>
            <a:r>
              <a:rPr lang="en-GB" dirty="0">
                <a:latin typeface="+mn-lt"/>
              </a:rPr>
              <a:t>:</a:t>
            </a:r>
          </a:p>
          <a:p>
            <a:pPr lvl="1" algn="l"/>
            <a:r>
              <a:rPr lang="en-GB" dirty="0">
                <a:latin typeface="+mn-lt"/>
              </a:rPr>
              <a:t>Only data from </a:t>
            </a:r>
            <a:r>
              <a:rPr lang="en-GB" b="1" dirty="0">
                <a:latin typeface="+mn-lt"/>
              </a:rPr>
              <a:t>EUCAST-compliant labs</a:t>
            </a:r>
            <a:r>
              <a:rPr lang="en-GB" dirty="0">
                <a:latin typeface="+mn-lt"/>
              </a:rPr>
              <a:t> to be accepted by HPSC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175723"/>
            <a:ext cx="10515600" cy="807985"/>
          </a:xfrm>
        </p:spPr>
        <p:txBody>
          <a:bodyPr/>
          <a:lstStyle/>
          <a:p>
            <a:r>
              <a:rPr dirty="0"/>
              <a:t>Key </a:t>
            </a:r>
            <a:r>
              <a:rPr lang="en-GB" dirty="0"/>
              <a:t>p</a:t>
            </a:r>
            <a:r>
              <a:rPr dirty="0" err="1"/>
              <a:t>oints</a:t>
            </a:r>
            <a:r>
              <a:rPr lang="en-GB" dirty="0"/>
              <a:t>, 2024: Population coverage by EARS-Net</a:t>
            </a:r>
            <a:endParaRPr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07686-4D77-DDF1-D67A-59BF568E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2</a:t>
            </a:fld>
            <a:endParaRPr lang="en-I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E01FF-0597-860C-E8F8-9413BA70E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0E22972-F3BB-0A49-05B2-B92051D5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723"/>
            <a:ext cx="10515600" cy="807985"/>
          </a:xfrm>
        </p:spPr>
        <p:txBody>
          <a:bodyPr/>
          <a:lstStyle/>
          <a:p>
            <a:r>
              <a:rPr lang="en-GB" dirty="0"/>
              <a:t>EU/EEA targets on AMR: latest data for Ireland</a:t>
            </a:r>
            <a:endParaRPr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DB714EEB-EBAA-D58F-6BB8-064F0986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rPr dirty="0"/>
              <a:t>HSE - Health Protection Surveillance Centre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3006F-9110-53D5-9F2D-7D7B2CD9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20</a:t>
            </a:fld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8EF3B-9A2A-068E-78EE-D6CBCDBD2F56}"/>
              </a:ext>
            </a:extLst>
          </p:cNvPr>
          <p:cNvSpPr txBox="1"/>
          <p:nvPr/>
        </p:nvSpPr>
        <p:spPr>
          <a:xfrm>
            <a:off x="199780" y="1195030"/>
            <a:ext cx="9559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Estimated total incidence of bloodstream infections in Ireland (number per 100 000 population) for the 3 EU/EEA targets, including the 2019 baseline and 2030 target, as well as the 2020–2024 trend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C8E7BE-AAA9-D4C7-D278-9F6D87042244}"/>
              </a:ext>
            </a:extLst>
          </p:cNvPr>
          <p:cNvSpPr txBox="1"/>
          <p:nvPr/>
        </p:nvSpPr>
        <p:spPr>
          <a:xfrm>
            <a:off x="199780" y="4957400"/>
            <a:ext cx="1132669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2024 data shows that Ireland has already met two of the three targets on AMR as set by the European Commission/ </a:t>
            </a:r>
            <a:r>
              <a:rPr lang="en-US" dirty="0"/>
              <a:t>Council of the European Union </a:t>
            </a:r>
            <a:r>
              <a:rPr lang="en-GB" dirty="0"/>
              <a:t>.</a:t>
            </a:r>
          </a:p>
          <a:p>
            <a:endParaRPr lang="en-GB" sz="1000" dirty="0"/>
          </a:p>
          <a:p>
            <a:r>
              <a:rPr lang="en-GB" dirty="0"/>
              <a:t>While MRSA has decreased across the EU/EEA in recent years, 3</a:t>
            </a:r>
            <a:r>
              <a:rPr lang="en-GB" baseline="30000" dirty="0"/>
              <a:t>rd</a:t>
            </a:r>
            <a:r>
              <a:rPr lang="en-GB" dirty="0"/>
              <a:t>-generation cephalosporin-resistant </a:t>
            </a:r>
            <a:r>
              <a:rPr lang="en-GB" i="1" dirty="0"/>
              <a:t>E. coli </a:t>
            </a:r>
            <a:r>
              <a:rPr lang="en-GB" dirty="0"/>
              <a:t>and carbapenem-resistant </a:t>
            </a:r>
            <a:r>
              <a:rPr lang="en-GB" i="1" dirty="0"/>
              <a:t>K. pneumoniae </a:t>
            </a:r>
            <a:r>
              <a:rPr lang="en-GB" dirty="0"/>
              <a:t>have increased. The data from Ireland are encouraging but vigilance is required.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FD9E9C-706E-C867-6BFE-540681E94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28" y="1841361"/>
            <a:ext cx="9906000" cy="307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8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830550" y="1482548"/>
            <a:ext cx="8630522" cy="3208002"/>
          </a:xfrm>
        </p:spPr>
        <p:txBody>
          <a:bodyPr/>
          <a:lstStyle/>
          <a:p>
            <a:r>
              <a:rPr dirty="0"/>
              <a:t>Latest data by pathogen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93048" y="1114331"/>
            <a:ext cx="4673367" cy="320599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3400" b="1" dirty="0">
                <a:latin typeface="+mn-lt"/>
              </a:rPr>
              <a:t> </a:t>
            </a:r>
          </a:p>
          <a:p>
            <a:pPr algn="l"/>
            <a:r>
              <a:rPr lang="en-GB" sz="2900" b="1" dirty="0">
                <a:latin typeface="+mn-lt"/>
              </a:rPr>
              <a:t>5-Year Trends</a:t>
            </a:r>
            <a:r>
              <a:rPr lang="en-GB" sz="2900" dirty="0">
                <a:latin typeface="+mn-lt"/>
              </a:rPr>
              <a:t>:</a:t>
            </a:r>
          </a:p>
          <a:p>
            <a:pPr lvl="1" algn="l"/>
            <a:r>
              <a:rPr lang="en-GB" sz="2900" dirty="0">
                <a:latin typeface="+mn-lt"/>
              </a:rPr>
              <a:t>Ciprofloxacin, aminoglycosides, and MDR show </a:t>
            </a:r>
            <a:r>
              <a:rPr lang="en-GB" sz="2900" b="1" dirty="0">
                <a:latin typeface="+mn-lt"/>
              </a:rPr>
              <a:t>downward trends</a:t>
            </a:r>
            <a:endParaRPr lang="en-GB" sz="2900" dirty="0">
              <a:latin typeface="+mn-lt"/>
            </a:endParaRPr>
          </a:p>
          <a:p>
            <a:pPr lvl="1" algn="l"/>
            <a:r>
              <a:rPr lang="en-GB" sz="2900" dirty="0">
                <a:latin typeface="+mn-lt"/>
              </a:rPr>
              <a:t>None are </a:t>
            </a:r>
            <a:r>
              <a:rPr lang="en-GB" sz="2900" b="1" dirty="0">
                <a:latin typeface="+mn-lt"/>
              </a:rPr>
              <a:t>statistically significant</a:t>
            </a:r>
            <a:endParaRPr lang="en-GB" sz="2900" dirty="0">
              <a:latin typeface="+mn-lt"/>
            </a:endParaRPr>
          </a:p>
          <a:p>
            <a:pPr algn="l"/>
            <a:r>
              <a:rPr lang="en-GB" sz="2900" b="1" dirty="0">
                <a:latin typeface="+mn-lt"/>
              </a:rPr>
              <a:t>Comparison to Previous Years</a:t>
            </a:r>
            <a:r>
              <a:rPr lang="en-GB" sz="2900" dirty="0">
                <a:latin typeface="+mn-lt"/>
              </a:rPr>
              <a:t>:</a:t>
            </a:r>
          </a:p>
          <a:p>
            <a:pPr lvl="1" algn="l"/>
            <a:r>
              <a:rPr lang="en-GB" sz="2900" dirty="0">
                <a:latin typeface="+mn-lt"/>
              </a:rPr>
              <a:t>2024 resistance levels are </a:t>
            </a:r>
            <a:r>
              <a:rPr lang="en-GB" sz="2900" b="1" dirty="0">
                <a:latin typeface="+mn-lt"/>
              </a:rPr>
              <a:t>similar or slightly lower</a:t>
            </a:r>
            <a:r>
              <a:rPr lang="en-GB" sz="2900" dirty="0">
                <a:latin typeface="+mn-lt"/>
              </a:rPr>
              <a:t> than 2020</a:t>
            </a:r>
          </a:p>
          <a:p>
            <a:pPr algn="l"/>
            <a:r>
              <a:rPr lang="en-GB" sz="2900" b="1" dirty="0">
                <a:latin typeface="+mn-lt"/>
              </a:rPr>
              <a:t>EU/EEA Comparison</a:t>
            </a:r>
            <a:r>
              <a:rPr lang="en-GB" sz="2900" dirty="0">
                <a:latin typeface="+mn-lt"/>
              </a:rPr>
              <a:t>:</a:t>
            </a:r>
          </a:p>
          <a:p>
            <a:pPr lvl="1" algn="l"/>
            <a:r>
              <a:rPr lang="en-GB" sz="2900" dirty="0">
                <a:latin typeface="+mn-lt"/>
              </a:rPr>
              <a:t>AMR levels in </a:t>
            </a:r>
            <a:r>
              <a:rPr lang="en-GB" sz="2900" i="1" dirty="0">
                <a:latin typeface="+mn-lt"/>
              </a:rPr>
              <a:t>E. coli </a:t>
            </a:r>
            <a:r>
              <a:rPr lang="en-GB" sz="2900" dirty="0">
                <a:latin typeface="+mn-lt"/>
              </a:rPr>
              <a:t>BSIs are </a:t>
            </a:r>
            <a:r>
              <a:rPr lang="en-GB" sz="2900" b="1" dirty="0">
                <a:latin typeface="+mn-lt"/>
              </a:rPr>
              <a:t>moderately low</a:t>
            </a:r>
            <a:endParaRPr sz="29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175723"/>
            <a:ext cx="10515600" cy="807985"/>
          </a:xfrm>
        </p:spPr>
        <p:txBody>
          <a:bodyPr/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800" b="0" i="1" u="none" cap="none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Escherichia coli</a:t>
            </a:r>
            <a:r>
              <a:rPr lang="en-GB" sz="2800" b="0" i="1" u="none" cap="none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</a:t>
            </a:r>
            <a:r>
              <a:rPr lang="en-GB" sz="2800" b="0" u="none" cap="none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invasive infections</a:t>
            </a:r>
            <a:endParaRPr sz="2800" b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D1DE612-28B1-303C-40A1-9513728D74D3}"/>
              </a:ext>
            </a:extLst>
          </p:cNvPr>
          <p:cNvSpPr txBox="1">
            <a:spLocks/>
          </p:cNvSpPr>
          <p:nvPr/>
        </p:nvSpPr>
        <p:spPr>
          <a:xfrm>
            <a:off x="638262" y="1179642"/>
            <a:ext cx="5378042" cy="5202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b="1" dirty="0">
                <a:latin typeface="+mn-lt"/>
              </a:rPr>
              <a:t>Key points, 2024 </a:t>
            </a:r>
          </a:p>
          <a:p>
            <a:pPr algn="l"/>
            <a:r>
              <a:rPr lang="en-GB" sz="3600" b="1" dirty="0">
                <a:latin typeface="+mn-lt"/>
              </a:rPr>
              <a:t>Total Reports</a:t>
            </a:r>
            <a:r>
              <a:rPr lang="en-GB" sz="3600" dirty="0">
                <a:latin typeface="+mn-lt"/>
              </a:rPr>
              <a:t>:</a:t>
            </a:r>
          </a:p>
          <a:p>
            <a:pPr lvl="1" algn="l"/>
            <a:r>
              <a:rPr lang="en-GB" sz="3600" dirty="0">
                <a:latin typeface="+mn-lt"/>
              </a:rPr>
              <a:t>3,004 cases from 32 labs in 2024</a:t>
            </a:r>
          </a:p>
          <a:p>
            <a:pPr lvl="1" algn="l"/>
            <a:r>
              <a:rPr lang="en-GB" sz="3600" dirty="0">
                <a:latin typeface="+mn-lt"/>
              </a:rPr>
              <a:t>↓ from 3,312 cases from 35 labs in 2023</a:t>
            </a:r>
          </a:p>
          <a:p>
            <a:pPr algn="l"/>
            <a:r>
              <a:rPr lang="en-GB" sz="3600" b="1" dirty="0">
                <a:latin typeface="+mn-lt"/>
              </a:rPr>
              <a:t>Consistent Lab Comparison</a:t>
            </a:r>
            <a:r>
              <a:rPr lang="en-GB" sz="3600" dirty="0">
                <a:latin typeface="+mn-lt"/>
              </a:rPr>
              <a:t>:</a:t>
            </a:r>
          </a:p>
          <a:p>
            <a:pPr lvl="1" algn="l"/>
            <a:r>
              <a:rPr lang="en-GB" sz="3600" dirty="0">
                <a:latin typeface="+mn-lt"/>
              </a:rPr>
              <a:t>↑ 6% increase among 31 labs reporting both years</a:t>
            </a:r>
          </a:p>
          <a:p>
            <a:pPr algn="l"/>
            <a:r>
              <a:rPr lang="en-GB" sz="3600" b="1" dirty="0">
                <a:latin typeface="+mn-lt"/>
              </a:rPr>
              <a:t>Antibiotic Resistance Trends</a:t>
            </a:r>
            <a:r>
              <a:rPr lang="en-GB" sz="3600" dirty="0">
                <a:latin typeface="+mn-lt"/>
              </a:rPr>
              <a:t>:</a:t>
            </a:r>
          </a:p>
          <a:p>
            <a:pPr lvl="1" algn="l"/>
            <a:r>
              <a:rPr lang="en-GB" sz="3600" dirty="0">
                <a:latin typeface="+mn-lt"/>
              </a:rPr>
              <a:t>Mostly </a:t>
            </a:r>
            <a:r>
              <a:rPr lang="en-GB" sz="3600" b="1" dirty="0">
                <a:latin typeface="+mn-lt"/>
              </a:rPr>
              <a:t>stable or slightly increased</a:t>
            </a:r>
            <a:r>
              <a:rPr lang="en-GB" sz="3600" dirty="0">
                <a:latin typeface="+mn-lt"/>
              </a:rPr>
              <a:t> resistance proportions</a:t>
            </a:r>
          </a:p>
          <a:p>
            <a:pPr algn="l"/>
            <a:r>
              <a:rPr lang="en-GB" sz="3600" b="1" dirty="0">
                <a:latin typeface="+mn-lt"/>
              </a:rPr>
              <a:t>Key Resistance Indicators</a:t>
            </a:r>
            <a:r>
              <a:rPr lang="en-GB" sz="3600" dirty="0">
                <a:latin typeface="+mn-lt"/>
              </a:rPr>
              <a:t>:</a:t>
            </a:r>
          </a:p>
          <a:p>
            <a:pPr lvl="1" algn="l"/>
            <a:r>
              <a:rPr lang="en-GB" sz="3600" b="1" dirty="0">
                <a:latin typeface="+mn-lt"/>
              </a:rPr>
              <a:t>3GC resistance</a:t>
            </a:r>
            <a:r>
              <a:rPr lang="en-GB" sz="3600" dirty="0">
                <a:latin typeface="+mn-lt"/>
              </a:rPr>
              <a:t>: ↑ to </a:t>
            </a:r>
            <a:r>
              <a:rPr lang="en-GB" sz="3600" b="1" dirty="0">
                <a:latin typeface="+mn-lt"/>
              </a:rPr>
              <a:t>12%</a:t>
            </a:r>
            <a:r>
              <a:rPr lang="en-GB" sz="3600" dirty="0">
                <a:latin typeface="+mn-lt"/>
              </a:rPr>
              <a:t> (from 10%)</a:t>
            </a:r>
          </a:p>
          <a:p>
            <a:pPr lvl="1" algn="l"/>
            <a:r>
              <a:rPr lang="en-GB" sz="3600" b="1" dirty="0">
                <a:latin typeface="+mn-lt"/>
              </a:rPr>
              <a:t>ESBL producers</a:t>
            </a:r>
            <a:r>
              <a:rPr lang="en-GB" sz="3600" dirty="0">
                <a:latin typeface="+mn-lt"/>
              </a:rPr>
              <a:t>: ↑ to </a:t>
            </a:r>
            <a:r>
              <a:rPr lang="en-GB" sz="3600" b="1" dirty="0">
                <a:latin typeface="+mn-lt"/>
              </a:rPr>
              <a:t>10%</a:t>
            </a:r>
            <a:r>
              <a:rPr lang="en-GB" sz="3600" dirty="0">
                <a:latin typeface="+mn-lt"/>
              </a:rPr>
              <a:t> (from 9%)</a:t>
            </a:r>
          </a:p>
          <a:p>
            <a:pPr lvl="1" algn="l"/>
            <a:r>
              <a:rPr lang="en-GB" sz="3600" b="1" dirty="0">
                <a:latin typeface="+mn-lt"/>
              </a:rPr>
              <a:t>MDR</a:t>
            </a:r>
            <a:r>
              <a:rPr lang="en-GB" sz="3600" dirty="0">
                <a:latin typeface="+mn-lt"/>
              </a:rPr>
              <a:t>: ↑ to </a:t>
            </a:r>
            <a:r>
              <a:rPr lang="en-GB" sz="3600" b="1" dirty="0">
                <a:latin typeface="+mn-lt"/>
              </a:rPr>
              <a:t>4%</a:t>
            </a:r>
            <a:r>
              <a:rPr lang="en-GB" sz="3600" dirty="0">
                <a:latin typeface="+mn-lt"/>
              </a:rPr>
              <a:t> (from 3%)</a:t>
            </a:r>
          </a:p>
          <a:p>
            <a:pPr lvl="1" algn="l"/>
            <a:r>
              <a:rPr lang="en-GB" sz="3600" b="1" dirty="0">
                <a:latin typeface="+mn-lt"/>
              </a:rPr>
              <a:t>Carbapenem resistance</a:t>
            </a:r>
            <a:r>
              <a:rPr lang="en-GB" sz="3600" dirty="0">
                <a:latin typeface="+mn-lt"/>
              </a:rPr>
              <a:t>: Stable at </a:t>
            </a:r>
            <a:r>
              <a:rPr lang="en-GB" sz="3600" b="1" dirty="0">
                <a:latin typeface="+mn-lt"/>
              </a:rPr>
              <a:t>0.1%</a:t>
            </a:r>
            <a:endParaRPr lang="en-GB" sz="3600" dirty="0">
              <a:latin typeface="+mn-lt"/>
            </a:endParaRPr>
          </a:p>
          <a:p>
            <a:pPr lvl="1" algn="l"/>
            <a:r>
              <a:rPr lang="en-GB" sz="3600" b="1" dirty="0">
                <a:latin typeface="+mn-lt"/>
              </a:rPr>
              <a:t>CPE isolates</a:t>
            </a:r>
            <a:r>
              <a:rPr lang="en-GB" sz="3600" dirty="0">
                <a:latin typeface="+mn-lt"/>
              </a:rPr>
              <a:t>: 5 total (3 OXA-48, 1 KPC, 1 NDM)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99C65-D7D8-27B3-F2D7-008E4CAC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22</a:t>
            </a:fld>
            <a:endParaRPr lang="en-I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500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Antimicrobial resistance in invasive </a:t>
            </a:r>
            <a:r>
              <a:rPr lang="en-GB" sz="2500" i="1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E. coli </a:t>
            </a:r>
            <a:r>
              <a:rPr lang="en-GB" sz="2500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infections in Ireland</a:t>
            </a:r>
            <a:endParaRPr sz="25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0B5B8B-0A14-6920-8218-FAC993D08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663" y="1211466"/>
            <a:ext cx="5934075" cy="4619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460277-29A1-CA09-F910-ED09C27EC27D}"/>
              </a:ext>
            </a:extLst>
          </p:cNvPr>
          <p:cNvSpPr txBox="1"/>
          <p:nvPr/>
        </p:nvSpPr>
        <p:spPr>
          <a:xfrm>
            <a:off x="7776594" y="1600408"/>
            <a:ext cx="416094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Note: </a:t>
            </a:r>
            <a:r>
              <a:rPr lang="en-GB" dirty="0"/>
              <a:t>Coverage of the population was only 82% in 2024, compared with 96-100% for 2020-2023; hence, </a:t>
            </a:r>
            <a:r>
              <a:rPr lang="en-GB" u="sng" dirty="0"/>
              <a:t>lower</a:t>
            </a:r>
            <a:r>
              <a:rPr lang="en-GB" dirty="0"/>
              <a:t> total number of isolates in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C0D1C3-8E63-D313-B5AB-1BB40416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23</a:t>
            </a:fld>
            <a:endParaRPr lang="en-I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dirty="0"/>
              <a:t>Key resistance indicators in invasive </a:t>
            </a:r>
            <a:r>
              <a:rPr lang="en-US" sz="2500" i="1" dirty="0"/>
              <a:t>E. coli</a:t>
            </a:r>
            <a:r>
              <a:rPr lang="en-US" sz="2500" dirty="0"/>
              <a:t> infections in Ireland</a:t>
            </a:r>
            <a:endParaRPr sz="25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9310CB-BBDE-BB23-858C-057993F71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974" y="1191236"/>
            <a:ext cx="8740996" cy="42448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33BC51-9128-15D5-A286-506AA498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24</a:t>
            </a:fld>
            <a:endParaRPr lang="en-I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47006" y="125389"/>
            <a:ext cx="10677727" cy="807985"/>
          </a:xfrm>
        </p:spPr>
        <p:txBody>
          <a:bodyPr>
            <a:normAutofit fontScale="90000"/>
          </a:bodyPr>
          <a:lstStyle/>
          <a:p>
            <a:r>
              <a:rPr lang="en-US" dirty="0"/>
              <a:t>3rd-generation cephalosporin resistance and ESBL-production in invasive </a:t>
            </a:r>
            <a:r>
              <a:rPr lang="en-US" i="1" dirty="0"/>
              <a:t>E. coli</a:t>
            </a:r>
            <a:r>
              <a:rPr lang="en-US" dirty="0"/>
              <a:t> infections in Ireland</a:t>
            </a:r>
            <a:endParaRPr lang="en-GB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1B4283-F9F6-2CF5-5D28-8A186A7D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611" y="1412443"/>
            <a:ext cx="6800516" cy="20165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B49741-7C1A-094B-501F-4A55764F5846}"/>
              </a:ext>
            </a:extLst>
          </p:cNvPr>
          <p:cNvSpPr txBox="1"/>
          <p:nvPr/>
        </p:nvSpPr>
        <p:spPr>
          <a:xfrm>
            <a:off x="2766241" y="1077280"/>
            <a:ext cx="3858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-generation resistance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F0BBC2-AB29-F913-5BD2-ABA6DB4D3474}"/>
              </a:ext>
            </a:extLst>
          </p:cNvPr>
          <p:cNvSpPr txBox="1"/>
          <p:nvPr/>
        </p:nvSpPr>
        <p:spPr>
          <a:xfrm>
            <a:off x="2893638" y="3764163"/>
            <a:ext cx="3858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ESBL-production (or positivity)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EFE2BD-09FA-9251-4B44-B76EB361D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611" y="4133495"/>
            <a:ext cx="6897057" cy="20165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6FD4CB-2887-EBEA-C596-D47F8E18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25</a:t>
            </a:fld>
            <a:endParaRPr lang="en-I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199" y="144647"/>
            <a:ext cx="10608128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3rd-generation cephalosporin resistance in invasive </a:t>
            </a:r>
            <a:r>
              <a:rPr lang="en-US" i="1" dirty="0"/>
              <a:t>E. coli</a:t>
            </a:r>
            <a:r>
              <a:rPr lang="en-US" dirty="0"/>
              <a:t> infections in the EU/EEA in 2023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F39A77-6D77-4E2A-B274-B8AB00C24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37" y="1434518"/>
            <a:ext cx="9441418" cy="37429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56C147-DEB7-838D-CC06-1DA673F4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26</a:t>
            </a:fld>
            <a:endParaRPr lang="en-I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dirty="0"/>
              <a:t>Fluoroquinolone resistance in invasive </a:t>
            </a:r>
            <a:r>
              <a:rPr lang="en-US" sz="2500" i="1" dirty="0"/>
              <a:t>E. coli</a:t>
            </a:r>
            <a:r>
              <a:rPr lang="en-US" sz="2500" dirty="0"/>
              <a:t> infections in Ireland</a:t>
            </a:r>
            <a:endParaRPr sz="25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90414-0BFC-54FF-2689-E3EDDAA30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309" y="1460995"/>
            <a:ext cx="7529381" cy="21950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3C601B-268F-817A-25ED-DBC09215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27</a:t>
            </a:fld>
            <a:endParaRPr lang="en-I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1258974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Fluoroquinolone resistance in invasive </a:t>
            </a:r>
            <a:r>
              <a:rPr lang="en-US" i="1" dirty="0"/>
              <a:t>E. coli</a:t>
            </a:r>
            <a:r>
              <a:rPr lang="en-US" dirty="0"/>
              <a:t> infections in the EU/EEA in 2023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CADD99-DEE1-D077-C3BC-1ED525146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09" y="1321529"/>
            <a:ext cx="8765510" cy="3545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11D306-085F-662A-F13A-22656E63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28</a:t>
            </a:fld>
            <a:endParaRPr lang="en-I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1936" y="142167"/>
            <a:ext cx="10608128" cy="8079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dirty="0"/>
              <a:t>Aminoglycoside resistance in invasive </a:t>
            </a:r>
            <a:r>
              <a:rPr lang="en-US" sz="2500" i="1" dirty="0"/>
              <a:t>E. coli</a:t>
            </a:r>
            <a:r>
              <a:rPr lang="en-US" sz="2500" dirty="0"/>
              <a:t> infections in Ireland</a:t>
            </a:r>
            <a:endParaRPr sz="25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CBF7B9-BD08-9C0B-461B-1607111C3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88" y="1410661"/>
            <a:ext cx="7538207" cy="22469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736506-2E42-3FD4-D24D-4FC862A1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29</a:t>
            </a:fld>
            <a:endParaRPr lang="en-I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BC386-A748-965D-451B-195CBEFD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FF781D-7AF9-5EBD-8C88-36CCCBFD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7363"/>
            <a:ext cx="6096000" cy="2764461"/>
          </a:xfrm>
        </p:spPr>
        <p:txBody>
          <a:bodyPr>
            <a:normAutofit/>
          </a:bodyPr>
          <a:lstStyle/>
          <a:p>
            <a:pPr algn="l"/>
            <a:r>
              <a:rPr lang="en-GB" sz="2200" b="1" dirty="0">
                <a:latin typeface="+mn-lt"/>
              </a:rPr>
              <a:t>EARS-Net Pathogens</a:t>
            </a:r>
          </a:p>
          <a:p>
            <a:pPr algn="l"/>
            <a:r>
              <a:rPr lang="en-GB" sz="2200" b="1" dirty="0">
                <a:latin typeface="+mn-lt"/>
              </a:rPr>
              <a:t>Total Cases Reported</a:t>
            </a:r>
            <a:r>
              <a:rPr lang="en-GB" sz="2200" dirty="0">
                <a:latin typeface="+mn-lt"/>
              </a:rPr>
              <a:t>: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200" b="1" dirty="0">
                <a:latin typeface="+mn-lt"/>
              </a:rPr>
              <a:t>6,138</a:t>
            </a:r>
            <a:r>
              <a:rPr lang="en-GB" sz="2200" dirty="0">
                <a:latin typeface="+mn-lt"/>
              </a:rPr>
              <a:t> invasive isolates from 32 labs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↓ from </a:t>
            </a:r>
            <a:r>
              <a:rPr lang="en-GB" sz="2200" b="1" dirty="0">
                <a:latin typeface="+mn-lt"/>
              </a:rPr>
              <a:t>6,980</a:t>
            </a:r>
            <a:r>
              <a:rPr lang="en-GB" sz="2200" dirty="0">
                <a:latin typeface="+mn-lt"/>
              </a:rPr>
              <a:t> in 2023 (34 labs; 96% coverage)</a:t>
            </a:r>
          </a:p>
          <a:p>
            <a:pPr algn="l"/>
            <a:r>
              <a:rPr lang="en-GB" sz="2200" b="1" dirty="0">
                <a:latin typeface="+mn-lt"/>
              </a:rPr>
              <a:t>Consistent Lab Comparison</a:t>
            </a:r>
            <a:r>
              <a:rPr lang="en-GB" sz="2200" dirty="0">
                <a:latin typeface="+mn-lt"/>
              </a:rPr>
              <a:t>: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Among 31 labs reporting both years:</a:t>
            </a:r>
          </a:p>
          <a:p>
            <a:pPr lvl="2" algn="l">
              <a:buFont typeface="Courier New" panose="02070309020205020404" pitchFamily="49" charset="0"/>
              <a:buChar char="o"/>
            </a:pPr>
            <a:r>
              <a:rPr lang="en-GB" sz="2200" b="1" dirty="0">
                <a:latin typeface="+mn-lt"/>
              </a:rPr>
              <a:t>4% increase</a:t>
            </a:r>
            <a:r>
              <a:rPr lang="en-GB" sz="2200" dirty="0">
                <a:latin typeface="+mn-lt"/>
              </a:rPr>
              <a:t> in cases (2023: 5,860)</a:t>
            </a:r>
          </a:p>
          <a:p>
            <a:pPr algn="l"/>
            <a:endParaRPr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68ED5B-A5A6-09C8-C085-30838D59F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723"/>
            <a:ext cx="10515600" cy="807985"/>
          </a:xfrm>
        </p:spPr>
        <p:txBody>
          <a:bodyPr/>
          <a:lstStyle/>
          <a:p>
            <a:r>
              <a:rPr lang="en-GB" dirty="0"/>
              <a:t>Key points, 2024: Case numbers</a:t>
            </a:r>
            <a:endParaRPr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51ECC75-EDEE-B9CF-2BB9-279B1180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rPr dirty="0"/>
              <a:t>HSE - Health Protection Surveillance Centre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EDB501B-116A-B8DE-0E6E-25A39956836A}"/>
              </a:ext>
            </a:extLst>
          </p:cNvPr>
          <p:cNvSpPr txBox="1">
            <a:spLocks/>
          </p:cNvSpPr>
          <p:nvPr/>
        </p:nvSpPr>
        <p:spPr>
          <a:xfrm>
            <a:off x="6527333" y="1027363"/>
            <a:ext cx="5586369" cy="539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900" b="1" dirty="0">
                <a:latin typeface="+mn-lt"/>
              </a:rPr>
              <a:t>Pathogen-Specific Trends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 b="1" dirty="0">
                <a:latin typeface="+mn-lt"/>
              </a:rPr>
              <a:t>Increased Case Numbers</a:t>
            </a:r>
            <a:r>
              <a:rPr lang="en-GB" sz="2900" dirty="0">
                <a:latin typeface="+mn-lt"/>
              </a:rPr>
              <a:t>:</a:t>
            </a:r>
          </a:p>
          <a:p>
            <a:pPr lvl="1" algn="l"/>
            <a:r>
              <a:rPr lang="en-GB" sz="2900" i="1" dirty="0">
                <a:latin typeface="+mn-lt"/>
              </a:rPr>
              <a:t>S. pneumoniae</a:t>
            </a:r>
            <a:r>
              <a:rPr lang="en-GB" sz="2900" dirty="0">
                <a:latin typeface="+mn-lt"/>
              </a:rPr>
              <a:t>: </a:t>
            </a:r>
            <a:r>
              <a:rPr lang="en-GB" sz="2900" b="1" dirty="0">
                <a:latin typeface="+mn-lt"/>
              </a:rPr>
              <a:t>+19%</a:t>
            </a:r>
            <a:endParaRPr lang="en-GB" sz="2900" dirty="0">
              <a:latin typeface="+mn-lt"/>
            </a:endParaRPr>
          </a:p>
          <a:p>
            <a:pPr lvl="1" algn="l"/>
            <a:r>
              <a:rPr lang="en-GB" sz="2900" i="1" dirty="0">
                <a:latin typeface="+mn-lt"/>
              </a:rPr>
              <a:t>P. aeruginosa</a:t>
            </a:r>
            <a:r>
              <a:rPr lang="en-GB" sz="2900" dirty="0">
                <a:latin typeface="+mn-lt"/>
              </a:rPr>
              <a:t>: </a:t>
            </a:r>
            <a:r>
              <a:rPr lang="en-GB" sz="2900" b="1" dirty="0">
                <a:latin typeface="+mn-lt"/>
              </a:rPr>
              <a:t>+9%</a:t>
            </a:r>
            <a:endParaRPr lang="en-GB" sz="2900" dirty="0">
              <a:latin typeface="+mn-lt"/>
            </a:endParaRPr>
          </a:p>
          <a:p>
            <a:pPr lvl="1" algn="l"/>
            <a:r>
              <a:rPr lang="en-GB" sz="2900" i="1" dirty="0">
                <a:latin typeface="+mn-lt"/>
              </a:rPr>
              <a:t>K. pneumoniae</a:t>
            </a:r>
            <a:r>
              <a:rPr lang="en-GB" sz="2900" dirty="0">
                <a:latin typeface="+mn-lt"/>
              </a:rPr>
              <a:t>: </a:t>
            </a:r>
            <a:r>
              <a:rPr lang="en-GB" sz="2900" b="1" dirty="0">
                <a:latin typeface="+mn-lt"/>
              </a:rPr>
              <a:t>+7%</a:t>
            </a:r>
            <a:endParaRPr lang="en-GB" sz="2900" dirty="0">
              <a:latin typeface="+mn-lt"/>
            </a:endParaRPr>
          </a:p>
          <a:p>
            <a:pPr lvl="1" algn="l"/>
            <a:r>
              <a:rPr lang="en-GB" sz="2900" i="1" dirty="0">
                <a:latin typeface="+mn-lt"/>
              </a:rPr>
              <a:t>E. coli</a:t>
            </a:r>
            <a:r>
              <a:rPr lang="en-GB" sz="2900" dirty="0">
                <a:latin typeface="+mn-lt"/>
              </a:rPr>
              <a:t>: </a:t>
            </a:r>
            <a:r>
              <a:rPr lang="en-GB" sz="2900" b="1" dirty="0">
                <a:latin typeface="+mn-lt"/>
              </a:rPr>
              <a:t>+6%</a:t>
            </a:r>
            <a:endParaRPr lang="en-GB" sz="290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 b="1" dirty="0">
                <a:latin typeface="+mn-lt"/>
              </a:rPr>
              <a:t>Decreased Case Numbers</a:t>
            </a:r>
            <a:r>
              <a:rPr lang="en-GB" sz="2900" dirty="0">
                <a:latin typeface="+mn-lt"/>
              </a:rPr>
              <a:t>:</a:t>
            </a:r>
          </a:p>
          <a:p>
            <a:pPr lvl="1" algn="l"/>
            <a:r>
              <a:rPr lang="en-GB" sz="2900" i="1" dirty="0">
                <a:latin typeface="+mn-lt"/>
              </a:rPr>
              <a:t>E. faecalis</a:t>
            </a:r>
            <a:r>
              <a:rPr lang="en-GB" sz="2900" dirty="0">
                <a:latin typeface="+mn-lt"/>
              </a:rPr>
              <a:t>: </a:t>
            </a:r>
            <a:r>
              <a:rPr lang="en-GB" sz="2900" b="1" dirty="0">
                <a:latin typeface="+mn-lt"/>
              </a:rPr>
              <a:t>−12%</a:t>
            </a:r>
            <a:endParaRPr lang="en-GB" sz="2900" dirty="0">
              <a:latin typeface="+mn-lt"/>
            </a:endParaRPr>
          </a:p>
          <a:p>
            <a:pPr lvl="1" algn="l"/>
            <a:r>
              <a:rPr lang="en-GB" sz="2900" i="1" dirty="0">
                <a:latin typeface="+mn-lt"/>
              </a:rPr>
              <a:t>S. aureus</a:t>
            </a:r>
            <a:r>
              <a:rPr lang="en-GB" sz="2900" dirty="0">
                <a:latin typeface="+mn-lt"/>
              </a:rPr>
              <a:t>: </a:t>
            </a:r>
            <a:r>
              <a:rPr lang="en-GB" sz="2900" b="1" dirty="0">
                <a:latin typeface="+mn-lt"/>
              </a:rPr>
              <a:t>−3%</a:t>
            </a:r>
            <a:endParaRPr lang="en-GB" sz="290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 b="1" dirty="0">
                <a:latin typeface="+mn-lt"/>
              </a:rPr>
              <a:t>Stable Numbers</a:t>
            </a:r>
            <a:r>
              <a:rPr lang="en-GB" sz="2900" dirty="0">
                <a:latin typeface="+mn-lt"/>
              </a:rPr>
              <a:t>:</a:t>
            </a:r>
          </a:p>
          <a:p>
            <a:pPr lvl="1" algn="l"/>
            <a:r>
              <a:rPr lang="en-GB" sz="2900" i="1" dirty="0">
                <a:latin typeface="+mn-lt"/>
              </a:rPr>
              <a:t>E. faecium</a:t>
            </a:r>
            <a:endParaRPr lang="en-GB" sz="2900" dirty="0">
              <a:latin typeface="+mn-lt"/>
            </a:endParaRPr>
          </a:p>
          <a:p>
            <a:pPr lvl="1" algn="l"/>
            <a:r>
              <a:rPr lang="en-GB" sz="2900" i="1" dirty="0">
                <a:latin typeface="+mn-lt"/>
              </a:rPr>
              <a:t>Acinetobacter spp.</a:t>
            </a:r>
            <a:endParaRPr lang="en-GB" sz="2900" dirty="0">
              <a:latin typeface="+mn-lt"/>
            </a:endParaRPr>
          </a:p>
          <a:p>
            <a:pPr algn="l"/>
            <a:r>
              <a:rPr lang="en-GB" b="1" dirty="0">
                <a:latin typeface="+mn-lt"/>
              </a:rPr>
              <a:t>Additional Pathogens (Non-EARS-Net)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i="1" dirty="0">
                <a:latin typeface="+mn-lt"/>
              </a:rPr>
              <a:t>Group B streptococci</a:t>
            </a:r>
            <a:r>
              <a:rPr lang="en-GB" dirty="0">
                <a:latin typeface="+mn-lt"/>
              </a:rPr>
              <a:t>: </a:t>
            </a:r>
            <a:r>
              <a:rPr lang="en-GB" b="1" dirty="0">
                <a:latin typeface="+mn-lt"/>
              </a:rPr>
              <a:t>+17%</a:t>
            </a:r>
            <a:endParaRPr lang="en-GB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i="1" dirty="0">
                <a:latin typeface="+mn-lt"/>
              </a:rPr>
              <a:t>Group A streptococci</a:t>
            </a:r>
            <a:r>
              <a:rPr lang="en-GB" dirty="0">
                <a:latin typeface="+mn-lt"/>
              </a:rPr>
              <a:t>: </a:t>
            </a:r>
            <a:r>
              <a:rPr lang="en-GB" b="1" dirty="0">
                <a:latin typeface="+mn-lt"/>
              </a:rPr>
              <a:t>−46%</a:t>
            </a:r>
            <a:endParaRPr lang="en-GB" dirty="0">
              <a:latin typeface="+mn-lt"/>
            </a:endParaRPr>
          </a:p>
          <a:p>
            <a:pPr lvl="1" algn="l"/>
            <a:r>
              <a:rPr lang="en-GB" dirty="0">
                <a:latin typeface="+mn-lt"/>
              </a:rPr>
              <a:t>Reflects post-surge decline after </a:t>
            </a:r>
            <a:r>
              <a:rPr lang="en-GB" dirty="0" err="1">
                <a:latin typeface="+mn-lt"/>
              </a:rPr>
              <a:t>iGAS</a:t>
            </a:r>
            <a:r>
              <a:rPr lang="en-GB" dirty="0">
                <a:latin typeface="+mn-lt"/>
              </a:rPr>
              <a:t> peak (late 2022 – summer 2023)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i="1" dirty="0">
                <a:latin typeface="+mn-lt"/>
              </a:rPr>
              <a:t>Candida spp.</a:t>
            </a:r>
            <a:r>
              <a:rPr lang="en-GB" dirty="0">
                <a:latin typeface="+mn-lt"/>
              </a:rPr>
              <a:t>: </a:t>
            </a:r>
            <a:r>
              <a:rPr lang="en-GB" b="1" dirty="0">
                <a:latin typeface="+mn-lt"/>
              </a:rPr>
              <a:t>−27%</a:t>
            </a:r>
            <a:endParaRPr lang="en-GB" dirty="0">
              <a:latin typeface="+mn-lt"/>
            </a:endParaRPr>
          </a:p>
          <a:p>
            <a:pPr algn="l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49895-4C5C-5B9F-CBD0-02125762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2117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1" y="175723"/>
            <a:ext cx="11300919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Aminoglycoside resistance in invasive </a:t>
            </a:r>
            <a:r>
              <a:rPr lang="en-US" i="1" dirty="0"/>
              <a:t>E. coli</a:t>
            </a:r>
            <a:r>
              <a:rPr lang="en-US" dirty="0"/>
              <a:t> infections in the EU/EEA in 2023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178677-2C02-71E6-959F-E087E6CD7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55" y="1248628"/>
            <a:ext cx="8863174" cy="355683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734F3-29FD-7729-7D47-89779BD80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30</a:t>
            </a:fld>
            <a:endParaRPr lang="en-I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199" y="45084"/>
            <a:ext cx="10608128" cy="8079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dirty="0"/>
              <a:t>Carbapenem resistance in invasive </a:t>
            </a:r>
            <a:r>
              <a:rPr lang="en-US" sz="2500" i="1" dirty="0"/>
              <a:t>E. coli</a:t>
            </a:r>
            <a:r>
              <a:rPr lang="en-US" sz="2500" dirty="0"/>
              <a:t> infections in Ireland</a:t>
            </a:r>
            <a:endParaRPr sz="25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058243-4AB7-9AA6-3AB2-62BFDDB6D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82" y="1374614"/>
            <a:ext cx="8567563" cy="25005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024F52-AD7D-CC9B-1A8F-29CD52095752}"/>
              </a:ext>
            </a:extLst>
          </p:cNvPr>
          <p:cNvSpPr txBox="1"/>
          <p:nvPr/>
        </p:nvSpPr>
        <p:spPr>
          <a:xfrm>
            <a:off x="1644241" y="4266101"/>
            <a:ext cx="9437615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Commentary: </a:t>
            </a:r>
            <a:r>
              <a:rPr lang="en-GB" dirty="0"/>
              <a:t>Carbapenem resistance among invasive </a:t>
            </a:r>
            <a:r>
              <a:rPr lang="en-GB" i="1" dirty="0"/>
              <a:t>E. coli </a:t>
            </a:r>
            <a:r>
              <a:rPr lang="en-GB" dirty="0"/>
              <a:t>isolates remains at very low levels.</a:t>
            </a:r>
          </a:p>
          <a:p>
            <a:endParaRPr lang="en-GB" dirty="0"/>
          </a:p>
          <a:p>
            <a:r>
              <a:rPr lang="en-GB" b="1" dirty="0"/>
              <a:t>Note: </a:t>
            </a:r>
            <a:r>
              <a:rPr lang="en-GB" dirty="0"/>
              <a:t>In Ireland, we include ertapenem results when looking at carbapenem resistance in invasive </a:t>
            </a:r>
            <a:r>
              <a:rPr lang="en-GB" i="1" dirty="0"/>
              <a:t>K. pneumoniae </a:t>
            </a:r>
            <a:r>
              <a:rPr lang="en-GB" dirty="0"/>
              <a:t>isolates. This increases the sensitivity. Some isolates that produce the OXA-48 </a:t>
            </a:r>
            <a:r>
              <a:rPr lang="en-GB" dirty="0" err="1"/>
              <a:t>carbapenemase</a:t>
            </a:r>
            <a:r>
              <a:rPr lang="en-GB" dirty="0"/>
              <a:t> may be susceptible to the other carbapenems but resistant to ertapenem.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B29D3-52D2-C30E-B108-0DDB8394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31</a:t>
            </a:fld>
            <a:endParaRPr lang="en-I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Carbapenemase</a:t>
            </a:r>
            <a:r>
              <a:rPr lang="en-US" dirty="0"/>
              <a:t>-producing </a:t>
            </a:r>
            <a:r>
              <a:rPr lang="en-US" i="1" dirty="0"/>
              <a:t>E. coli</a:t>
            </a:r>
            <a:r>
              <a:rPr lang="en-US" dirty="0"/>
              <a:t> infections by enzyme type in Ireland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EE4BAD-6C4A-467C-AF97-FB4FBE3E6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03" y="3203399"/>
            <a:ext cx="6913811" cy="3002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11AF85-6106-983F-77D4-433719E6F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795" y="1166070"/>
            <a:ext cx="6370304" cy="17990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512CA9-59B3-162D-C338-6141BA89EED8}"/>
              </a:ext>
            </a:extLst>
          </p:cNvPr>
          <p:cNvSpPr txBox="1"/>
          <p:nvPr/>
        </p:nvSpPr>
        <p:spPr>
          <a:xfrm>
            <a:off x="9642879" y="2178949"/>
            <a:ext cx="1855216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GB" dirty="0"/>
              <a:t>OXA-48 is the predominant </a:t>
            </a:r>
            <a:r>
              <a:rPr lang="en-GB" dirty="0" err="1"/>
              <a:t>carbapenemase</a:t>
            </a:r>
            <a:r>
              <a:rPr lang="en-GB" dirty="0"/>
              <a:t> reported among invasive </a:t>
            </a:r>
            <a:r>
              <a:rPr lang="en-GB" i="1" dirty="0"/>
              <a:t>E. coli</a:t>
            </a:r>
            <a:r>
              <a:rPr lang="en-GB" dirty="0"/>
              <a:t> isolates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6F9CF-FB8B-DFC2-B2EC-E9D51A8B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32</a:t>
            </a:fld>
            <a:endParaRPr lang="en-I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1250DD-457B-F973-CC2C-FED7834E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881" y="3155590"/>
            <a:ext cx="6297464" cy="316693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dirty="0"/>
              <a:t>Multi-drug resistance in invasive </a:t>
            </a:r>
            <a:r>
              <a:rPr lang="en-US" sz="2500" i="1" dirty="0"/>
              <a:t>E. coli</a:t>
            </a:r>
            <a:r>
              <a:rPr lang="en-US" sz="2500" dirty="0"/>
              <a:t> infections in Ireland</a:t>
            </a:r>
            <a:endParaRPr sz="25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18D37-3E5F-3AB5-F6A0-2453097DC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242" y="1141162"/>
            <a:ext cx="6591300" cy="1889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F29866-ABCA-C195-BAD8-E5B0380B1D1C}"/>
              </a:ext>
            </a:extLst>
          </p:cNvPr>
          <p:cNvSpPr txBox="1"/>
          <p:nvPr/>
        </p:nvSpPr>
        <p:spPr>
          <a:xfrm>
            <a:off x="9185945" y="2774202"/>
            <a:ext cx="264253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GB" dirty="0"/>
              <a:t>%MDR decreased between 2020 and 2023, but </a:t>
            </a:r>
            <a:r>
              <a:rPr lang="en-GB" b="1" dirty="0"/>
              <a:t>increased slightly in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ABC01C-A3BC-8A70-1AB1-C9930067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33</a:t>
            </a:fld>
            <a:endParaRPr lang="en-I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081043"/>
            <a:ext cx="10515600" cy="5202837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en-US" sz="3400" b="1" dirty="0">
                <a:latin typeface="+mn-lt"/>
              </a:rPr>
              <a:t>Key points, 2024 </a:t>
            </a:r>
          </a:p>
          <a:p>
            <a:pPr algn="l"/>
            <a:r>
              <a:rPr lang="en-GB" sz="2600" b="1" dirty="0">
                <a:latin typeface="+mn-lt"/>
              </a:rPr>
              <a:t>Total Reports</a:t>
            </a:r>
            <a:r>
              <a:rPr lang="en-GB" sz="2600" dirty="0">
                <a:latin typeface="+mn-lt"/>
              </a:rPr>
              <a:t>:</a:t>
            </a:r>
          </a:p>
          <a:p>
            <a:pPr lvl="1" algn="l"/>
            <a:r>
              <a:rPr lang="en-GB" sz="2600" dirty="0">
                <a:latin typeface="+mn-lt"/>
              </a:rPr>
              <a:t>1,103 cases from 32 labs in 2024</a:t>
            </a:r>
          </a:p>
          <a:p>
            <a:pPr lvl="1" algn="l"/>
            <a:r>
              <a:rPr lang="en-GB" sz="2600" dirty="0">
                <a:latin typeface="+mn-lt"/>
              </a:rPr>
              <a:t>↓ from 1,307 cases from 35 labs in 2023</a:t>
            </a:r>
          </a:p>
          <a:p>
            <a:pPr algn="l"/>
            <a:r>
              <a:rPr lang="en-GB" sz="2600" b="1" dirty="0">
                <a:latin typeface="+mn-lt"/>
              </a:rPr>
              <a:t>Consistent Lab Comparison</a:t>
            </a:r>
            <a:r>
              <a:rPr lang="en-GB" sz="2600" dirty="0">
                <a:latin typeface="+mn-lt"/>
              </a:rPr>
              <a:t>:</a:t>
            </a:r>
          </a:p>
          <a:p>
            <a:pPr lvl="1" algn="l"/>
            <a:r>
              <a:rPr lang="en-GB" sz="2600" dirty="0">
                <a:latin typeface="+mn-lt"/>
              </a:rPr>
              <a:t>3% decrease in cases among 31 labs reporting both years</a:t>
            </a:r>
          </a:p>
          <a:p>
            <a:pPr algn="l"/>
            <a:r>
              <a:rPr lang="en-GB" sz="2600" b="1" dirty="0">
                <a:latin typeface="+mn-lt"/>
              </a:rPr>
              <a:t>MRSA Proportion (%MRSA)</a:t>
            </a:r>
            <a:r>
              <a:rPr lang="en-GB" sz="2600" dirty="0">
                <a:latin typeface="+mn-lt"/>
              </a:rPr>
              <a:t>:</a:t>
            </a:r>
          </a:p>
          <a:p>
            <a:pPr lvl="1" algn="l"/>
            <a:r>
              <a:rPr lang="en-GB" sz="2600" dirty="0">
                <a:latin typeface="+mn-lt"/>
              </a:rPr>
              <a:t>↑ to </a:t>
            </a:r>
            <a:r>
              <a:rPr lang="en-GB" sz="2600" b="1" dirty="0">
                <a:latin typeface="+mn-lt"/>
              </a:rPr>
              <a:t>10.7%</a:t>
            </a:r>
            <a:r>
              <a:rPr lang="en-GB" sz="2600" dirty="0">
                <a:latin typeface="+mn-lt"/>
              </a:rPr>
              <a:t> in 2024 (from 9.6% in 2023)</a:t>
            </a:r>
          </a:p>
          <a:p>
            <a:pPr lvl="1" algn="l"/>
            <a:r>
              <a:rPr lang="en-GB" sz="2600" dirty="0">
                <a:latin typeface="+mn-lt"/>
              </a:rPr>
              <a:t>2023 had the </a:t>
            </a:r>
            <a:r>
              <a:rPr lang="en-GB" sz="2600" b="1" dirty="0">
                <a:latin typeface="+mn-lt"/>
              </a:rPr>
              <a:t>lowest %MRSA</a:t>
            </a:r>
            <a:r>
              <a:rPr lang="en-GB" sz="2600" dirty="0">
                <a:latin typeface="+mn-lt"/>
              </a:rPr>
              <a:t> in 26 years of EARS-Net surveillance</a:t>
            </a:r>
          </a:p>
          <a:p>
            <a:pPr algn="l"/>
            <a:r>
              <a:rPr lang="en-GB" sz="2600" b="1" dirty="0">
                <a:latin typeface="+mn-lt"/>
              </a:rPr>
              <a:t>5-Year Trend for %MRSA</a:t>
            </a:r>
            <a:r>
              <a:rPr lang="en-GB" sz="2600" dirty="0">
                <a:latin typeface="+mn-lt"/>
              </a:rPr>
              <a:t>:</a:t>
            </a:r>
          </a:p>
          <a:p>
            <a:pPr lvl="1" algn="l"/>
            <a:r>
              <a:rPr lang="en-GB" sz="2600" dirty="0">
                <a:latin typeface="+mn-lt"/>
              </a:rPr>
              <a:t>%MRSA shows a </a:t>
            </a:r>
            <a:r>
              <a:rPr lang="en-GB" sz="2600" b="1" dirty="0">
                <a:latin typeface="+mn-lt"/>
              </a:rPr>
              <a:t>downward trend</a:t>
            </a:r>
            <a:r>
              <a:rPr lang="en-GB" sz="2600" dirty="0">
                <a:latin typeface="+mn-lt"/>
              </a:rPr>
              <a:t>, but </a:t>
            </a:r>
            <a:r>
              <a:rPr lang="en-GB" sz="2600" b="1" dirty="0">
                <a:latin typeface="+mn-lt"/>
              </a:rPr>
              <a:t>not statistically significant</a:t>
            </a:r>
            <a:endParaRPr lang="en-GB" sz="2600" dirty="0">
              <a:latin typeface="+mn-lt"/>
            </a:endParaRPr>
          </a:p>
          <a:p>
            <a:pPr algn="l"/>
            <a:r>
              <a:rPr lang="en-GB" sz="2600" b="1" dirty="0">
                <a:latin typeface="+mn-lt"/>
              </a:rPr>
              <a:t>Incidence Rates (per 1,000 patient days)</a:t>
            </a:r>
            <a:r>
              <a:rPr lang="en-GB" sz="2600" dirty="0">
                <a:latin typeface="+mn-lt"/>
              </a:rPr>
              <a:t>:</a:t>
            </a:r>
          </a:p>
          <a:p>
            <a:pPr lvl="1" algn="l"/>
            <a:r>
              <a:rPr lang="en-GB" sz="2600" b="1" dirty="0">
                <a:latin typeface="+mn-lt"/>
              </a:rPr>
              <a:t>MRSA</a:t>
            </a:r>
            <a:r>
              <a:rPr lang="en-GB" sz="2600" dirty="0">
                <a:latin typeface="+mn-lt"/>
              </a:rPr>
              <a:t>: ↑ to </a:t>
            </a:r>
            <a:r>
              <a:rPr lang="en-GB" sz="2600" b="1" dirty="0">
                <a:latin typeface="+mn-lt"/>
              </a:rPr>
              <a:t>0.031</a:t>
            </a:r>
            <a:r>
              <a:rPr lang="en-GB" sz="2600" dirty="0">
                <a:latin typeface="+mn-lt"/>
              </a:rPr>
              <a:t> (from 0.029)</a:t>
            </a:r>
          </a:p>
          <a:p>
            <a:pPr lvl="1" algn="l"/>
            <a:r>
              <a:rPr lang="en-GB" sz="2600" b="1" dirty="0">
                <a:latin typeface="+mn-lt"/>
              </a:rPr>
              <a:t>MSSA</a:t>
            </a:r>
            <a:r>
              <a:rPr lang="en-GB" sz="2600" dirty="0">
                <a:latin typeface="+mn-lt"/>
              </a:rPr>
              <a:t>: ↓ to </a:t>
            </a:r>
            <a:r>
              <a:rPr lang="en-GB" sz="2600" b="1" dirty="0">
                <a:latin typeface="+mn-lt"/>
              </a:rPr>
              <a:t>0.257</a:t>
            </a:r>
            <a:r>
              <a:rPr lang="en-GB" sz="2600" dirty="0">
                <a:latin typeface="+mn-lt"/>
              </a:rPr>
              <a:t> (from 0.269)</a:t>
            </a:r>
          </a:p>
          <a:p>
            <a:pPr lvl="1" algn="l"/>
            <a:r>
              <a:rPr lang="en-GB" sz="2600" b="1" dirty="0">
                <a:latin typeface="+mn-lt"/>
              </a:rPr>
              <a:t>Overall </a:t>
            </a:r>
            <a:r>
              <a:rPr lang="en-GB" sz="2600" b="1" i="1" dirty="0">
                <a:latin typeface="+mn-lt"/>
              </a:rPr>
              <a:t>S. aureus</a:t>
            </a:r>
            <a:r>
              <a:rPr lang="en-GB" sz="2600" dirty="0">
                <a:latin typeface="+mn-lt"/>
              </a:rPr>
              <a:t>: ↓ to </a:t>
            </a:r>
            <a:r>
              <a:rPr lang="en-GB" sz="2600" b="1" dirty="0">
                <a:latin typeface="+mn-lt"/>
              </a:rPr>
              <a:t>0.288</a:t>
            </a:r>
            <a:r>
              <a:rPr lang="en-GB" sz="2600" dirty="0">
                <a:latin typeface="+mn-lt"/>
              </a:rPr>
              <a:t> (from 0.298)</a:t>
            </a:r>
          </a:p>
          <a:p>
            <a:pPr algn="l"/>
            <a:r>
              <a:rPr lang="en-GB" sz="2600" b="1" dirty="0">
                <a:latin typeface="+mn-lt"/>
              </a:rPr>
              <a:t>Antibiotic Resistance</a:t>
            </a:r>
            <a:r>
              <a:rPr lang="en-GB" sz="2600" dirty="0">
                <a:latin typeface="+mn-lt"/>
              </a:rPr>
              <a:t>:</a:t>
            </a:r>
          </a:p>
          <a:p>
            <a:pPr lvl="1" algn="l"/>
            <a:r>
              <a:rPr lang="en-GB" sz="2600" dirty="0">
                <a:latin typeface="+mn-lt"/>
              </a:rPr>
              <a:t>MRSA levels remain </a:t>
            </a:r>
            <a:r>
              <a:rPr lang="en-GB" sz="2600" b="1" dirty="0">
                <a:latin typeface="+mn-lt"/>
              </a:rPr>
              <a:t>moderately low</a:t>
            </a:r>
            <a:r>
              <a:rPr lang="en-GB" sz="2600" dirty="0">
                <a:latin typeface="+mn-lt"/>
              </a:rPr>
              <a:t> compared to other EU/EEA countries</a:t>
            </a:r>
          </a:p>
          <a:p>
            <a:pPr algn="l"/>
            <a:endParaRPr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175723"/>
            <a:ext cx="10515600" cy="8079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800" b="0" i="1" u="none" cap="none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Staphylococcus aureus</a:t>
            </a:r>
            <a:r>
              <a:rPr lang="en-GB" sz="2800" b="0" i="1" u="none" cap="none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</a:t>
            </a:r>
            <a:r>
              <a:rPr lang="en-US" dirty="0"/>
              <a:t>invasive infections 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F097BB-71F3-AFEF-B637-15742C28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34</a:t>
            </a:fld>
            <a:endParaRPr lang="en-IE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dirty="0"/>
              <a:t>Antimicrobial resistance in invasive </a:t>
            </a:r>
            <a:r>
              <a:rPr lang="en-US" sz="2500" i="1" dirty="0"/>
              <a:t>S. aureus</a:t>
            </a:r>
            <a:r>
              <a:rPr lang="en-US" sz="2500" dirty="0"/>
              <a:t> infections in Ireland</a:t>
            </a:r>
            <a:endParaRPr sz="25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86E591-E2CD-F048-1F37-1D0BA691A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673" y="1542744"/>
            <a:ext cx="7105650" cy="2581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5B490A-10DC-B2F9-DBF1-848F8D56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35</a:t>
            </a:fld>
            <a:endParaRPr lang="en-IE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Meticillin</a:t>
            </a:r>
            <a:r>
              <a:rPr lang="en-US" dirty="0"/>
              <a:t> resistance proportions in invasive </a:t>
            </a:r>
            <a:r>
              <a:rPr lang="en-US" i="1" dirty="0"/>
              <a:t>S. aureus</a:t>
            </a:r>
            <a:r>
              <a:rPr lang="en-US" dirty="0"/>
              <a:t> infections in Ireland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F7A3F7-D3B9-703D-E397-E05C0B733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370" y="1147774"/>
            <a:ext cx="6326844" cy="1829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E70DB1-D342-2041-F32C-6CF3E24C1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918" y="2976921"/>
            <a:ext cx="6912659" cy="3367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5B1773-937C-A626-F7FC-80A200C60222}"/>
              </a:ext>
            </a:extLst>
          </p:cNvPr>
          <p:cNvSpPr txBox="1"/>
          <p:nvPr/>
        </p:nvSpPr>
        <p:spPr>
          <a:xfrm>
            <a:off x="9236279" y="1951672"/>
            <a:ext cx="2642532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GB" dirty="0"/>
              <a:t>%MRSA decreased between 2020 and 2023, but </a:t>
            </a:r>
            <a:r>
              <a:rPr lang="en-GB" b="1" dirty="0"/>
              <a:t>increased slightly in 2024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lowest</a:t>
            </a:r>
            <a:r>
              <a:rPr lang="en-GB" dirty="0"/>
              <a:t> %MRSA in 26 years of EARS-Net surveillance in Ireland was observed in 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CBD26D-5D13-747C-5BDE-CDB6855F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36</a:t>
            </a:fld>
            <a:endParaRPr lang="en-IE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Meticillin</a:t>
            </a:r>
            <a:r>
              <a:rPr lang="en-US" dirty="0"/>
              <a:t> resistance in invasive </a:t>
            </a:r>
            <a:r>
              <a:rPr lang="en-US" i="1" dirty="0"/>
              <a:t>S. aureus</a:t>
            </a:r>
            <a:r>
              <a:rPr lang="en-US" dirty="0"/>
              <a:t> infections in the EU/EEA in 2023</a:t>
            </a:r>
            <a:endParaRPr lang="en-GB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8C6B1-9D36-713F-DD05-24F6D90A0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342" y="1312571"/>
            <a:ext cx="8417315" cy="34272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3C09A5-1347-5993-1750-B6563C83F6DE}"/>
              </a:ext>
            </a:extLst>
          </p:cNvPr>
          <p:cNvSpPr txBox="1"/>
          <p:nvPr/>
        </p:nvSpPr>
        <p:spPr>
          <a:xfrm>
            <a:off x="2308222" y="4899098"/>
            <a:ext cx="778908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GB" dirty="0"/>
              <a:t>Ireland has moderately-low levels of MRSA compared to other EU/EEA countries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C56DF2-65AD-CE44-CCA7-04E7AAE4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37</a:t>
            </a:fld>
            <a:endParaRPr lang="en-IE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199" y="157155"/>
            <a:ext cx="10608128" cy="8079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500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Invasive </a:t>
            </a:r>
            <a:r>
              <a:rPr lang="en-GB" sz="2500" i="1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S. aureus </a:t>
            </a:r>
            <a:r>
              <a:rPr lang="en-GB" sz="2500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incidence rates in Ireland</a:t>
            </a:r>
            <a:endParaRPr sz="25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201601-E39B-E4EB-4DB5-05CF1B8E3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763" y="3182709"/>
            <a:ext cx="6355501" cy="3184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A6EDE5-ED99-3BA2-C52A-26B74C9FE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763" y="1116079"/>
            <a:ext cx="6456614" cy="20666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6B123D-1695-AC10-AC9B-41124E3C8125}"/>
              </a:ext>
            </a:extLst>
          </p:cNvPr>
          <p:cNvSpPr txBox="1"/>
          <p:nvPr/>
        </p:nvSpPr>
        <p:spPr>
          <a:xfrm>
            <a:off x="8724551" y="2582544"/>
            <a:ext cx="264253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GB" dirty="0"/>
              <a:t>The trends in the MRSA rate per 1000 patient days mirrors that for %MRSA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08D30-4D0F-7054-CC4A-6E0A3FC0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38</a:t>
            </a:fld>
            <a:endParaRPr lang="en-IE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175723"/>
            <a:ext cx="10515600" cy="8079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800" b="0" i="1" u="none" cap="none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Klebsiella pneumoniae</a:t>
            </a:r>
            <a:r>
              <a:rPr lang="en-GB" sz="2800" b="0" i="1" u="none" cap="none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</a:t>
            </a:r>
            <a:r>
              <a:rPr lang="en-GB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invasive infections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557573D-6C15-C4EA-138A-84FE1B4F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437" y="1248814"/>
            <a:ext cx="5285763" cy="389051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3400" b="1" dirty="0">
                <a:latin typeface="+mn-lt"/>
              </a:rPr>
              <a:t> </a:t>
            </a:r>
          </a:p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en-GB" sz="3200" b="1" i="0" dirty="0">
                <a:solidFill>
                  <a:srgbClr val="424242"/>
                </a:solidFill>
                <a:effectLst/>
                <a:latin typeface="+mn-lt"/>
              </a:rPr>
              <a:t>5-Year Trend</a:t>
            </a:r>
            <a:r>
              <a:rPr lang="en-GB" sz="3200" b="0" i="0" dirty="0">
                <a:solidFill>
                  <a:srgbClr val="424242"/>
                </a:solidFill>
                <a:effectLst/>
                <a:latin typeface="+mn-lt"/>
              </a:rPr>
              <a:t>: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424242"/>
                </a:solidFill>
                <a:effectLst/>
                <a:latin typeface="+mn-lt"/>
              </a:rPr>
              <a:t>Most indicators show a </a:t>
            </a:r>
            <a:r>
              <a:rPr lang="en-GB" sz="3200" b="1" i="0" dirty="0">
                <a:solidFill>
                  <a:srgbClr val="424242"/>
                </a:solidFill>
                <a:effectLst/>
                <a:latin typeface="+mn-lt"/>
              </a:rPr>
              <a:t>downward trend</a:t>
            </a:r>
            <a:endParaRPr lang="en-GB" sz="3200" b="0" i="0" dirty="0">
              <a:solidFill>
                <a:srgbClr val="424242"/>
              </a:solidFill>
              <a:effectLst/>
              <a:latin typeface="+mn-lt"/>
            </a:endParaRP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424242"/>
                </a:solidFill>
                <a:effectLst/>
                <a:latin typeface="+mn-lt"/>
              </a:rPr>
              <a:t>Of which, only aminoglycoside resistance shows </a:t>
            </a:r>
            <a:r>
              <a:rPr lang="en-GB" sz="3200" b="1" i="0" dirty="0">
                <a:solidFill>
                  <a:srgbClr val="424242"/>
                </a:solidFill>
                <a:effectLst/>
                <a:latin typeface="+mn-lt"/>
              </a:rPr>
              <a:t>statistical significance</a:t>
            </a:r>
            <a:endParaRPr lang="en-GB" sz="3200" b="0" i="0" dirty="0">
              <a:solidFill>
                <a:srgbClr val="424242"/>
              </a:solidFill>
              <a:effectLst/>
              <a:latin typeface="+mn-lt"/>
            </a:endParaRPr>
          </a:p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en-GB" sz="3200" b="1" i="0" dirty="0">
                <a:solidFill>
                  <a:srgbClr val="424242"/>
                </a:solidFill>
                <a:effectLst/>
                <a:latin typeface="+mn-lt"/>
              </a:rPr>
              <a:t>Long-Term Variation</a:t>
            </a:r>
            <a:r>
              <a:rPr lang="en-GB" sz="3200" b="0" i="0" dirty="0">
                <a:solidFill>
                  <a:srgbClr val="424242"/>
                </a:solidFill>
                <a:effectLst/>
                <a:latin typeface="+mn-lt"/>
              </a:rPr>
              <a:t>: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424242"/>
                </a:solidFill>
                <a:effectLst/>
                <a:latin typeface="+mn-lt"/>
              </a:rPr>
              <a:t>2024 resistance levels are </a:t>
            </a:r>
            <a:r>
              <a:rPr lang="en-GB" sz="3200" b="1" i="0" dirty="0">
                <a:solidFill>
                  <a:srgbClr val="424242"/>
                </a:solidFill>
                <a:effectLst/>
                <a:latin typeface="+mn-lt"/>
              </a:rPr>
              <a:t>lower </a:t>
            </a:r>
            <a:r>
              <a:rPr lang="en-GB" sz="3200" dirty="0">
                <a:solidFill>
                  <a:srgbClr val="424242"/>
                </a:solidFill>
                <a:latin typeface="+mn-lt"/>
              </a:rPr>
              <a:t>than in </a:t>
            </a:r>
            <a:r>
              <a:rPr lang="en-GB" sz="3200" b="1" i="0" dirty="0">
                <a:solidFill>
                  <a:srgbClr val="424242"/>
                </a:solidFill>
                <a:effectLst/>
                <a:latin typeface="+mn-lt"/>
              </a:rPr>
              <a:t>2020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424242"/>
                </a:solidFill>
                <a:effectLst/>
                <a:latin typeface="+mn-lt"/>
              </a:rPr>
              <a:t>High year-to-year variation limits statistical significance</a:t>
            </a:r>
          </a:p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en-GB" sz="3200" b="1" i="0" dirty="0">
                <a:solidFill>
                  <a:srgbClr val="424242"/>
                </a:solidFill>
                <a:effectLst/>
                <a:latin typeface="+mn-lt"/>
              </a:rPr>
              <a:t>EU/EEA Comparison</a:t>
            </a:r>
            <a:r>
              <a:rPr lang="en-GB" sz="3200" b="0" i="0" dirty="0">
                <a:solidFill>
                  <a:srgbClr val="424242"/>
                </a:solidFill>
                <a:effectLst/>
                <a:latin typeface="+mn-lt"/>
              </a:rPr>
              <a:t>: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424242"/>
                </a:solidFill>
                <a:effectLst/>
                <a:latin typeface="+mn-lt"/>
              </a:rPr>
              <a:t>AMR levels remain </a:t>
            </a:r>
            <a:r>
              <a:rPr lang="en-GB" sz="3200" b="1" i="0" dirty="0">
                <a:solidFill>
                  <a:srgbClr val="424242"/>
                </a:solidFill>
                <a:effectLst/>
                <a:latin typeface="+mn-lt"/>
              </a:rPr>
              <a:t>low</a:t>
            </a:r>
            <a:r>
              <a:rPr lang="en-GB" sz="3200" b="0" i="0" dirty="0">
                <a:solidFill>
                  <a:srgbClr val="424242"/>
                </a:solidFill>
                <a:effectLst/>
                <a:latin typeface="+mn-lt"/>
              </a:rPr>
              <a:t> for most key antibiotics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58A592F-D4B5-713C-45EF-46A42CDAA938}"/>
              </a:ext>
            </a:extLst>
          </p:cNvPr>
          <p:cNvSpPr txBox="1">
            <a:spLocks/>
          </p:cNvSpPr>
          <p:nvPr/>
        </p:nvSpPr>
        <p:spPr>
          <a:xfrm>
            <a:off x="638261" y="1179640"/>
            <a:ext cx="5285763" cy="50030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00" b="1" dirty="0">
                <a:latin typeface="+mn-lt"/>
              </a:rPr>
              <a:t>Key points, 2024 </a:t>
            </a:r>
          </a:p>
          <a:p>
            <a:pPr algn="l"/>
            <a:r>
              <a:rPr lang="en-GB" sz="2200" b="1" dirty="0">
                <a:latin typeface="+mn-lt"/>
              </a:rPr>
              <a:t>Total Reports</a:t>
            </a:r>
            <a:r>
              <a:rPr lang="en-GB" sz="2200" dirty="0">
                <a:latin typeface="+mn-lt"/>
              </a:rPr>
              <a:t>: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511 cases from 32 labs in 2024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↓ from 604 cases from 35 labs in 2023</a:t>
            </a:r>
          </a:p>
          <a:p>
            <a:pPr algn="l"/>
            <a:r>
              <a:rPr lang="en-GB" sz="2200" b="1" dirty="0">
                <a:latin typeface="+mn-lt"/>
              </a:rPr>
              <a:t>Consistent Lab Comparison</a:t>
            </a:r>
            <a:r>
              <a:rPr lang="en-GB" sz="2200" dirty="0">
                <a:latin typeface="+mn-lt"/>
              </a:rPr>
              <a:t>: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7% </a:t>
            </a:r>
            <a:r>
              <a:rPr lang="en-GB" sz="2200" b="1" dirty="0">
                <a:latin typeface="+mn-lt"/>
              </a:rPr>
              <a:t>increase</a:t>
            </a:r>
            <a:r>
              <a:rPr lang="en-GB" sz="2200" dirty="0">
                <a:latin typeface="+mn-lt"/>
              </a:rPr>
              <a:t> among 31 labs reporting both years</a:t>
            </a:r>
          </a:p>
          <a:p>
            <a:pPr algn="l"/>
            <a:r>
              <a:rPr lang="en-GB" sz="2200" b="1" dirty="0">
                <a:latin typeface="+mn-lt"/>
              </a:rPr>
              <a:t>Antibiotic Resistance Trends</a:t>
            </a:r>
            <a:r>
              <a:rPr lang="en-GB" sz="2200" dirty="0">
                <a:latin typeface="+mn-lt"/>
              </a:rPr>
              <a:t>: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↓ Resistance to most key antibiotics from 2023 to 2024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↓ 3GC resistance to </a:t>
            </a:r>
            <a:r>
              <a:rPr lang="en-GB" sz="2200" b="1" dirty="0">
                <a:latin typeface="+mn-lt"/>
              </a:rPr>
              <a:t>15%</a:t>
            </a:r>
            <a:r>
              <a:rPr lang="en-GB" sz="2200" dirty="0">
                <a:latin typeface="+mn-lt"/>
              </a:rPr>
              <a:t> (from 16%)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↓ ESBL producers to </a:t>
            </a:r>
            <a:r>
              <a:rPr lang="en-GB" sz="2200" b="1" dirty="0">
                <a:latin typeface="+mn-lt"/>
              </a:rPr>
              <a:t>11%</a:t>
            </a:r>
            <a:r>
              <a:rPr lang="en-GB" sz="2200" dirty="0">
                <a:latin typeface="+mn-lt"/>
              </a:rPr>
              <a:t> (from 12%)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↓ MDR to </a:t>
            </a:r>
            <a:r>
              <a:rPr lang="en-GB" sz="2200" b="1" dirty="0">
                <a:latin typeface="+mn-lt"/>
              </a:rPr>
              <a:t>3%</a:t>
            </a:r>
            <a:r>
              <a:rPr lang="en-GB" sz="2200" dirty="0">
                <a:latin typeface="+mn-lt"/>
              </a:rPr>
              <a:t> (from 6%)</a:t>
            </a:r>
          </a:p>
          <a:p>
            <a:pPr algn="l"/>
            <a:r>
              <a:rPr lang="en-GB" sz="2100" b="1" dirty="0">
                <a:latin typeface="+mn-lt"/>
              </a:rPr>
              <a:t>Carbapenem Resistance: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↓ to 1.2% (from 1.4%)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Only 6 CPE isolates: 5 OXA-48, 1 KPC</a:t>
            </a:r>
          </a:p>
          <a:p>
            <a:pPr lvl="1" algn="l"/>
            <a:endParaRPr lang="en-GB" sz="2200" dirty="0">
              <a:latin typeface="+mn-lt"/>
            </a:endParaRPr>
          </a:p>
          <a:p>
            <a:pPr lvl="1" algn="l"/>
            <a:endParaRPr lang="en-GB" sz="2200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11E978-E430-4761-9291-0FDB0A47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39</a:t>
            </a:fld>
            <a:endParaRPr lang="en-I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E98A4-BDE5-09F9-8951-B2750C794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CAB55D-5E13-D618-EC1D-45B9BFDFA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78" y="1016449"/>
            <a:ext cx="5587768" cy="5398601"/>
          </a:xfrm>
        </p:spPr>
        <p:txBody>
          <a:bodyPr>
            <a:normAutofit/>
          </a:bodyPr>
          <a:lstStyle/>
          <a:p>
            <a:pPr algn="l"/>
            <a:r>
              <a:rPr lang="en-GB" sz="2000" b="1" i="1" dirty="0">
                <a:latin typeface="+mn-lt"/>
              </a:rPr>
              <a:t>S. aureus </a:t>
            </a:r>
            <a:r>
              <a:rPr lang="en-GB" sz="2000" b="1" dirty="0">
                <a:latin typeface="+mn-lt"/>
              </a:rPr>
              <a:t>/ MRSA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%MRSA</a:t>
            </a:r>
            <a:r>
              <a:rPr lang="en-GB" sz="2000" dirty="0">
                <a:latin typeface="+mn-lt"/>
              </a:rPr>
              <a:t> increased to </a:t>
            </a:r>
            <a:r>
              <a:rPr lang="en-GB" sz="2000" b="1" dirty="0">
                <a:latin typeface="+mn-lt"/>
              </a:rPr>
              <a:t>10.7%</a:t>
            </a:r>
            <a:r>
              <a:rPr lang="en-GB" sz="2000" dirty="0">
                <a:latin typeface="+mn-lt"/>
              </a:rPr>
              <a:t> (2023: 9.6%)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MRSA incidence rate</a:t>
            </a:r>
            <a:r>
              <a:rPr lang="en-GB" sz="2000" dirty="0">
                <a:latin typeface="+mn-lt"/>
              </a:rPr>
              <a:t> ↑ to </a:t>
            </a:r>
            <a:r>
              <a:rPr lang="en-GB" sz="2000" b="1" dirty="0">
                <a:latin typeface="+mn-lt"/>
              </a:rPr>
              <a:t>0.31</a:t>
            </a:r>
            <a:r>
              <a:rPr lang="en-GB" sz="2000" dirty="0">
                <a:latin typeface="+mn-lt"/>
              </a:rPr>
              <a:t> per 1,000 patient days (2023: 0.30)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MSSA and overall </a:t>
            </a:r>
            <a:r>
              <a:rPr lang="en-GB" sz="2000" b="1" i="1" dirty="0">
                <a:latin typeface="+mn-lt"/>
              </a:rPr>
              <a:t>S. aureus </a:t>
            </a:r>
            <a:r>
              <a:rPr lang="en-GB" sz="2000" b="1" dirty="0">
                <a:latin typeface="+mn-lt"/>
              </a:rPr>
              <a:t>BSI incidence rates</a:t>
            </a:r>
            <a:r>
              <a:rPr lang="en-GB" sz="2000" dirty="0">
                <a:latin typeface="+mn-lt"/>
              </a:rPr>
              <a:t> ↓ over same period</a:t>
            </a:r>
          </a:p>
          <a:p>
            <a:pPr algn="l"/>
            <a:endParaRPr lang="en-GB" sz="2000" b="1" dirty="0">
              <a:latin typeface="+mn-lt"/>
            </a:endParaRPr>
          </a:p>
          <a:p>
            <a:pPr algn="l"/>
            <a:r>
              <a:rPr lang="en-GB" sz="2000" b="1" i="1" dirty="0">
                <a:latin typeface="+mn-lt"/>
              </a:rPr>
              <a:t>E. faecium </a:t>
            </a:r>
            <a:r>
              <a:rPr lang="en-GB" sz="2000" b="1" dirty="0">
                <a:latin typeface="+mn-lt"/>
              </a:rPr>
              <a:t>/ VRE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%</a:t>
            </a:r>
            <a:r>
              <a:rPr lang="en-GB" sz="2000" b="1" dirty="0" err="1">
                <a:latin typeface="+mn-lt"/>
              </a:rPr>
              <a:t>VREfm</a:t>
            </a:r>
            <a:r>
              <a:rPr lang="en-GB" sz="2000" dirty="0">
                <a:latin typeface="+mn-lt"/>
              </a:rPr>
              <a:t> slightly ↑ to </a:t>
            </a:r>
            <a:r>
              <a:rPr lang="en-GB" sz="2000" b="1" dirty="0">
                <a:latin typeface="+mn-lt"/>
              </a:rPr>
              <a:t>21.8%</a:t>
            </a:r>
            <a:r>
              <a:rPr lang="en-GB" sz="2000" dirty="0">
                <a:latin typeface="+mn-lt"/>
              </a:rPr>
              <a:t> (2023: 21.4%)</a:t>
            </a:r>
          </a:p>
          <a:p>
            <a:pPr lvl="1" algn="l"/>
            <a:r>
              <a:rPr lang="en-GB" sz="2000" b="1" dirty="0">
                <a:latin typeface="+mn-lt"/>
              </a:rPr>
              <a:t>5-year trend</a:t>
            </a:r>
            <a:r>
              <a:rPr lang="en-GB" sz="2000" dirty="0">
                <a:latin typeface="+mn-lt"/>
              </a:rPr>
              <a:t> remains </a:t>
            </a:r>
            <a:r>
              <a:rPr lang="en-GB" sz="2000" b="1" dirty="0">
                <a:latin typeface="+mn-lt"/>
              </a:rPr>
              <a:t>significantly downward</a:t>
            </a:r>
            <a:endParaRPr lang="en-GB" sz="20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+mn-lt"/>
              </a:rPr>
              <a:t>VREfm</a:t>
            </a:r>
            <a:r>
              <a:rPr lang="en-GB" sz="2000" b="1" dirty="0">
                <a:latin typeface="+mn-lt"/>
              </a:rPr>
              <a:t> incidence rate</a:t>
            </a:r>
            <a:r>
              <a:rPr lang="en-GB" sz="2000" dirty="0">
                <a:latin typeface="+mn-lt"/>
              </a:rPr>
              <a:t> ↓ to </a:t>
            </a:r>
            <a:r>
              <a:rPr lang="en-GB" sz="2000" b="1" dirty="0">
                <a:latin typeface="+mn-lt"/>
              </a:rPr>
              <a:t>0.30</a:t>
            </a:r>
            <a:r>
              <a:rPr lang="en-GB" sz="2000" dirty="0">
                <a:latin typeface="+mn-lt"/>
              </a:rPr>
              <a:t> per 1,000 patient days (2023: 0.31)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+mn-lt"/>
              </a:rPr>
              <a:t>VSEfm</a:t>
            </a:r>
            <a:r>
              <a:rPr lang="en-GB" sz="2000" b="1" dirty="0">
                <a:latin typeface="+mn-lt"/>
              </a:rPr>
              <a:t> and total </a:t>
            </a:r>
            <a:r>
              <a:rPr lang="en-GB" sz="2000" b="1" i="1" dirty="0">
                <a:latin typeface="+mn-lt"/>
              </a:rPr>
              <a:t>E. faecium </a:t>
            </a:r>
            <a:r>
              <a:rPr lang="en-GB" sz="2000" b="1" dirty="0">
                <a:latin typeface="+mn-lt"/>
              </a:rPr>
              <a:t>incidence rates</a:t>
            </a:r>
            <a:r>
              <a:rPr lang="en-GB" sz="2000" dirty="0">
                <a:latin typeface="+mn-lt"/>
              </a:rPr>
              <a:t> also decreased</a:t>
            </a:r>
          </a:p>
          <a:p>
            <a:pPr algn="l"/>
            <a:endParaRPr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033B99-46A7-E3CB-12F9-8522BD3C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723"/>
            <a:ext cx="10515600" cy="807985"/>
          </a:xfrm>
        </p:spPr>
        <p:txBody>
          <a:bodyPr/>
          <a:lstStyle/>
          <a:p>
            <a:r>
              <a:rPr dirty="0"/>
              <a:t>Key </a:t>
            </a:r>
            <a:r>
              <a:rPr lang="en-GB" dirty="0"/>
              <a:t>p</a:t>
            </a:r>
            <a:r>
              <a:rPr dirty="0" err="1"/>
              <a:t>oints</a:t>
            </a:r>
            <a:r>
              <a:rPr lang="en-GB" dirty="0"/>
              <a:t>, 2024: Resistance highlights</a:t>
            </a:r>
            <a:endParaRPr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A357ECB-1713-A0B0-AE05-00733E84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A325DA3-3014-34A7-3F9D-F695C1A8D844}"/>
              </a:ext>
            </a:extLst>
          </p:cNvPr>
          <p:cNvSpPr txBox="1">
            <a:spLocks/>
          </p:cNvSpPr>
          <p:nvPr/>
        </p:nvSpPr>
        <p:spPr>
          <a:xfrm>
            <a:off x="6205755" y="1109311"/>
            <a:ext cx="5587767" cy="539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00" b="1" dirty="0">
                <a:latin typeface="+mn-lt"/>
              </a:rPr>
              <a:t>Carbapenem-Resistant Organisms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b="1" dirty="0">
                <a:latin typeface="+mn-lt"/>
              </a:rPr>
              <a:t>Carbapenem resistance levels in Ireland (2024)</a:t>
            </a:r>
            <a:r>
              <a:rPr lang="en-GB" sz="2600" dirty="0">
                <a:latin typeface="+mn-lt"/>
              </a:rPr>
              <a:t>:</a:t>
            </a:r>
          </a:p>
          <a:p>
            <a:pPr lvl="1" algn="l"/>
            <a:r>
              <a:rPr lang="en-GB" sz="2600" i="1" dirty="0">
                <a:latin typeface="+mn-lt"/>
              </a:rPr>
              <a:t>E. coli</a:t>
            </a:r>
            <a:r>
              <a:rPr lang="en-GB" sz="2600" dirty="0">
                <a:latin typeface="+mn-lt"/>
              </a:rPr>
              <a:t>: </a:t>
            </a:r>
            <a:r>
              <a:rPr lang="en-GB" sz="2600" b="1" dirty="0">
                <a:latin typeface="+mn-lt"/>
              </a:rPr>
              <a:t>0.1%</a:t>
            </a:r>
            <a:endParaRPr lang="en-GB" sz="2600" dirty="0">
              <a:latin typeface="+mn-lt"/>
            </a:endParaRPr>
          </a:p>
          <a:p>
            <a:pPr lvl="1" algn="l"/>
            <a:r>
              <a:rPr lang="en-GB" sz="2600" i="1" dirty="0">
                <a:latin typeface="+mn-lt"/>
              </a:rPr>
              <a:t>K. pneumoniae</a:t>
            </a:r>
            <a:r>
              <a:rPr lang="en-GB" sz="2600" dirty="0">
                <a:latin typeface="+mn-lt"/>
              </a:rPr>
              <a:t>: </a:t>
            </a:r>
            <a:r>
              <a:rPr lang="en-GB" sz="2600" b="1" dirty="0">
                <a:latin typeface="+mn-lt"/>
              </a:rPr>
              <a:t>1.2%</a:t>
            </a:r>
            <a:endParaRPr lang="en-GB" sz="2600" dirty="0">
              <a:latin typeface="+mn-lt"/>
            </a:endParaRPr>
          </a:p>
          <a:p>
            <a:pPr lvl="1" algn="l"/>
            <a:r>
              <a:rPr lang="en-GB" sz="2600" i="1" dirty="0">
                <a:latin typeface="+mn-lt"/>
              </a:rPr>
              <a:t>P. aeruginosa</a:t>
            </a:r>
            <a:r>
              <a:rPr lang="en-GB" sz="2600" dirty="0">
                <a:latin typeface="+mn-lt"/>
              </a:rPr>
              <a:t>: </a:t>
            </a:r>
            <a:r>
              <a:rPr lang="en-GB" sz="2600" b="1" dirty="0">
                <a:latin typeface="+mn-lt"/>
              </a:rPr>
              <a:t>5.2%</a:t>
            </a:r>
            <a:endParaRPr lang="en-GB" sz="2600" dirty="0">
              <a:latin typeface="+mn-lt"/>
            </a:endParaRPr>
          </a:p>
          <a:p>
            <a:pPr lvl="1" algn="l"/>
            <a:r>
              <a:rPr lang="en-GB" sz="2600" i="1" dirty="0">
                <a:latin typeface="+mn-lt"/>
              </a:rPr>
              <a:t>Acinetobacter spp.</a:t>
            </a:r>
            <a:r>
              <a:rPr lang="en-GB" sz="2600" dirty="0">
                <a:latin typeface="+mn-lt"/>
              </a:rPr>
              <a:t>: </a:t>
            </a:r>
            <a:r>
              <a:rPr lang="en-GB" sz="2600" b="1" dirty="0">
                <a:latin typeface="+mn-lt"/>
              </a:rPr>
              <a:t>0%</a:t>
            </a:r>
            <a:endParaRPr lang="en-GB" sz="260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b="1" dirty="0">
                <a:latin typeface="+mn-lt"/>
              </a:rPr>
              <a:t>EU/EEA 2023 comparison</a:t>
            </a:r>
            <a:r>
              <a:rPr lang="en-GB" sz="2600" dirty="0">
                <a:latin typeface="+mn-lt"/>
              </a:rPr>
              <a:t>:</a:t>
            </a:r>
          </a:p>
          <a:p>
            <a:pPr lvl="1" algn="l"/>
            <a:r>
              <a:rPr lang="en-GB" sz="2600" i="1" dirty="0">
                <a:latin typeface="+mn-lt"/>
              </a:rPr>
              <a:t>E. coli</a:t>
            </a:r>
            <a:r>
              <a:rPr lang="en-GB" sz="2600" dirty="0">
                <a:latin typeface="+mn-lt"/>
              </a:rPr>
              <a:t>: 0.3%, </a:t>
            </a:r>
            <a:r>
              <a:rPr lang="en-GB" sz="2600" i="1" dirty="0">
                <a:latin typeface="+mn-lt"/>
              </a:rPr>
              <a:t>K. pneumoniae</a:t>
            </a:r>
            <a:r>
              <a:rPr lang="en-GB" sz="2600" dirty="0">
                <a:latin typeface="+mn-lt"/>
              </a:rPr>
              <a:t>: 13.3%, </a:t>
            </a:r>
          </a:p>
          <a:p>
            <a:pPr marL="457200" lvl="1" indent="0" algn="l">
              <a:buNone/>
            </a:pPr>
            <a:r>
              <a:rPr lang="en-GB" sz="2600" i="1" dirty="0">
                <a:latin typeface="+mn-lt"/>
              </a:rPr>
              <a:t>P. aeruginosa</a:t>
            </a:r>
            <a:r>
              <a:rPr lang="en-GB" sz="2600" dirty="0">
                <a:latin typeface="+mn-lt"/>
              </a:rPr>
              <a:t>: 18.6%, </a:t>
            </a:r>
            <a:r>
              <a:rPr lang="en-GB" sz="2600" i="1" dirty="0">
                <a:latin typeface="+mn-lt"/>
              </a:rPr>
              <a:t>Acinetobacter spp.</a:t>
            </a:r>
            <a:r>
              <a:rPr lang="en-GB" sz="2600" dirty="0">
                <a:latin typeface="+mn-lt"/>
              </a:rPr>
              <a:t>: 40.1%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i="1" dirty="0">
                <a:latin typeface="+mn-lt"/>
              </a:rPr>
              <a:t>K. pneumoniae</a:t>
            </a:r>
            <a:r>
              <a:rPr lang="en-GB" sz="2600" dirty="0">
                <a:latin typeface="+mn-lt"/>
              </a:rPr>
              <a:t> and </a:t>
            </a:r>
            <a:r>
              <a:rPr lang="en-GB" sz="2600" i="1" dirty="0">
                <a:latin typeface="+mn-lt"/>
              </a:rPr>
              <a:t>Acinetobacter spp. </a:t>
            </a:r>
            <a:r>
              <a:rPr lang="en-GB" sz="2600" dirty="0">
                <a:latin typeface="+mn-lt"/>
              </a:rPr>
              <a:t>remain </a:t>
            </a:r>
            <a:r>
              <a:rPr lang="en-GB" sz="2600" b="1" dirty="0">
                <a:latin typeface="+mn-lt"/>
              </a:rPr>
              <a:t>critical public health threats</a:t>
            </a:r>
            <a:r>
              <a:rPr lang="en-GB" sz="2600" dirty="0">
                <a:latin typeface="+mn-lt"/>
              </a:rPr>
              <a:t> (WHO 2024 priority list)</a:t>
            </a:r>
          </a:p>
          <a:p>
            <a:pPr algn="l"/>
            <a:endParaRPr lang="en-GB" sz="2600" b="1" dirty="0">
              <a:latin typeface="+mn-lt"/>
            </a:endParaRPr>
          </a:p>
          <a:p>
            <a:pPr algn="l"/>
            <a:r>
              <a:rPr lang="en-GB" sz="2600" b="1" i="1" dirty="0">
                <a:latin typeface="+mn-lt"/>
              </a:rPr>
              <a:t>Candida auris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b="1" dirty="0">
                <a:latin typeface="+mn-lt"/>
              </a:rPr>
              <a:t>No </a:t>
            </a:r>
            <a:r>
              <a:rPr lang="en-GB" sz="2600" b="1" i="1" dirty="0">
                <a:latin typeface="+mn-lt"/>
              </a:rPr>
              <a:t>Candida auris </a:t>
            </a:r>
            <a:r>
              <a:rPr lang="en-GB" sz="2600" b="1" dirty="0">
                <a:latin typeface="+mn-lt"/>
              </a:rPr>
              <a:t>isolates</a:t>
            </a:r>
            <a:r>
              <a:rPr lang="en-GB" sz="2600" dirty="0">
                <a:latin typeface="+mn-lt"/>
              </a:rPr>
              <a:t> reported in 2024</a:t>
            </a:r>
          </a:p>
          <a:p>
            <a:pPr lvl="1" algn="l"/>
            <a:r>
              <a:rPr lang="en-GB" sz="2600" dirty="0">
                <a:latin typeface="+mn-lt"/>
              </a:rPr>
              <a:t>Typically resistant to </a:t>
            </a:r>
            <a:r>
              <a:rPr lang="en-GB" sz="2600" b="1" dirty="0">
                <a:latin typeface="+mn-lt"/>
              </a:rPr>
              <a:t>fluconazole</a:t>
            </a:r>
            <a:endParaRPr lang="en-GB" sz="2600" dirty="0">
              <a:latin typeface="+mn-lt"/>
            </a:endParaRPr>
          </a:p>
          <a:p>
            <a:pPr algn="l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7897B-11C3-6D67-F6AC-E5421479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9995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1936" y="136855"/>
            <a:ext cx="10608128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Antimicrobial resistance in invasive </a:t>
            </a:r>
            <a:r>
              <a:rPr lang="en-US" i="1" dirty="0"/>
              <a:t>K. pneumoniae</a:t>
            </a:r>
            <a:r>
              <a:rPr lang="en-US" dirty="0"/>
              <a:t> infections in Ireland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958A1C-A636-CE63-9792-8B601A1A3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1097578"/>
            <a:ext cx="6565483" cy="508890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FFD7B7-40F9-FA95-0A70-253DD04B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40</a:t>
            </a:fld>
            <a:endParaRPr lang="en-IE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1936" y="136855"/>
            <a:ext cx="10608128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Key resistance indicators in invasive </a:t>
            </a:r>
            <a:r>
              <a:rPr lang="en-US" i="1" dirty="0"/>
              <a:t>K. pneumoniae</a:t>
            </a:r>
            <a:r>
              <a:rPr lang="en-US" dirty="0"/>
              <a:t> infections in Ireland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84168-51F1-ABBE-02B4-492439E8C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07" y="1138989"/>
            <a:ext cx="7349225" cy="361628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FE0126-90FF-1F4A-A6D1-FEDDCA3F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41</a:t>
            </a:fld>
            <a:endParaRPr lang="en-IE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84560" y="109253"/>
            <a:ext cx="9424737" cy="73295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3rd-generation cephalosporin resistance and </a:t>
            </a:r>
            <a:r>
              <a:rPr lang="en-GB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ESBL-production </a:t>
            </a:r>
            <a:r>
              <a:rPr lang="en-US" dirty="0"/>
              <a:t>in invasive </a:t>
            </a:r>
            <a:r>
              <a:rPr lang="en-US" i="1" dirty="0"/>
              <a:t>K. pneumoniae</a:t>
            </a:r>
            <a:r>
              <a:rPr lang="en-US" dirty="0"/>
              <a:t> infections in Ireland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23A48-604C-062A-84BA-76B7FE115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905" y="1417600"/>
            <a:ext cx="5624313" cy="1825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0E2252-2C16-194D-FBF0-C32F243E5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755" y="3818021"/>
            <a:ext cx="5768345" cy="1711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B71596-61FE-5358-339D-FEDDFF044609}"/>
              </a:ext>
            </a:extLst>
          </p:cNvPr>
          <p:cNvSpPr txBox="1"/>
          <p:nvPr/>
        </p:nvSpPr>
        <p:spPr>
          <a:xfrm>
            <a:off x="2775284" y="1080534"/>
            <a:ext cx="3858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-generation resistance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0C953A-A6E2-9C0B-E55E-F6CB8F459673}"/>
              </a:ext>
            </a:extLst>
          </p:cNvPr>
          <p:cNvSpPr txBox="1"/>
          <p:nvPr/>
        </p:nvSpPr>
        <p:spPr>
          <a:xfrm>
            <a:off x="2825905" y="3430703"/>
            <a:ext cx="3858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ESBL-production (or positivity)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534D93-146D-15E0-B1C5-E7860098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42</a:t>
            </a:fld>
            <a:endParaRPr lang="en-IE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199" y="119576"/>
            <a:ext cx="10608128" cy="807985"/>
          </a:xfrm>
        </p:spPr>
        <p:txBody>
          <a:bodyPr>
            <a:normAutofit fontScale="90000"/>
          </a:bodyPr>
          <a:lstStyle/>
          <a:p>
            <a:r>
              <a:rPr lang="en-US" dirty="0"/>
              <a:t>3rd-generation cephalosporin resistance in invasive </a:t>
            </a:r>
            <a:r>
              <a:rPr lang="en-US" i="1" dirty="0"/>
              <a:t>K. pneumoniae</a:t>
            </a:r>
            <a:r>
              <a:rPr lang="en-US" dirty="0"/>
              <a:t> infections in the EU/EEA in 2023</a:t>
            </a:r>
            <a:endParaRPr lang="en-GB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6E2B6-551B-8893-9F50-8C6BD174A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10" y="1233304"/>
            <a:ext cx="9433242" cy="37696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FD61A1-ACAE-4D38-3B11-0546D6BF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43</a:t>
            </a:fld>
            <a:endParaRPr lang="en-IE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Fluoroquinolone resistance in invasive </a:t>
            </a:r>
            <a:r>
              <a:rPr lang="en-US" i="1" dirty="0"/>
              <a:t>K. pneumoniae</a:t>
            </a:r>
            <a:r>
              <a:rPr lang="en-US" dirty="0"/>
              <a:t> infections in Ireland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B4153-817B-B7F8-8F12-01E6EA366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933" y="1395664"/>
            <a:ext cx="7425380" cy="22940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AC672C-6FC0-8D21-C742-5A059180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44</a:t>
            </a:fld>
            <a:endParaRPr lang="en-IE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1936" y="81299"/>
            <a:ext cx="10608128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Fluoroquinolone resistance in invasive </a:t>
            </a:r>
            <a:r>
              <a:rPr lang="en-US" i="1" dirty="0"/>
              <a:t>K. pneumoniae</a:t>
            </a:r>
            <a:r>
              <a:rPr lang="en-US" dirty="0"/>
              <a:t> infections in the EU/EEA in 2023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E0DB26-0A04-1C02-725F-3BAF3DD20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95" y="1217265"/>
            <a:ext cx="9541517" cy="40104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60CA7D-C8EB-BDA1-A0DE-A3F983E6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45</a:t>
            </a:fld>
            <a:endParaRPr lang="en-IE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Aminoglycoside resistance in invasive </a:t>
            </a:r>
            <a:r>
              <a:rPr lang="en-US" i="1" dirty="0"/>
              <a:t>K. pneumoniae</a:t>
            </a:r>
            <a:r>
              <a:rPr lang="en-US" dirty="0"/>
              <a:t> infections in Ireland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E4883-7216-A1EE-463A-150301D13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197" y="1215023"/>
            <a:ext cx="7741171" cy="21627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EEF0E6-E214-A8E3-020B-FFB2E0C53FBA}"/>
              </a:ext>
            </a:extLst>
          </p:cNvPr>
          <p:cNvSpPr txBox="1"/>
          <p:nvPr/>
        </p:nvSpPr>
        <p:spPr>
          <a:xfrm>
            <a:off x="2172099" y="3879119"/>
            <a:ext cx="724536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GB" dirty="0"/>
              <a:t>Aminoglycoside resistance among invasive </a:t>
            </a:r>
            <a:r>
              <a:rPr lang="en-GB" i="1" dirty="0"/>
              <a:t>K. pneumoniae </a:t>
            </a:r>
            <a:r>
              <a:rPr lang="en-GB" dirty="0"/>
              <a:t>isolates shows a statistically significant downward trend over the past 5 years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37BCCF-83AD-3923-244E-E0B617F1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46</a:t>
            </a:fld>
            <a:endParaRPr lang="en-IE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Carbapenem resistance in invasive </a:t>
            </a:r>
            <a:r>
              <a:rPr lang="en-US" i="1" dirty="0"/>
              <a:t>K. pneumoniae</a:t>
            </a:r>
            <a:r>
              <a:rPr lang="en-US" dirty="0"/>
              <a:t> infections in Ireland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D715B-816A-E021-DC4A-F99F2FE2C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92" y="1274343"/>
            <a:ext cx="8142535" cy="2495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98B8E2-B3E3-6432-626D-001472BD62DA}"/>
              </a:ext>
            </a:extLst>
          </p:cNvPr>
          <p:cNvSpPr txBox="1"/>
          <p:nvPr/>
        </p:nvSpPr>
        <p:spPr>
          <a:xfrm>
            <a:off x="1634835" y="4060529"/>
            <a:ext cx="9437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Commentary: </a:t>
            </a:r>
            <a:r>
              <a:rPr lang="en-GB" dirty="0"/>
              <a:t>Carbapenem resistance among invasive </a:t>
            </a:r>
            <a:r>
              <a:rPr lang="en-GB" i="1" dirty="0"/>
              <a:t>K. pneumoniae </a:t>
            </a:r>
            <a:r>
              <a:rPr lang="en-GB" dirty="0"/>
              <a:t>remains at low levels</a:t>
            </a:r>
          </a:p>
          <a:p>
            <a:endParaRPr lang="en-GB" dirty="0"/>
          </a:p>
          <a:p>
            <a:r>
              <a:rPr lang="en-GB" b="1" dirty="0"/>
              <a:t>Note: </a:t>
            </a:r>
            <a:r>
              <a:rPr lang="en-GB" dirty="0"/>
              <a:t>In Ireland, we include ertapenem results when looking at carbapenem resistance in invasive </a:t>
            </a:r>
            <a:r>
              <a:rPr lang="en-GB" i="1" dirty="0"/>
              <a:t>K. pneumoniae </a:t>
            </a:r>
            <a:r>
              <a:rPr lang="en-GB" dirty="0"/>
              <a:t>isolates. This increases the sensitivity. Some isolates that produce the OXA-48 </a:t>
            </a:r>
            <a:r>
              <a:rPr lang="en-GB" dirty="0" err="1"/>
              <a:t>carbapenemase</a:t>
            </a:r>
            <a:r>
              <a:rPr lang="en-GB" dirty="0"/>
              <a:t> may be susceptible to the other carbapenems but resistant to ertapenem.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C211EA-F3C6-3084-543C-22329538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47</a:t>
            </a:fld>
            <a:endParaRPr lang="en-IE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BAAFA5-C15D-5E39-60CD-100F4604D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037" y="1156138"/>
            <a:ext cx="9755925" cy="39939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50969-9E60-A191-4EB2-A7E57054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48</a:t>
            </a:fld>
            <a:endParaRPr lang="en-I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337A52-0F93-1FAF-5402-571EE550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73" y="136855"/>
            <a:ext cx="10889280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Carbapenem resistance in invasive </a:t>
            </a:r>
            <a:r>
              <a:rPr lang="en-US" i="1" dirty="0"/>
              <a:t>K. pneumoniae</a:t>
            </a:r>
            <a:r>
              <a:rPr lang="en-US" dirty="0"/>
              <a:t> infections in the EU/EEA in 2023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A90241-31C5-4C30-E1FC-2A94EB9F612D}"/>
              </a:ext>
            </a:extLst>
          </p:cNvPr>
          <p:cNvSpPr txBox="1"/>
          <p:nvPr/>
        </p:nvSpPr>
        <p:spPr>
          <a:xfrm>
            <a:off x="1218037" y="5038201"/>
            <a:ext cx="1013576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GB" dirty="0"/>
              <a:t>Ireland has one of the lowest levels of carbapenem-resistant </a:t>
            </a:r>
            <a:r>
              <a:rPr lang="en-GB" i="1" dirty="0"/>
              <a:t>K. pneumoniae </a:t>
            </a:r>
            <a:r>
              <a:rPr lang="en-GB" dirty="0"/>
              <a:t>among EU/EEA countries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5D3D033-6941-2A9E-08D3-9FA779A4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HSE - Health Protection Surveillance Centre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072612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03534"/>
            <a:ext cx="11446328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Carbapenemase</a:t>
            </a:r>
            <a:r>
              <a:rPr lang="en-US" dirty="0"/>
              <a:t>-producing </a:t>
            </a:r>
            <a:r>
              <a:rPr lang="en-US" i="1" dirty="0"/>
              <a:t>K. pneumoniae</a:t>
            </a:r>
            <a:r>
              <a:rPr lang="en-US" dirty="0"/>
              <a:t> infections by enzyme type in Ireland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FD8F2-9FC2-4395-5F59-83798784C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309" y="1132162"/>
            <a:ext cx="7301325" cy="2155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39F8F2-963B-7E6D-EC7C-E98E858B6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773" y="3429000"/>
            <a:ext cx="6686136" cy="29081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49412D-281C-C4EE-E5CA-7209F9294C4D}"/>
              </a:ext>
            </a:extLst>
          </p:cNvPr>
          <p:cNvSpPr txBox="1"/>
          <p:nvPr/>
        </p:nvSpPr>
        <p:spPr>
          <a:xfrm>
            <a:off x="9905526" y="2052489"/>
            <a:ext cx="1680117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GB" dirty="0"/>
              <a:t>OXA-48 is the predominant </a:t>
            </a:r>
            <a:r>
              <a:rPr lang="en-GB" dirty="0" err="1"/>
              <a:t>carbapenemase</a:t>
            </a:r>
            <a:r>
              <a:rPr lang="en-GB" dirty="0"/>
              <a:t> reported among invasive </a:t>
            </a:r>
            <a:r>
              <a:rPr lang="en-GB" i="1" dirty="0"/>
              <a:t>K. pneumoniae </a:t>
            </a:r>
            <a:r>
              <a:rPr lang="en-GB" dirty="0"/>
              <a:t>isolates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60FB5-447D-F3F1-618C-1CB8A34A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49</a:t>
            </a:fld>
            <a:endParaRPr lang="en-I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/>
          <a:lstStyle/>
          <a:p>
            <a:r>
              <a:t>Abbreviations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0E6DA0-B346-1DEA-8645-20C687595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45" y="1195861"/>
            <a:ext cx="10887710" cy="44662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3B52F2-E77B-D205-00F5-65DACEAA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5</a:t>
            </a:fld>
            <a:endParaRPr lang="en-IE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199" y="94315"/>
            <a:ext cx="10608128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Multi-drug resistance in invasive </a:t>
            </a:r>
            <a:r>
              <a:rPr lang="en-US" i="1" dirty="0"/>
              <a:t>K. pneumoniae</a:t>
            </a:r>
            <a:r>
              <a:rPr lang="en-US" dirty="0"/>
              <a:t> infections in Ireland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C107FF-0906-6348-56A8-B8A2BE53B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203" y="3378801"/>
            <a:ext cx="5964820" cy="2930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279A1C-4E87-2752-AE1C-EE6A3526B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49" y="1051259"/>
            <a:ext cx="7221665" cy="21892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0165A6-8EC2-8496-8A13-1F0F9CBC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50</a:t>
            </a:fld>
            <a:endParaRPr lang="en-IE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36855"/>
            <a:ext cx="11526539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Multi-drug resistance in invasive </a:t>
            </a:r>
            <a:r>
              <a:rPr lang="en-US" i="1" dirty="0"/>
              <a:t>K. pneumoniae</a:t>
            </a:r>
            <a:r>
              <a:rPr lang="en-US" dirty="0"/>
              <a:t> infections in the EU/EEA in 2023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108548-2EA9-D375-25F8-71EF6088A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501" y="1316454"/>
            <a:ext cx="8197249" cy="32069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4F5064-7D69-EA7E-A5D1-C99C1CB8BB20}"/>
              </a:ext>
            </a:extLst>
          </p:cNvPr>
          <p:cNvSpPr txBox="1"/>
          <p:nvPr/>
        </p:nvSpPr>
        <p:spPr>
          <a:xfrm>
            <a:off x="2091447" y="4715493"/>
            <a:ext cx="944555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GB" dirty="0"/>
              <a:t>Ireland has low levels of MDR K. pneumoniae compared to other EU/EEA countries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A377F9-C703-356F-A89E-7F3F5CB4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51</a:t>
            </a:fld>
            <a:endParaRPr lang="en-IE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576" y="1114331"/>
            <a:ext cx="6435557" cy="5202837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>
                <a:latin typeface="+mn-lt"/>
              </a:rPr>
              <a:t>Key points, 2024 </a:t>
            </a:r>
          </a:p>
          <a:p>
            <a:pPr algn="l"/>
            <a:r>
              <a:rPr lang="en-GB" sz="2000" b="1" dirty="0">
                <a:latin typeface="+mn-lt"/>
              </a:rPr>
              <a:t>Total Reports</a:t>
            </a:r>
            <a:r>
              <a:rPr lang="en-GB" sz="2000" dirty="0">
                <a:latin typeface="+mn-lt"/>
              </a:rPr>
              <a:t>: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523 invasive </a:t>
            </a:r>
            <a:r>
              <a:rPr lang="en-GB" sz="2000" i="1" dirty="0">
                <a:latin typeface="+mn-lt"/>
              </a:rPr>
              <a:t>E. faecium</a:t>
            </a:r>
            <a:r>
              <a:rPr lang="en-GB" sz="2000" dirty="0">
                <a:latin typeface="+mn-lt"/>
              </a:rPr>
              <a:t> infections from 32 labs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↓ from 639 cases in 2023 (35 labs)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Among 31 labs reporting for both 2023 and 2024: </a:t>
            </a:r>
            <a:r>
              <a:rPr lang="en-GB" sz="2000" b="1" dirty="0">
                <a:latin typeface="+mn-lt"/>
              </a:rPr>
              <a:t>numbers stable</a:t>
            </a:r>
            <a:endParaRPr lang="en-GB" sz="2000" dirty="0">
              <a:latin typeface="+mn-lt"/>
            </a:endParaRPr>
          </a:p>
          <a:p>
            <a:pPr algn="l"/>
            <a:endParaRPr lang="en-GB" sz="2000" b="1" dirty="0">
              <a:latin typeface="+mn-lt"/>
            </a:endParaRPr>
          </a:p>
          <a:p>
            <a:pPr algn="l"/>
            <a:r>
              <a:rPr lang="en-GB" sz="2000" b="1" dirty="0">
                <a:latin typeface="+mn-lt"/>
              </a:rPr>
              <a:t>Vancomycin Resistance (%</a:t>
            </a:r>
            <a:r>
              <a:rPr lang="en-GB" sz="2000" b="1" dirty="0" err="1">
                <a:latin typeface="+mn-lt"/>
              </a:rPr>
              <a:t>VREfm</a:t>
            </a:r>
            <a:r>
              <a:rPr lang="en-GB" sz="2000" b="1" dirty="0">
                <a:latin typeface="+mn-lt"/>
              </a:rPr>
              <a:t>)</a:t>
            </a:r>
            <a:r>
              <a:rPr lang="en-GB" sz="2000" dirty="0">
                <a:latin typeface="+mn-lt"/>
              </a:rPr>
              <a:t>: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↑ slightly to </a:t>
            </a:r>
            <a:r>
              <a:rPr lang="en-GB" sz="2000" b="1" dirty="0">
                <a:latin typeface="+mn-lt"/>
              </a:rPr>
              <a:t>21.8%</a:t>
            </a:r>
            <a:r>
              <a:rPr lang="en-GB" sz="2000" dirty="0">
                <a:latin typeface="+mn-lt"/>
              </a:rPr>
              <a:t> (2023: 21.4%)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2023 had the </a:t>
            </a:r>
            <a:r>
              <a:rPr lang="en-GB" sz="2000" b="1" dirty="0">
                <a:latin typeface="+mn-lt"/>
              </a:rPr>
              <a:t>lowest %</a:t>
            </a:r>
            <a:r>
              <a:rPr lang="en-GB" sz="2000" b="1" dirty="0" err="1">
                <a:latin typeface="+mn-lt"/>
              </a:rPr>
              <a:t>VREfm</a:t>
            </a:r>
            <a:r>
              <a:rPr lang="en-GB" sz="2000" dirty="0">
                <a:latin typeface="+mn-lt"/>
              </a:rPr>
              <a:t> in 20 years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5-year trend</a:t>
            </a:r>
            <a:r>
              <a:rPr lang="en-GB" sz="2000" dirty="0">
                <a:latin typeface="+mn-lt"/>
              </a:rPr>
              <a:t> shows </a:t>
            </a:r>
            <a:r>
              <a:rPr lang="en-GB" sz="2000" b="1" dirty="0">
                <a:latin typeface="+mn-lt"/>
              </a:rPr>
              <a:t>significant decrease</a:t>
            </a:r>
            <a:endParaRPr lang="en-GB" sz="2000" dirty="0">
              <a:latin typeface="+mn-lt"/>
            </a:endParaRPr>
          </a:p>
          <a:p>
            <a:pPr algn="l"/>
            <a:endParaRPr lang="en-GB" b="1" dirty="0">
              <a:latin typeface="+mn-lt"/>
            </a:endParaRPr>
          </a:p>
          <a:p>
            <a:pPr algn="l"/>
            <a:endParaRPr lang="en-GB" b="1" dirty="0">
              <a:latin typeface="+mn-lt"/>
            </a:endParaRPr>
          </a:p>
          <a:p>
            <a:endParaRPr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175723"/>
            <a:ext cx="10515600" cy="8079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800" b="0" i="1" u="none" cap="none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Enterococcus faecium</a:t>
            </a:r>
            <a:r>
              <a:rPr lang="en-GB" sz="2800" b="0" i="1" u="none" cap="none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</a:t>
            </a:r>
            <a:r>
              <a:rPr lang="en-US" dirty="0"/>
              <a:t>invasive infections 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61E5F9-44C9-FBF0-DF37-8390D5CC9304}"/>
              </a:ext>
            </a:extLst>
          </p:cNvPr>
          <p:cNvSpPr txBox="1"/>
          <p:nvPr/>
        </p:nvSpPr>
        <p:spPr>
          <a:xfrm>
            <a:off x="6824133" y="1420614"/>
            <a:ext cx="524576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Incidence Rates (per 1,000 patient days)</a:t>
            </a:r>
            <a:r>
              <a:rPr lang="en-GB" sz="20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i="1" dirty="0" err="1"/>
              <a:t>VREfm</a:t>
            </a:r>
            <a:r>
              <a:rPr lang="en-GB" sz="2000" dirty="0"/>
              <a:t>: ↓ to </a:t>
            </a:r>
            <a:r>
              <a:rPr lang="en-GB" sz="2000" b="1" dirty="0"/>
              <a:t>0.030</a:t>
            </a:r>
            <a:r>
              <a:rPr lang="en-GB" sz="2000" dirty="0"/>
              <a:t> (2023: 0.031)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i="1" dirty="0" err="1"/>
              <a:t>VSEfm</a:t>
            </a:r>
            <a:r>
              <a:rPr lang="en-GB" sz="2000" dirty="0"/>
              <a:t>: ↓ to </a:t>
            </a:r>
            <a:r>
              <a:rPr lang="en-GB" sz="2000" b="1" dirty="0"/>
              <a:t>0.107</a:t>
            </a:r>
            <a:r>
              <a:rPr lang="en-GB" sz="2000" dirty="0"/>
              <a:t> (2023: 0.114)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i="1" dirty="0"/>
              <a:t>Total E. faecium</a:t>
            </a:r>
            <a:r>
              <a:rPr lang="en-GB" sz="2000" dirty="0"/>
              <a:t>: ↓ to </a:t>
            </a:r>
            <a:r>
              <a:rPr lang="en-GB" sz="2000" b="1" dirty="0"/>
              <a:t>0.136</a:t>
            </a:r>
            <a:r>
              <a:rPr lang="en-GB" sz="2000" dirty="0"/>
              <a:t> (2023: 0.145)</a:t>
            </a:r>
          </a:p>
          <a:p>
            <a:endParaRPr lang="en-GB" sz="2000" b="1" dirty="0"/>
          </a:p>
          <a:p>
            <a:endParaRPr lang="en-GB" sz="2000" b="1" dirty="0"/>
          </a:p>
          <a:p>
            <a:r>
              <a:rPr lang="en-GB" sz="2000" b="1" dirty="0"/>
              <a:t>EU/EEA Context</a:t>
            </a:r>
            <a:r>
              <a:rPr lang="en-GB" sz="20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i="1" dirty="0" err="1"/>
              <a:t>VREfm</a:t>
            </a:r>
            <a:r>
              <a:rPr lang="en-GB" sz="2000" dirty="0"/>
              <a:t> is a </a:t>
            </a:r>
            <a:r>
              <a:rPr lang="en-GB" sz="2000" b="1" dirty="0"/>
              <a:t>growing problem</a:t>
            </a:r>
            <a:r>
              <a:rPr lang="en-GB" sz="2000" dirty="0"/>
              <a:t> across Europe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Ireland shows a </a:t>
            </a:r>
            <a:r>
              <a:rPr lang="en-GB" sz="2000" b="1" dirty="0"/>
              <a:t>decreasing trend</a:t>
            </a:r>
            <a:r>
              <a:rPr lang="en-GB" sz="2000" dirty="0"/>
              <a:t>, but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i="1" dirty="0" err="1"/>
              <a:t>VREfm</a:t>
            </a:r>
            <a:r>
              <a:rPr lang="en-GB" sz="2000" dirty="0"/>
              <a:t> remains a </a:t>
            </a:r>
            <a:r>
              <a:rPr lang="en-GB" sz="2000" b="1" dirty="0"/>
              <a:t>significant challenge</a:t>
            </a:r>
            <a:r>
              <a:rPr lang="en-GB" sz="2000" dirty="0"/>
              <a:t> to Irish healthcare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FF3FA-4F00-8F47-F340-37D76430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52</a:t>
            </a:fld>
            <a:endParaRPr lang="en-IE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1936" y="119576"/>
            <a:ext cx="10608128" cy="8079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dirty="0"/>
              <a:t>Antimicrobial resistance in invasive </a:t>
            </a:r>
            <a:r>
              <a:rPr lang="en-US" sz="2500" i="1" dirty="0"/>
              <a:t>E. faecium</a:t>
            </a:r>
            <a:r>
              <a:rPr lang="en-US" sz="2500" dirty="0"/>
              <a:t> infections in Ireland</a:t>
            </a:r>
            <a:endParaRPr sz="25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45078B-D5BF-E515-9F25-711D8FB05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64" y="1329486"/>
            <a:ext cx="6672603" cy="235818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FBE8B-49BE-D5DF-131E-E1507E61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53</a:t>
            </a:fld>
            <a:endParaRPr lang="en-IE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395E5-1523-FB86-283C-F7FCC2043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4A4228-DEBD-C569-12E8-8554C73E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dirty="0"/>
              <a:t>Vancomycin resistance in invasive </a:t>
            </a:r>
            <a:r>
              <a:rPr lang="en-US" sz="2500" i="1" dirty="0"/>
              <a:t>E. faecium</a:t>
            </a:r>
            <a:r>
              <a:rPr lang="en-US" sz="2500" dirty="0"/>
              <a:t> infections in Ireland</a:t>
            </a:r>
            <a:endParaRPr sz="25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05A400E8-6AE9-2609-B24B-2804FA12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EB4B0-7A28-FD8F-70C9-C1D447E868BE}"/>
              </a:ext>
            </a:extLst>
          </p:cNvPr>
          <p:cNvSpPr txBox="1"/>
          <p:nvPr/>
        </p:nvSpPr>
        <p:spPr>
          <a:xfrm>
            <a:off x="9236279" y="1951672"/>
            <a:ext cx="2642532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GB" dirty="0"/>
              <a:t>Although the %</a:t>
            </a:r>
            <a:r>
              <a:rPr lang="en-GB" dirty="0" err="1"/>
              <a:t>VREfm</a:t>
            </a:r>
            <a:r>
              <a:rPr lang="en-GB" dirty="0"/>
              <a:t> increased slightly in 2024, there is a </a:t>
            </a:r>
            <a:r>
              <a:rPr lang="en-GB" b="1" dirty="0"/>
              <a:t>statistically significant downward trend over the past 5 years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96B050-0655-A386-189F-405BDC736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503" y="1087577"/>
            <a:ext cx="6573882" cy="1889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E64DD-F211-D236-CCB5-E0C78D610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984" y="3080790"/>
            <a:ext cx="6573882" cy="31523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F8A609-FFAE-90AD-2491-B651D552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54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37840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1" y="175723"/>
            <a:ext cx="11237781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Vancomycin resistance in invasive </a:t>
            </a:r>
            <a:r>
              <a:rPr lang="en-US" i="1" dirty="0"/>
              <a:t>E. faecium</a:t>
            </a:r>
            <a:r>
              <a:rPr lang="en-US" dirty="0"/>
              <a:t> infections in the EU/EEA in 2023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FDE478-B0F9-04DE-B15E-5240AFBF4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55" y="1171073"/>
            <a:ext cx="7673750" cy="3112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E5763B-8B73-69AE-0B9E-47E23E4F0C28}"/>
              </a:ext>
            </a:extLst>
          </p:cNvPr>
          <p:cNvSpPr txBox="1"/>
          <p:nvPr/>
        </p:nvSpPr>
        <p:spPr>
          <a:xfrm>
            <a:off x="2307741" y="4562069"/>
            <a:ext cx="757651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GB" dirty="0"/>
              <a:t>Ireland has moderate levels of </a:t>
            </a:r>
            <a:r>
              <a:rPr lang="en-GB" dirty="0" err="1"/>
              <a:t>VREfm</a:t>
            </a:r>
            <a:r>
              <a:rPr lang="en-GB" dirty="0"/>
              <a:t> compared to other EU/EEA countries; while Ireland has seen decreasing resistance in recent years, many EU/EEA countries have experienced increasing trends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F4AA26-B3B2-AB3A-FBAA-93B7BD87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55</a:t>
            </a:fld>
            <a:endParaRPr lang="en-IE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500" dirty="0"/>
              <a:t>Invasive </a:t>
            </a:r>
            <a:r>
              <a:rPr lang="en-US" sz="2500" i="1" dirty="0"/>
              <a:t>E. faecium</a:t>
            </a:r>
            <a:r>
              <a:rPr lang="en-US" sz="2500" dirty="0"/>
              <a:t> incidence rates in Ireland</a:t>
            </a:r>
            <a:endParaRPr lang="en-GB" sz="2500" b="0" i="0" u="none" cap="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CCB71-725A-0020-FAC1-8CD5E5EB5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67" y="1077429"/>
            <a:ext cx="6338761" cy="2096084"/>
          </a:xfrm>
          <a:prstGeom prst="rect">
            <a:avLst/>
          </a:prstGeom>
          <a:noFill/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8A2FC66-40FF-216B-7874-D9729FE3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1097" y="6434728"/>
            <a:ext cx="94270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8897989-0C15-4E9D-A9BD-777718A2D92E}" type="slidenum">
              <a:rPr lang="en-IE" smtClean="0"/>
              <a:pPr>
                <a:spcAft>
                  <a:spcPts val="600"/>
                </a:spcAft>
              </a:pPr>
              <a:t>56</a:t>
            </a:fld>
            <a:endParaRPr lang="en-IE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t>HSE - Health Protection Surveillance Centre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8F7401-644C-7922-012A-E212ED29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67" y="3143961"/>
            <a:ext cx="6217207" cy="3210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FF25B0-2D92-9866-5249-A725706E7337}"/>
              </a:ext>
            </a:extLst>
          </p:cNvPr>
          <p:cNvSpPr txBox="1"/>
          <p:nvPr/>
        </p:nvSpPr>
        <p:spPr>
          <a:xfrm>
            <a:off x="8724551" y="2582544"/>
            <a:ext cx="264253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GB" dirty="0"/>
              <a:t>The trends in the </a:t>
            </a:r>
            <a:r>
              <a:rPr lang="en-GB" dirty="0" err="1"/>
              <a:t>VREfm</a:t>
            </a:r>
            <a:r>
              <a:rPr lang="en-GB" dirty="0"/>
              <a:t> rate per 1000 patient days mirror that for %</a:t>
            </a:r>
            <a:r>
              <a:rPr lang="en-GB" dirty="0" err="1"/>
              <a:t>VREfm</a:t>
            </a:r>
            <a:endParaRPr lang="en-GB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4177"/>
            <a:ext cx="10515600" cy="5202837"/>
          </a:xfrm>
        </p:spPr>
        <p:txBody>
          <a:bodyPr/>
          <a:lstStyle/>
          <a:p>
            <a:pPr algn="l"/>
            <a:r>
              <a:rPr lang="en-GB" sz="2000" b="1" dirty="0">
                <a:latin typeface="+mn-lt"/>
              </a:rPr>
              <a:t>Key points, 2024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269 invasive </a:t>
            </a:r>
            <a:r>
              <a:rPr lang="en-GB" sz="2000" b="1" i="1" dirty="0">
                <a:latin typeface="+mn-lt"/>
              </a:rPr>
              <a:t>P. aeruginosa </a:t>
            </a:r>
            <a:r>
              <a:rPr lang="en-GB" sz="2000" b="1" dirty="0">
                <a:latin typeface="+mn-lt"/>
              </a:rPr>
              <a:t>infections</a:t>
            </a:r>
            <a:r>
              <a:rPr lang="en-GB" sz="2000" dirty="0">
                <a:latin typeface="+mn-lt"/>
              </a:rPr>
              <a:t> reported from 32 laboratories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↓ from 297 cases in 2023 (35 laboratories)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Among 31 labs reporting for both 2023 and 2024: </a:t>
            </a:r>
            <a:r>
              <a:rPr lang="en-GB" sz="2000" b="1" dirty="0">
                <a:latin typeface="+mn-lt"/>
              </a:rPr>
              <a:t>9% increase</a:t>
            </a:r>
            <a:r>
              <a:rPr lang="en-GB" sz="2000" dirty="0">
                <a:latin typeface="+mn-lt"/>
              </a:rPr>
              <a:t> in reported cases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Multi-drug resistance (MDR)</a:t>
            </a:r>
            <a:r>
              <a:rPr lang="en-GB" sz="2000" dirty="0">
                <a:latin typeface="+mn-lt"/>
              </a:rPr>
              <a:t> ↓ to </a:t>
            </a:r>
            <a:r>
              <a:rPr lang="en-GB" sz="2000" b="1" dirty="0">
                <a:latin typeface="+mn-lt"/>
              </a:rPr>
              <a:t>1.2%</a:t>
            </a:r>
            <a:r>
              <a:rPr lang="en-GB" sz="2000" dirty="0">
                <a:latin typeface="+mn-lt"/>
              </a:rPr>
              <a:t> (2023: 3.4%)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AMR levels</a:t>
            </a:r>
            <a:r>
              <a:rPr lang="en-GB" sz="2000" dirty="0">
                <a:latin typeface="+mn-lt"/>
              </a:rPr>
              <a:t> among invasive </a:t>
            </a:r>
            <a:r>
              <a:rPr lang="en-GB" sz="2000" i="1" dirty="0">
                <a:latin typeface="+mn-lt"/>
              </a:rPr>
              <a:t>P. aeruginosa</a:t>
            </a:r>
            <a:r>
              <a:rPr lang="en-GB" sz="2000" dirty="0">
                <a:latin typeface="+mn-lt"/>
              </a:rPr>
              <a:t> infections are </a:t>
            </a:r>
            <a:r>
              <a:rPr lang="en-GB" sz="2000" b="1" dirty="0">
                <a:latin typeface="+mn-lt"/>
              </a:rPr>
              <a:t>low-to-moderate</a:t>
            </a:r>
            <a:r>
              <a:rPr lang="en-GB" sz="2000" dirty="0">
                <a:latin typeface="+mn-lt"/>
              </a:rPr>
              <a:t> for most key antibiotics compared to most EU/EEA countries</a:t>
            </a:r>
          </a:p>
          <a:p>
            <a:endParaRPr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175723"/>
            <a:ext cx="10515600" cy="8079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800" b="0" i="1" u="none" cap="none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Pseudomonas aeruginosa</a:t>
            </a:r>
            <a:r>
              <a:rPr lang="en-GB" sz="2800" b="0" i="1" u="none" cap="none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</a:t>
            </a:r>
            <a:r>
              <a:rPr lang="en-US" dirty="0"/>
              <a:t>invasive infections 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6A808-68E2-8F4B-EEF2-9E6ECB69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57</a:t>
            </a:fld>
            <a:endParaRPr lang="en-IE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 fontScale="90000"/>
          </a:bodyPr>
          <a:lstStyle/>
          <a:p>
            <a:r>
              <a:rPr lang="en-US" dirty="0"/>
              <a:t>Antimicrobial resistance in invasive </a:t>
            </a:r>
            <a:r>
              <a:rPr lang="en-US" i="1" dirty="0"/>
              <a:t>P. aeruginosa</a:t>
            </a:r>
            <a:r>
              <a:rPr lang="en-US" dirty="0"/>
              <a:t> infections in Ireland</a:t>
            </a:r>
            <a:endParaRPr lang="en-GB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2780E-8DE6-99DC-1ADD-BC6C5A8E3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358" y="1265237"/>
            <a:ext cx="6936647" cy="27987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16936E-6890-9168-3426-A1DA0E36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58</a:t>
            </a:fld>
            <a:endParaRPr lang="en-IE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1936" y="45084"/>
            <a:ext cx="10608128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Key resistance indicators in invasive </a:t>
            </a:r>
            <a:r>
              <a:rPr lang="en-US" i="1" dirty="0"/>
              <a:t>P. aeruginosa</a:t>
            </a:r>
            <a:r>
              <a:rPr lang="en-US" dirty="0"/>
              <a:t> infections in Ireland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AB6CA1-9D4B-8DFA-3561-86E304A08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438" y="1147762"/>
            <a:ext cx="7370762" cy="3663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1BAD8B-DE13-9C66-05FC-54588DD53C8D}"/>
              </a:ext>
            </a:extLst>
          </p:cNvPr>
          <p:cNvSpPr txBox="1"/>
          <p:nvPr/>
        </p:nvSpPr>
        <p:spPr>
          <a:xfrm>
            <a:off x="2095021" y="5037993"/>
            <a:ext cx="766704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GB" dirty="0"/>
              <a:t>MDR among invasive </a:t>
            </a:r>
            <a:r>
              <a:rPr lang="en-GB" i="1" dirty="0"/>
              <a:t>P. aeruginosa </a:t>
            </a:r>
            <a:r>
              <a:rPr lang="en-GB" dirty="0"/>
              <a:t>isolates has decreased for the past 4 years,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A7FD00-2A93-D565-0938-4694DC0B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59</a:t>
            </a:fld>
            <a:endParaRPr lang="en-I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3281" y="1081043"/>
            <a:ext cx="11660697" cy="520283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b="1" dirty="0">
                <a:latin typeface="+mn-lt"/>
              </a:rPr>
              <a:t>Context &amp; Importance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>
                <a:latin typeface="+mn-lt"/>
              </a:rPr>
              <a:t>Purpose of Surveillance</a:t>
            </a:r>
            <a:r>
              <a:rPr lang="en-GB" dirty="0">
                <a:latin typeface="+mn-lt"/>
              </a:rPr>
              <a:t>:</a:t>
            </a:r>
          </a:p>
          <a:p>
            <a:pPr lvl="1" algn="l"/>
            <a:r>
              <a:rPr lang="en-GB" dirty="0">
                <a:latin typeface="+mn-lt"/>
              </a:rPr>
              <a:t>Tracks </a:t>
            </a:r>
            <a:r>
              <a:rPr lang="en-GB" b="1" dirty="0">
                <a:latin typeface="+mn-lt"/>
              </a:rPr>
              <a:t>emerging patterns and trends</a:t>
            </a:r>
            <a:r>
              <a:rPr lang="en-GB" dirty="0">
                <a:latin typeface="+mn-lt"/>
              </a:rPr>
              <a:t> in infectious diseases</a:t>
            </a:r>
          </a:p>
          <a:p>
            <a:pPr lvl="1" algn="l"/>
            <a:r>
              <a:rPr lang="en-GB" dirty="0">
                <a:latin typeface="+mn-lt"/>
              </a:rPr>
              <a:t>Enables </a:t>
            </a:r>
            <a:r>
              <a:rPr lang="en-GB" b="1" dirty="0">
                <a:latin typeface="+mn-lt"/>
              </a:rPr>
              <a:t>timely action</a:t>
            </a:r>
            <a:r>
              <a:rPr lang="en-GB" dirty="0">
                <a:latin typeface="+mn-lt"/>
              </a:rPr>
              <a:t> through data collection, validation, analysis, and reporting</a:t>
            </a:r>
          </a:p>
          <a:p>
            <a:pPr lvl="1" algn="l"/>
            <a:r>
              <a:rPr lang="en-GB" dirty="0">
                <a:latin typeface="+mn-lt"/>
              </a:rPr>
              <a:t>Supports:</a:t>
            </a:r>
          </a:p>
          <a:p>
            <a:pPr lvl="2" algn="l"/>
            <a:r>
              <a:rPr lang="en-GB" dirty="0">
                <a:latin typeface="+mn-lt"/>
              </a:rPr>
              <a:t>Describing disease burden and epidemiology</a:t>
            </a:r>
          </a:p>
          <a:p>
            <a:pPr lvl="2" algn="l"/>
            <a:r>
              <a:rPr lang="en-GB" dirty="0">
                <a:latin typeface="+mn-lt"/>
              </a:rPr>
              <a:t>Monitoring long-term trends</a:t>
            </a:r>
          </a:p>
          <a:p>
            <a:pPr lvl="2" algn="l"/>
            <a:r>
              <a:rPr lang="en-GB" dirty="0">
                <a:latin typeface="+mn-lt"/>
              </a:rPr>
              <a:t>Detecting new pathogens/variants</a:t>
            </a:r>
          </a:p>
          <a:p>
            <a:pPr lvl="2" algn="l"/>
            <a:r>
              <a:rPr lang="en-GB" dirty="0">
                <a:latin typeface="+mn-lt"/>
              </a:rPr>
              <a:t>Informing policy decisions</a:t>
            </a:r>
          </a:p>
          <a:p>
            <a:pPr lvl="2" algn="l"/>
            <a:r>
              <a:rPr lang="en-GB" dirty="0">
                <a:latin typeface="+mn-lt"/>
              </a:rPr>
              <a:t>Evaluating intervention impact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>
                <a:latin typeface="+mn-lt"/>
              </a:rPr>
              <a:t>Policy &amp; Legal Framework</a:t>
            </a:r>
            <a:r>
              <a:rPr lang="en-GB" dirty="0">
                <a:latin typeface="+mn-lt"/>
              </a:rPr>
              <a:t>:</a:t>
            </a:r>
          </a:p>
          <a:p>
            <a:pPr lvl="1" algn="l"/>
            <a:r>
              <a:rPr lang="en-GB" dirty="0">
                <a:latin typeface="+mn-lt"/>
              </a:rPr>
              <a:t>Surveillance is central to the </a:t>
            </a:r>
            <a:r>
              <a:rPr lang="en-GB" b="1" dirty="0">
                <a:latin typeface="+mn-lt"/>
              </a:rPr>
              <a:t>European One Health Action Plan against AMR</a:t>
            </a:r>
            <a:endParaRPr lang="en-GB" dirty="0">
              <a:latin typeface="+mn-lt"/>
            </a:endParaRPr>
          </a:p>
          <a:p>
            <a:pPr lvl="1" algn="l"/>
            <a:r>
              <a:rPr lang="en-GB" dirty="0">
                <a:latin typeface="+mn-lt"/>
              </a:rPr>
              <a:t>Listed as a </a:t>
            </a:r>
            <a:r>
              <a:rPr lang="en-GB" b="1" dirty="0">
                <a:latin typeface="+mn-lt"/>
              </a:rPr>
              <a:t>special health issue</a:t>
            </a:r>
            <a:r>
              <a:rPr lang="en-GB" dirty="0">
                <a:latin typeface="+mn-lt"/>
              </a:rPr>
              <a:t> in </a:t>
            </a:r>
            <a:r>
              <a:rPr lang="en-GB" b="1" dirty="0">
                <a:latin typeface="+mn-lt"/>
              </a:rPr>
              <a:t>Regulation (EU) 2022/2371</a:t>
            </a:r>
            <a:r>
              <a:rPr lang="en-GB" dirty="0">
                <a:latin typeface="+mn-lt"/>
              </a:rPr>
              <a:t> on serious cross-border health threats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>
                <a:latin typeface="+mn-lt"/>
              </a:rPr>
              <a:t>Global Relevance</a:t>
            </a:r>
            <a:r>
              <a:rPr lang="en-GB" dirty="0">
                <a:latin typeface="+mn-lt"/>
              </a:rPr>
              <a:t>:</a:t>
            </a:r>
          </a:p>
          <a:p>
            <a:pPr lvl="1" algn="l"/>
            <a:r>
              <a:rPr lang="en-GB" dirty="0">
                <a:latin typeface="+mn-lt"/>
              </a:rPr>
              <a:t>WHO uses surveillance data to identify </a:t>
            </a:r>
            <a:r>
              <a:rPr lang="en-GB" b="1" dirty="0">
                <a:latin typeface="+mn-lt"/>
              </a:rPr>
              <a:t>priority pathogens</a:t>
            </a:r>
            <a:r>
              <a:rPr lang="en-GB" dirty="0">
                <a:latin typeface="+mn-lt"/>
              </a:rPr>
              <a:t> needing new antibiotics</a:t>
            </a:r>
          </a:p>
          <a:p>
            <a:pPr lvl="1" algn="l"/>
            <a:r>
              <a:rPr lang="en-GB" dirty="0">
                <a:latin typeface="+mn-lt"/>
              </a:rPr>
              <a:t>Many EARS-Net pathogens are classified as </a:t>
            </a:r>
            <a:r>
              <a:rPr lang="en-GB" b="1" dirty="0">
                <a:latin typeface="+mn-lt"/>
              </a:rPr>
              <a:t>“high” or “critical” priority</a:t>
            </a:r>
            <a:r>
              <a:rPr lang="en-GB" dirty="0">
                <a:latin typeface="+mn-lt"/>
              </a:rPr>
              <a:t> by WHO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>
                <a:latin typeface="+mn-lt"/>
              </a:rPr>
              <a:t>Main EU Surveillance System</a:t>
            </a:r>
            <a:r>
              <a:rPr lang="en-GB" dirty="0">
                <a:latin typeface="+mn-lt"/>
              </a:rPr>
              <a:t>:</a:t>
            </a:r>
          </a:p>
          <a:p>
            <a:pPr lvl="1" algn="l"/>
            <a:r>
              <a:rPr lang="en-GB" b="1" dirty="0">
                <a:latin typeface="+mn-lt"/>
              </a:rPr>
              <a:t>EARS-Net</a:t>
            </a:r>
            <a:r>
              <a:rPr lang="en-GB" dirty="0">
                <a:latin typeface="+mn-lt"/>
              </a:rPr>
              <a:t> (European Antimicrobial Resistance Surveillance Network)</a:t>
            </a:r>
          </a:p>
          <a:p>
            <a:endParaRPr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3701" y="170127"/>
            <a:ext cx="10515600" cy="807985"/>
          </a:xfrm>
        </p:spPr>
        <p:txBody>
          <a:bodyPr/>
          <a:lstStyle/>
          <a:p>
            <a:r>
              <a:rPr dirty="0"/>
              <a:t>Introduction</a:t>
            </a:r>
            <a:r>
              <a:rPr lang="en-GB" dirty="0"/>
              <a:t> to Antimicrobial Resistance Surveillance </a:t>
            </a:r>
            <a:endParaRPr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3736A-409D-DAE8-64B7-C8E8547A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6</a:t>
            </a:fld>
            <a:endParaRPr lang="en-IE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 fontScale="90000"/>
          </a:bodyPr>
          <a:lstStyle/>
          <a:p>
            <a:r>
              <a:rPr lang="en-US" dirty="0"/>
              <a:t>Multi-drug resistance in invasive </a:t>
            </a:r>
            <a:r>
              <a:rPr lang="en-US" i="1" dirty="0"/>
              <a:t>P. aeruginosa</a:t>
            </a:r>
            <a:r>
              <a:rPr lang="en-US" dirty="0"/>
              <a:t> infections in Ireland</a:t>
            </a:r>
            <a:endParaRPr lang="en-GB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152447-C18F-D35C-D765-6ABCC3B40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57" y="1059908"/>
            <a:ext cx="6403446" cy="19373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D6C417-E68E-EB57-33FF-2A1EC4C9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311" y="2887229"/>
            <a:ext cx="6340871" cy="34133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72E268-8A55-136D-D860-85F0BE30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60</a:t>
            </a:fld>
            <a:endParaRPr lang="en-IE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081043"/>
            <a:ext cx="10515600" cy="5202837"/>
          </a:xfrm>
        </p:spPr>
        <p:txBody>
          <a:bodyPr/>
          <a:lstStyle/>
          <a:p>
            <a:pPr algn="l"/>
            <a:r>
              <a:rPr lang="en-GB" sz="2000" b="1" dirty="0">
                <a:latin typeface="+mn-lt"/>
              </a:rPr>
              <a:t>Key points, 2024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300 invasive </a:t>
            </a:r>
            <a:r>
              <a:rPr lang="en-GB" sz="2000" b="1" i="1" dirty="0">
                <a:latin typeface="+mn-lt"/>
              </a:rPr>
              <a:t>E. faecalis </a:t>
            </a:r>
            <a:r>
              <a:rPr lang="en-GB" sz="2000" b="1" dirty="0">
                <a:latin typeface="+mn-lt"/>
              </a:rPr>
              <a:t>infections</a:t>
            </a:r>
            <a:r>
              <a:rPr lang="en-GB" sz="2000" dirty="0">
                <a:latin typeface="+mn-lt"/>
              </a:rPr>
              <a:t> reported from 32 laboratories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↓ from 389 cases in 2023 (35 laboratories)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Among 31 labs reporting for both 2023 and 2024: </a:t>
            </a:r>
            <a:r>
              <a:rPr lang="en-GB" sz="2000" b="1" dirty="0">
                <a:latin typeface="+mn-lt"/>
              </a:rPr>
              <a:t>12% reduction</a:t>
            </a:r>
            <a:r>
              <a:rPr lang="en-GB" sz="2000" dirty="0">
                <a:latin typeface="+mn-lt"/>
              </a:rPr>
              <a:t> in reported cases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Vancomycin resistance</a:t>
            </a:r>
            <a:r>
              <a:rPr lang="en-GB" sz="2000" dirty="0">
                <a:latin typeface="+mn-lt"/>
              </a:rPr>
              <a:t>: Only </a:t>
            </a:r>
            <a:r>
              <a:rPr lang="en-GB" sz="2000" b="1" dirty="0">
                <a:latin typeface="+mn-lt"/>
              </a:rPr>
              <a:t>1 isolate</a:t>
            </a:r>
            <a:r>
              <a:rPr lang="en-GB" sz="2000" dirty="0">
                <a:latin typeface="+mn-lt"/>
              </a:rPr>
              <a:t> reported (0.3%)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High-level gentamicin resistance</a:t>
            </a:r>
            <a:r>
              <a:rPr lang="en-GB" sz="2000" dirty="0">
                <a:latin typeface="+mn-lt"/>
              </a:rPr>
              <a:t> ↓ to </a:t>
            </a:r>
            <a:r>
              <a:rPr lang="en-GB" sz="2000" b="1" dirty="0">
                <a:latin typeface="+mn-lt"/>
              </a:rPr>
              <a:t>12%</a:t>
            </a:r>
            <a:r>
              <a:rPr lang="en-GB" sz="2000" dirty="0">
                <a:latin typeface="+mn-lt"/>
              </a:rPr>
              <a:t> (2023: 17%)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Linezolid resistance</a:t>
            </a:r>
            <a:r>
              <a:rPr lang="en-GB" sz="2000" dirty="0">
                <a:latin typeface="+mn-lt"/>
              </a:rPr>
              <a:t>: Only </a:t>
            </a:r>
            <a:r>
              <a:rPr lang="en-GB" sz="2000" b="1" dirty="0">
                <a:latin typeface="+mn-lt"/>
              </a:rPr>
              <a:t>1 isolate</a:t>
            </a:r>
            <a:r>
              <a:rPr lang="en-GB" sz="2000" dirty="0">
                <a:latin typeface="+mn-lt"/>
              </a:rPr>
              <a:t> reported</a:t>
            </a:r>
            <a:endParaRPr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175723"/>
            <a:ext cx="10515600" cy="8079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800" b="0" i="1" u="none" cap="none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Enterococcus faecalis</a:t>
            </a:r>
            <a:r>
              <a:rPr lang="en-GB" sz="2800" b="0" i="1" u="none" cap="none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</a:t>
            </a:r>
            <a:r>
              <a:rPr lang="en-US" dirty="0"/>
              <a:t>invasive infections 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85D62-1AFC-DD4D-65AA-DBDB8E4C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61</a:t>
            </a:fld>
            <a:endParaRPr lang="en-IE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/>
          </a:bodyPr>
          <a:lstStyle/>
          <a:p>
            <a:r>
              <a:rPr lang="en-US" sz="2500" dirty="0"/>
              <a:t>Antimicrobial resistance in invasive </a:t>
            </a:r>
            <a:r>
              <a:rPr lang="en-US" sz="2500" i="1" dirty="0"/>
              <a:t>E. faecalis</a:t>
            </a:r>
            <a:r>
              <a:rPr lang="en-US" sz="2500" dirty="0"/>
              <a:t> infections in Ireland</a:t>
            </a:r>
            <a:endParaRPr lang="en-GB" sz="250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C80B62-D466-2CA8-F661-33F0AA416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095" y="1210732"/>
            <a:ext cx="6956763" cy="23960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B056CF-4772-1185-ABD7-75E4B67F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62</a:t>
            </a:fld>
            <a:endParaRPr lang="en-IE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500" dirty="0">
                <a:solidFill>
                  <a:srgbClr val="FFFFFF">
                    <a:alpha val="100000"/>
                  </a:srgbClr>
                </a:solidFill>
                <a:sym typeface="Tahoma"/>
              </a:rPr>
              <a:t>Key resistance indicators in invasive </a:t>
            </a:r>
            <a:r>
              <a:rPr lang="en-GB" sz="2500" i="1" dirty="0">
                <a:solidFill>
                  <a:srgbClr val="FFFFFF">
                    <a:alpha val="100000"/>
                  </a:srgbClr>
                </a:solidFill>
                <a:sym typeface="Tahoma"/>
              </a:rPr>
              <a:t>E. faecalis </a:t>
            </a:r>
            <a:r>
              <a:rPr lang="en-GB" sz="2500" dirty="0">
                <a:solidFill>
                  <a:srgbClr val="FFFFFF">
                    <a:alpha val="100000"/>
                  </a:srgbClr>
                </a:solidFill>
                <a:sym typeface="Tahoma"/>
              </a:rPr>
              <a:t>infections in Ireland</a:t>
            </a:r>
            <a:endParaRPr sz="2500" b="0" i="0" u="none" cap="none" dirty="0">
              <a:solidFill>
                <a:srgbClr val="FFFFFF">
                  <a:alpha val="100000"/>
                </a:srgbClr>
              </a:solidFill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DF300-7499-F4C0-5B51-F61C3ABA9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843" y="1091083"/>
            <a:ext cx="7513300" cy="38026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23B1D-E644-232D-423C-62587862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63</a:t>
            </a:fld>
            <a:endParaRPr lang="en-IE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1" y="175723"/>
            <a:ext cx="11124595" cy="807985"/>
          </a:xfrm>
        </p:spPr>
        <p:txBody>
          <a:bodyPr>
            <a:normAutofit fontScale="90000"/>
          </a:bodyPr>
          <a:lstStyle/>
          <a:p>
            <a:r>
              <a:rPr lang="en-US" dirty="0"/>
              <a:t>High-level gentamicin resistance in invasive </a:t>
            </a:r>
            <a:r>
              <a:rPr lang="en-US" i="1" dirty="0"/>
              <a:t>E. faecalis</a:t>
            </a:r>
            <a:r>
              <a:rPr lang="en-US" dirty="0"/>
              <a:t> infections in Ireland</a:t>
            </a:r>
            <a:endParaRPr lang="en-GB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9D638A-3010-5EF5-5E92-A0D6DE885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657" y="1349373"/>
            <a:ext cx="8064713" cy="24352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CBA0D6-3A74-A3D9-D343-55B017F9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64</a:t>
            </a:fld>
            <a:endParaRPr lang="en-IE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199" y="136855"/>
            <a:ext cx="10236201" cy="807985"/>
          </a:xfrm>
        </p:spPr>
        <p:txBody>
          <a:bodyPr>
            <a:normAutofit fontScale="90000"/>
          </a:bodyPr>
          <a:lstStyle/>
          <a:p>
            <a:r>
              <a:rPr lang="en-US" dirty="0"/>
              <a:t>High-level gentamicin resistance in invasive </a:t>
            </a:r>
            <a:r>
              <a:rPr lang="en-US" i="1" dirty="0"/>
              <a:t>E. faecalis</a:t>
            </a:r>
            <a:r>
              <a:rPr lang="en-US" dirty="0"/>
              <a:t> infections in the EU/EEA in 2023</a:t>
            </a:r>
            <a:endParaRPr lang="en-GB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1ACBE2-2898-F3DD-3101-01F72BFBE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005" y="1452033"/>
            <a:ext cx="8713861" cy="34172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417AAA-B9D3-299E-49C5-01E17F65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65</a:t>
            </a:fld>
            <a:endParaRPr lang="en-IE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081043"/>
            <a:ext cx="10515600" cy="5202837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/>
              <a:t>Key points, 2024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59 invasive </a:t>
            </a:r>
            <a:r>
              <a:rPr lang="en-GB" sz="2000" b="1" i="1" dirty="0">
                <a:latin typeface="+mn-lt"/>
              </a:rPr>
              <a:t>Acinetobacter </a:t>
            </a:r>
            <a:r>
              <a:rPr lang="en-GB" sz="2000" b="1" dirty="0">
                <a:latin typeface="+mn-lt"/>
              </a:rPr>
              <a:t>spp. infections</a:t>
            </a:r>
            <a:r>
              <a:rPr lang="en-GB" sz="2000" dirty="0">
                <a:latin typeface="+mn-lt"/>
              </a:rPr>
              <a:t> reported from 32 laboratories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↓ from 71 cases in 2023 (35 laboratories)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Among 31 labs reporting for both 2023 and 2024: </a:t>
            </a:r>
            <a:r>
              <a:rPr lang="en-GB" sz="2000" b="1" dirty="0">
                <a:latin typeface="+mn-lt"/>
              </a:rPr>
              <a:t>numbers stable</a:t>
            </a:r>
            <a:endParaRPr lang="en-GB" sz="200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Resistance to key antibiotics</a:t>
            </a:r>
            <a:r>
              <a:rPr lang="en-GB" sz="2000" dirty="0">
                <a:latin typeface="+mn-lt"/>
              </a:rPr>
              <a:t>, including </a:t>
            </a:r>
            <a:r>
              <a:rPr lang="en-GB" sz="2000" b="1" dirty="0">
                <a:latin typeface="+mn-lt"/>
              </a:rPr>
              <a:t>carbapenems</a:t>
            </a:r>
            <a:r>
              <a:rPr lang="en-GB" sz="2000" dirty="0">
                <a:latin typeface="+mn-lt"/>
              </a:rPr>
              <a:t>, remains </a:t>
            </a:r>
            <a:r>
              <a:rPr lang="en-GB" sz="2000" b="1" dirty="0">
                <a:latin typeface="+mn-lt"/>
              </a:rPr>
              <a:t>low</a:t>
            </a:r>
            <a:endParaRPr lang="en-GB" sz="200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No MDR or carbapenem resistance</a:t>
            </a:r>
            <a:r>
              <a:rPr lang="en-GB" sz="2000" dirty="0">
                <a:latin typeface="+mn-lt"/>
              </a:rPr>
              <a:t> reported among invasive </a:t>
            </a:r>
            <a:r>
              <a:rPr lang="en-GB" sz="2000" i="1" dirty="0">
                <a:latin typeface="+mn-lt"/>
              </a:rPr>
              <a:t>Acinetobacter</a:t>
            </a:r>
            <a:r>
              <a:rPr lang="en-GB" sz="2000" dirty="0">
                <a:latin typeface="+mn-lt"/>
              </a:rPr>
              <a:t> spp. infections in Ireland in 2024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MDR and carbapenem-resistant </a:t>
            </a:r>
            <a:r>
              <a:rPr lang="en-GB" sz="2000" i="1" dirty="0">
                <a:latin typeface="+mn-lt"/>
              </a:rPr>
              <a:t>Acinetobacter</a:t>
            </a:r>
            <a:r>
              <a:rPr lang="en-GB" sz="2000" dirty="0">
                <a:latin typeface="+mn-lt"/>
              </a:rPr>
              <a:t> spp. are a </a:t>
            </a:r>
            <a:r>
              <a:rPr lang="en-GB" sz="2000" b="1" dirty="0">
                <a:latin typeface="+mn-lt"/>
              </a:rPr>
              <a:t>major problem</a:t>
            </a:r>
            <a:r>
              <a:rPr lang="en-GB" sz="2000" dirty="0">
                <a:latin typeface="+mn-lt"/>
              </a:rPr>
              <a:t> in Southern and Eastern Europe</a:t>
            </a:r>
          </a:p>
          <a:p>
            <a:pPr lvl="1" algn="l"/>
            <a:r>
              <a:rPr lang="en-GB" sz="2000" dirty="0">
                <a:latin typeface="+mn-lt"/>
              </a:rPr>
              <a:t>In 2023, </a:t>
            </a:r>
            <a:r>
              <a:rPr lang="en-GB" sz="2000" b="1" dirty="0">
                <a:latin typeface="+mn-lt"/>
              </a:rPr>
              <a:t>6 countries</a:t>
            </a:r>
            <a:r>
              <a:rPr lang="en-GB" sz="2000" dirty="0">
                <a:latin typeface="+mn-lt"/>
              </a:rPr>
              <a:t> reported MDR rates &gt;75%</a:t>
            </a:r>
          </a:p>
          <a:p>
            <a:pPr lvl="1" algn="l"/>
            <a:r>
              <a:rPr lang="en-GB" sz="2000" b="1" dirty="0">
                <a:latin typeface="+mn-lt"/>
              </a:rPr>
              <a:t>8 countries</a:t>
            </a:r>
            <a:r>
              <a:rPr lang="en-GB" sz="2000" dirty="0">
                <a:latin typeface="+mn-lt"/>
              </a:rPr>
              <a:t> reported carbapenem resistance &gt;75%</a:t>
            </a:r>
          </a:p>
          <a:p>
            <a:endParaRPr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175723"/>
            <a:ext cx="10515600" cy="8079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800" b="0" i="1" u="none" cap="none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Acinetobacter species</a:t>
            </a:r>
            <a:r>
              <a:rPr lang="en-GB" sz="2800" b="0" i="1" u="none" cap="none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</a:t>
            </a:r>
            <a:r>
              <a:rPr lang="en-US" dirty="0"/>
              <a:t>invasive infections 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569BD-E01B-8872-DE9D-1BF870D4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66</a:t>
            </a:fld>
            <a:endParaRPr lang="en-IE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Antimicrobial resistance in invasive </a:t>
            </a:r>
            <a:r>
              <a:rPr lang="en-US" i="1" dirty="0"/>
              <a:t>Acinetobacter</a:t>
            </a:r>
            <a:r>
              <a:rPr lang="en-US" dirty="0"/>
              <a:t> infections in Ireland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9DDB2-FD43-5342-82F6-0A524BD0A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946" y="1221845"/>
            <a:ext cx="7172854" cy="25324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87AE9-40A9-859D-DBAC-AA87D722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67</a:t>
            </a:fld>
            <a:endParaRPr lang="en-IE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1936" y="150323"/>
            <a:ext cx="10608128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Key resistance indicators in invasive </a:t>
            </a:r>
            <a:r>
              <a:rPr lang="en-US" i="1" dirty="0"/>
              <a:t>Acinetobacter</a:t>
            </a:r>
            <a:r>
              <a:rPr lang="en-US" dirty="0"/>
              <a:t> infections in Ireland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584EE2-0301-5811-1E96-69CAFB02B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67" y="1201140"/>
            <a:ext cx="7509933" cy="3800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A13C29-4BDA-F548-2F2D-2F373531FB76}"/>
              </a:ext>
            </a:extLst>
          </p:cNvPr>
          <p:cNvSpPr txBox="1"/>
          <p:nvPr/>
        </p:nvSpPr>
        <p:spPr>
          <a:xfrm>
            <a:off x="2157593" y="5147445"/>
            <a:ext cx="757651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GB" dirty="0"/>
              <a:t>Resistance proportions for all the key antibiotics remain at low levels in Ireland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37C62-D9BB-4B83-B16F-98C19744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68</a:t>
            </a:fld>
            <a:endParaRPr lang="en-IE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1" y="175723"/>
            <a:ext cx="10557329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Carbapenem resistance in invasive </a:t>
            </a:r>
            <a:r>
              <a:rPr lang="en-US" i="1" dirty="0"/>
              <a:t>Acinetobacter</a:t>
            </a:r>
            <a:r>
              <a:rPr lang="en-US" dirty="0"/>
              <a:t> infections in the EU/EEA in 2023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A6E2AD-09B4-7C92-D156-B7C766457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446" y="1176866"/>
            <a:ext cx="8519582" cy="3310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FEA442-650F-151D-9553-1B64C4F484DD}"/>
              </a:ext>
            </a:extLst>
          </p:cNvPr>
          <p:cNvSpPr txBox="1"/>
          <p:nvPr/>
        </p:nvSpPr>
        <p:spPr>
          <a:xfrm>
            <a:off x="2411173" y="4487332"/>
            <a:ext cx="757651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GB" dirty="0"/>
              <a:t>Ireland had 0% carbapenem resistance among Acinetobacter spp. in both 2023 and 2024, among the lowest levels in the EU/EEA.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272D6-7577-9B85-0642-0A7C195F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69</a:t>
            </a:fld>
            <a:endParaRPr lang="en-I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/>
          <a:lstStyle/>
          <a:p>
            <a:r>
              <a:rPr dirty="0"/>
              <a:t>WHO Bacterial Priority Pathogen List, 2024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943586" y="1174457"/>
            <a:ext cx="5688686" cy="550782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081043"/>
            <a:ext cx="10515600" cy="5202837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>
                <a:latin typeface="+mn-lt"/>
              </a:rPr>
              <a:t>Key points, 2024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369 invasive </a:t>
            </a:r>
            <a:r>
              <a:rPr lang="en-GB" sz="2000" b="1" i="1" dirty="0">
                <a:latin typeface="+mn-lt"/>
              </a:rPr>
              <a:t>S. pneumoniae </a:t>
            </a:r>
            <a:r>
              <a:rPr lang="en-GB" sz="2000" b="1" dirty="0">
                <a:latin typeface="+mn-lt"/>
              </a:rPr>
              <a:t>infections</a:t>
            </a:r>
            <a:r>
              <a:rPr lang="en-GB" sz="2000" dirty="0">
                <a:latin typeface="+mn-lt"/>
              </a:rPr>
              <a:t> reported from 32 laboratories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↑ from 361 cases in 2023 (35 laboratories)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Among 31 labs consistently reporting for both 2023 and 2024: </a:t>
            </a:r>
            <a:r>
              <a:rPr lang="en-GB" sz="2000" b="1" dirty="0">
                <a:latin typeface="+mn-lt"/>
              </a:rPr>
              <a:t>19% increase</a:t>
            </a:r>
            <a:r>
              <a:rPr lang="en-GB" sz="2000" dirty="0">
                <a:latin typeface="+mn-lt"/>
              </a:rPr>
              <a:t> in reported cases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Penicillin non-wild type (Pen-NWT)</a:t>
            </a:r>
            <a:r>
              <a:rPr lang="en-GB" sz="2000" dirty="0">
                <a:latin typeface="+mn-lt"/>
              </a:rPr>
              <a:t> refers to isolates with MIC &gt; 0.06 mg/L, classified as “susceptible, increased exposure” (I) or resistant (R)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Wild type (WT) strains have </a:t>
            </a:r>
            <a:r>
              <a:rPr lang="en-GB" sz="2000" b="1" dirty="0">
                <a:latin typeface="+mn-lt"/>
              </a:rPr>
              <a:t>no detectable resistance mechanisms</a:t>
            </a:r>
            <a:r>
              <a:rPr lang="en-GB" sz="2000" dirty="0">
                <a:latin typeface="+mn-lt"/>
              </a:rPr>
              <a:t> and are typically </a:t>
            </a:r>
            <a:r>
              <a:rPr lang="en-GB" sz="2000" b="1" dirty="0">
                <a:latin typeface="+mn-lt"/>
              </a:rPr>
              <a:t>susceptible to penicillin</a:t>
            </a:r>
            <a:endParaRPr lang="en-GB" sz="200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21% of isolates</a:t>
            </a:r>
            <a:r>
              <a:rPr lang="en-GB" sz="2000" dirty="0">
                <a:latin typeface="+mn-lt"/>
              </a:rPr>
              <a:t> were Pen-NWT in 2024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↑ from </a:t>
            </a:r>
            <a:r>
              <a:rPr lang="en-GB" sz="2000" b="1" dirty="0">
                <a:latin typeface="+mn-lt"/>
              </a:rPr>
              <a:t>17%</a:t>
            </a:r>
            <a:r>
              <a:rPr lang="en-GB" sz="2000" dirty="0">
                <a:latin typeface="+mn-lt"/>
              </a:rPr>
              <a:t> in 2023</a:t>
            </a:r>
          </a:p>
          <a:p>
            <a:endParaRPr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175723"/>
            <a:ext cx="10515600" cy="8079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800" b="0" i="1" u="none" cap="none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Streptococcus pneumoniae</a:t>
            </a:r>
            <a:r>
              <a:rPr lang="en-GB" sz="2800" b="0" i="1" u="none" cap="none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</a:t>
            </a:r>
            <a:r>
              <a:rPr lang="en-US" dirty="0"/>
              <a:t>invasive infections 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79999-CA2B-8A60-98FB-D3A810C3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70</a:t>
            </a:fld>
            <a:endParaRPr lang="en-IE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84328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Antimicrobial resistance in invasive </a:t>
            </a:r>
            <a:r>
              <a:rPr lang="en-US" i="1" dirty="0"/>
              <a:t>Streptococcus pneumoniae</a:t>
            </a:r>
            <a:r>
              <a:rPr lang="en-US" dirty="0"/>
              <a:t> infections in Ireland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318D45-4FD2-EF0C-9664-2CA987B47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67" y="1252329"/>
            <a:ext cx="6807199" cy="29731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2D32A9-EC2D-D83D-DDA0-4AEC351A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71</a:t>
            </a:fld>
            <a:endParaRPr lang="en-IE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 fontScale="90000"/>
          </a:bodyPr>
          <a:lstStyle/>
          <a:p>
            <a:r>
              <a:rPr lang="en-US" dirty="0"/>
              <a:t>Key resistance indicators in invasive </a:t>
            </a:r>
            <a:r>
              <a:rPr lang="en-US" i="1" dirty="0"/>
              <a:t>Streptococcus pneumoniae</a:t>
            </a:r>
            <a:r>
              <a:rPr lang="en-US" dirty="0"/>
              <a:t> infections in Ireland</a:t>
            </a:r>
            <a:endParaRPr lang="en-GB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057FC0-F886-9FD5-7474-ADF1CD2AD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212" y="1176867"/>
            <a:ext cx="7642188" cy="38824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32DDDD-9EF4-344C-5DB9-C2E9FA49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72</a:t>
            </a:fld>
            <a:endParaRPr lang="en-IE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4FC5E-437D-63E7-F386-44FE2D39B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9611C7-A420-9E6E-DBB8-12662F50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6457"/>
            <a:ext cx="10669622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Penicillin non-susceptibility (or non-wild-type) in invasive </a:t>
            </a:r>
            <a:br>
              <a:rPr lang="en-US" dirty="0"/>
            </a:br>
            <a:r>
              <a:rPr lang="en-US" i="1" dirty="0"/>
              <a:t>Streptococcus pneumoniae</a:t>
            </a:r>
            <a:r>
              <a:rPr lang="en-US" dirty="0"/>
              <a:t> infections in the EU/EEA in 2023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3090D15-57EB-0CCF-86AE-55E2CAE6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DBB44-872A-4C05-348A-784125B03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50" y="1501268"/>
            <a:ext cx="8997007" cy="3588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BA9596-4B9E-C5B2-FAA5-60A24545A7E2}"/>
              </a:ext>
            </a:extLst>
          </p:cNvPr>
          <p:cNvSpPr txBox="1"/>
          <p:nvPr/>
        </p:nvSpPr>
        <p:spPr>
          <a:xfrm>
            <a:off x="1427950" y="5204709"/>
            <a:ext cx="899700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GB" dirty="0"/>
              <a:t>Ireland has one of the higher proportions of penicillin-non-wild-type (or isolates that are not penicillin-susceptible) among invasive </a:t>
            </a:r>
            <a:r>
              <a:rPr lang="en-GB" i="1" dirty="0"/>
              <a:t>S. pneumoniae </a:t>
            </a:r>
            <a:r>
              <a:rPr lang="en-GB" dirty="0"/>
              <a:t>in the EU/EEA.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1EFF8-1055-5153-499C-7C9BFC42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73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3150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6D750-5B88-B704-8779-48D978F68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96E3DD-DEA6-2EE0-C17A-599EA56D2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1043"/>
            <a:ext cx="10515600" cy="5202837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>
                <a:latin typeface="+mn-lt"/>
              </a:rPr>
              <a:t>Key points, 2024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As of 2024, the </a:t>
            </a:r>
            <a:r>
              <a:rPr lang="en-GB" sz="2000" b="1" dirty="0">
                <a:latin typeface="+mn-lt"/>
              </a:rPr>
              <a:t>case definition of </a:t>
            </a:r>
            <a:r>
              <a:rPr lang="en-GB" sz="2000" b="1" dirty="0" err="1">
                <a:latin typeface="+mn-lt"/>
              </a:rPr>
              <a:t>iGAS</a:t>
            </a:r>
            <a:r>
              <a:rPr lang="en-GB" sz="2000" dirty="0">
                <a:latin typeface="+mn-lt"/>
              </a:rPr>
              <a:t> for AMR surveillance was amended to include </a:t>
            </a:r>
            <a:r>
              <a:rPr lang="en-GB" sz="2000" b="1" dirty="0">
                <a:latin typeface="+mn-lt"/>
              </a:rPr>
              <a:t>blood and CSF isolates only</a:t>
            </a:r>
            <a:r>
              <a:rPr lang="en-GB" sz="2000" dirty="0">
                <a:latin typeface="+mn-lt"/>
              </a:rPr>
              <a:t>, aligning with other EARS-Net pathogens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Historical data in this report have been </a:t>
            </a:r>
            <a:r>
              <a:rPr lang="en-GB" sz="2000" b="1" dirty="0">
                <a:latin typeface="+mn-lt"/>
              </a:rPr>
              <a:t>adjusted accordingly</a:t>
            </a:r>
            <a:endParaRPr lang="en-GB" sz="20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92 invasive GAS infections</a:t>
            </a:r>
            <a:r>
              <a:rPr lang="en-GB" sz="2000" dirty="0">
                <a:latin typeface="+mn-lt"/>
              </a:rPr>
              <a:t> reported from 32 laboratories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↓ from 182 cases in 2023 (35 laboratories)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Among 31 labs consistently reporting for both 2023 and 2024: </a:t>
            </a:r>
            <a:r>
              <a:rPr lang="en-GB" sz="2000" b="1" dirty="0">
                <a:latin typeface="+mn-lt"/>
              </a:rPr>
              <a:t>46% reduction</a:t>
            </a:r>
            <a:r>
              <a:rPr lang="en-GB" sz="2000" dirty="0">
                <a:latin typeface="+mn-lt"/>
              </a:rPr>
              <a:t> in reported cases</a:t>
            </a:r>
          </a:p>
          <a:p>
            <a:pPr lvl="1" algn="l"/>
            <a:r>
              <a:rPr lang="en-GB" sz="2000" dirty="0">
                <a:latin typeface="+mn-lt"/>
              </a:rPr>
              <a:t>Reflects decline following </a:t>
            </a:r>
            <a:r>
              <a:rPr lang="en-GB" sz="2000" b="1" dirty="0" err="1">
                <a:latin typeface="+mn-lt"/>
              </a:rPr>
              <a:t>iGAS</a:t>
            </a:r>
            <a:r>
              <a:rPr lang="en-GB" sz="2000" b="1" dirty="0">
                <a:latin typeface="+mn-lt"/>
              </a:rPr>
              <a:t> upsurge</a:t>
            </a:r>
            <a:r>
              <a:rPr lang="en-GB" sz="2000" dirty="0">
                <a:latin typeface="+mn-lt"/>
              </a:rPr>
              <a:t> from late 2022 to summer 2023 (post-COVID-19)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Erythromycin resistance</a:t>
            </a:r>
            <a:r>
              <a:rPr lang="en-GB" sz="2000" dirty="0">
                <a:latin typeface="+mn-lt"/>
              </a:rPr>
              <a:t> among invasive GAS infections ↑ to </a:t>
            </a:r>
            <a:r>
              <a:rPr lang="en-GB" sz="2000" b="1" dirty="0">
                <a:latin typeface="+mn-lt"/>
              </a:rPr>
              <a:t>9%</a:t>
            </a:r>
            <a:r>
              <a:rPr lang="en-GB" sz="2000" dirty="0">
                <a:latin typeface="+mn-lt"/>
              </a:rPr>
              <a:t> (2023: 4%)</a:t>
            </a:r>
          </a:p>
          <a:p>
            <a:endParaRPr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9EE4374-ED5F-F00F-6D7C-12228A80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723"/>
            <a:ext cx="10515600" cy="8079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Invasive Group A Streptococcus (</a:t>
            </a:r>
            <a:r>
              <a:rPr lang="en-US" dirty="0" err="1"/>
              <a:t>iGAS</a:t>
            </a:r>
            <a:r>
              <a:rPr lang="en-US" dirty="0"/>
              <a:t>) infections (for AMR)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4E6B1AC-A910-AC74-A023-D420D5E8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AC017-5FC6-1E57-3413-D347BC13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74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15097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32B0D-4DEA-C20D-33AF-C9ACF30D6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501832-2D8B-8FAC-978E-07F0F09F3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855"/>
            <a:ext cx="10684328" cy="8079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dirty="0"/>
              <a:t>Antimicrobial resistance in </a:t>
            </a:r>
            <a:r>
              <a:rPr lang="en-US" sz="2500" dirty="0" err="1"/>
              <a:t>iGAS</a:t>
            </a:r>
            <a:r>
              <a:rPr lang="en-US" sz="2500" dirty="0"/>
              <a:t> infections in Ireland</a:t>
            </a:r>
            <a:endParaRPr sz="25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8F76EAF-7838-7505-E6B3-FD7D0BAB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50FC6-E882-D33F-8CCC-523EB8A6A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66" y="1505479"/>
            <a:ext cx="7881744" cy="192352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141D5-2782-EED4-FD23-A5F78D88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75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49984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9A0D1-D0BC-3A58-E0BF-7FAF6C430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038A208-F481-4876-217D-88C23168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36" y="109933"/>
            <a:ext cx="10608128" cy="807985"/>
          </a:xfrm>
        </p:spPr>
        <p:txBody>
          <a:bodyPr>
            <a:normAutofit fontScale="90000"/>
          </a:bodyPr>
          <a:lstStyle/>
          <a:p>
            <a:r>
              <a:rPr lang="en-US" dirty="0"/>
              <a:t>Number of </a:t>
            </a:r>
            <a:r>
              <a:rPr lang="en-US" dirty="0" err="1"/>
              <a:t>iGAS</a:t>
            </a:r>
            <a:r>
              <a:rPr lang="en-US" dirty="0"/>
              <a:t> infections (submitted to EARS-Net for the purpose of AMR surveillance) in Ireland in the last 5 years</a:t>
            </a:r>
            <a:endParaRPr lang="en-GB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07F09374-46D1-3F49-70A5-1DABFF20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0E489-5762-88D5-A9D2-74C7671B7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66" y="1153176"/>
            <a:ext cx="7662334" cy="40067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0CA023-428D-9897-7C29-1D0D97F7E2CB}"/>
              </a:ext>
            </a:extLst>
          </p:cNvPr>
          <p:cNvSpPr txBox="1"/>
          <p:nvPr/>
        </p:nvSpPr>
        <p:spPr>
          <a:xfrm>
            <a:off x="1875489" y="4933532"/>
            <a:ext cx="876656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Commentary:</a:t>
            </a:r>
          </a:p>
          <a:p>
            <a:r>
              <a:rPr lang="en-GB" dirty="0"/>
              <a:t>The low numbers in 2020 and 2021 correspond to the COVID-19 pandemic period. At the end of 2022 and throughout 2023, Ireland experienced an upsurge in </a:t>
            </a:r>
            <a:r>
              <a:rPr lang="en-GB" dirty="0" err="1"/>
              <a:t>iGAS</a:t>
            </a:r>
            <a:r>
              <a:rPr lang="en-GB" dirty="0"/>
              <a:t> infections.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5D3F3-0D89-8F9D-8E25-D55DF601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76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53674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410B7-43DD-793A-E18F-57F7210A1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E7281-0EF9-5A87-66E7-0116085F5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1043"/>
            <a:ext cx="10515600" cy="5202837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>
                <a:latin typeface="+mn-lt"/>
              </a:rPr>
              <a:t>Key points, 2024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For AMR surveillance, data on </a:t>
            </a:r>
            <a:r>
              <a:rPr lang="en-GB" sz="2000" b="1" dirty="0">
                <a:latin typeface="+mn-lt"/>
              </a:rPr>
              <a:t>invasive GBS (</a:t>
            </a:r>
            <a:r>
              <a:rPr lang="en-GB" sz="2000" b="1" dirty="0" err="1">
                <a:latin typeface="+mn-lt"/>
              </a:rPr>
              <a:t>iGBS</a:t>
            </a:r>
            <a:r>
              <a:rPr lang="en-GB" sz="2000" b="1" dirty="0">
                <a:latin typeface="+mn-lt"/>
              </a:rPr>
              <a:t>)</a:t>
            </a:r>
            <a:r>
              <a:rPr lang="en-GB" sz="2000" dirty="0">
                <a:latin typeface="+mn-lt"/>
              </a:rPr>
              <a:t> infections are collected from </a:t>
            </a:r>
            <a:r>
              <a:rPr lang="en-GB" sz="2000" b="1" dirty="0">
                <a:latin typeface="+mn-lt"/>
              </a:rPr>
              <a:t>all age groups</a:t>
            </a:r>
            <a:r>
              <a:rPr lang="en-GB" sz="2000" dirty="0">
                <a:latin typeface="+mn-lt"/>
              </a:rPr>
              <a:t>, not just infants &lt;90 days (which is the current notifiable group in Ireland)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136 </a:t>
            </a:r>
            <a:r>
              <a:rPr lang="en-GB" sz="2000" b="1" dirty="0" err="1">
                <a:latin typeface="+mn-lt"/>
              </a:rPr>
              <a:t>iGBS</a:t>
            </a:r>
            <a:r>
              <a:rPr lang="en-GB" sz="2000" b="1" dirty="0">
                <a:latin typeface="+mn-lt"/>
              </a:rPr>
              <a:t> infections</a:t>
            </a:r>
            <a:r>
              <a:rPr lang="en-GB" sz="2000" dirty="0">
                <a:latin typeface="+mn-lt"/>
              </a:rPr>
              <a:t> reported from 32 laboratories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↑ from 125 cases in 2023 (35 laboratories)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Among 31 labs consistently reporting for both 2023 and 2024: </a:t>
            </a:r>
            <a:r>
              <a:rPr lang="en-GB" sz="2000" b="1" dirty="0">
                <a:latin typeface="+mn-lt"/>
              </a:rPr>
              <a:t>17% increase</a:t>
            </a:r>
            <a:r>
              <a:rPr lang="en-GB" sz="2000" dirty="0">
                <a:latin typeface="+mn-lt"/>
              </a:rPr>
              <a:t> in reported cases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Erythromycin resistance</a:t>
            </a:r>
            <a:r>
              <a:rPr lang="en-GB" sz="2000" dirty="0">
                <a:latin typeface="+mn-lt"/>
              </a:rPr>
              <a:t> among invasive GBS infections ↑ to </a:t>
            </a:r>
            <a:r>
              <a:rPr lang="en-GB" sz="2000" b="1" dirty="0">
                <a:latin typeface="+mn-lt"/>
              </a:rPr>
              <a:t>47%</a:t>
            </a:r>
            <a:r>
              <a:rPr lang="en-GB" sz="2000" dirty="0">
                <a:latin typeface="+mn-lt"/>
              </a:rPr>
              <a:t> (2023: 41%)</a:t>
            </a:r>
          </a:p>
          <a:p>
            <a:endParaRPr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6669A7-26E7-4ACD-9576-A4FB0908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723"/>
            <a:ext cx="10515600" cy="8079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Invasive Group B Streptococcus (</a:t>
            </a:r>
            <a:r>
              <a:rPr lang="en-US" dirty="0" err="1"/>
              <a:t>iGBS</a:t>
            </a:r>
            <a:r>
              <a:rPr lang="en-US" dirty="0"/>
              <a:t>) infections (for AMR)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D393307-18B3-5572-1732-F66538544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7AE6A-83BD-1B9B-9932-85EE08FF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77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43633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0B518-B61D-C6FD-20D8-ED118AD6F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A631E73-307D-9FAA-7AC5-11BF73DC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836" y="116457"/>
            <a:ext cx="10684328" cy="8079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dirty="0"/>
              <a:t>Antimicrobial resistance in </a:t>
            </a:r>
            <a:r>
              <a:rPr lang="en-US" sz="2500" dirty="0" err="1"/>
              <a:t>iGBS</a:t>
            </a:r>
            <a:r>
              <a:rPr lang="en-US" sz="2500" dirty="0"/>
              <a:t> infections in Ireland</a:t>
            </a:r>
            <a:endParaRPr sz="25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135210F7-0129-AB27-0A4D-704FA78E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27C70-D33E-5D96-1621-7FAA07956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754" y="1322387"/>
            <a:ext cx="7478905" cy="19542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3EE51C-B477-487E-F45D-B27DCF92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78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41121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E8AD4-EEBC-4CB6-D2AE-FC51917B0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2D5CA5-50C4-EBFC-E0C4-A940185E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35" y="128983"/>
            <a:ext cx="10608128" cy="807985"/>
          </a:xfrm>
        </p:spPr>
        <p:txBody>
          <a:bodyPr>
            <a:normAutofit fontScale="90000"/>
          </a:bodyPr>
          <a:lstStyle/>
          <a:p>
            <a:r>
              <a:rPr lang="en-US" dirty="0"/>
              <a:t>Number of </a:t>
            </a:r>
            <a:r>
              <a:rPr lang="en-US" dirty="0" err="1"/>
              <a:t>iGBS</a:t>
            </a:r>
            <a:r>
              <a:rPr lang="en-US" dirty="0"/>
              <a:t> infections (submitted to EARS-Net for the purpose of AMR surveillance) in Ireland in the last 5 years</a:t>
            </a:r>
            <a:endParaRPr lang="en-GB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5E7127FE-34BD-81F3-BE47-D1F78D08B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CADE9-1358-B865-BA75-277C7582F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029" y="1202267"/>
            <a:ext cx="6876638" cy="33894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510B21-88A0-783B-D8CA-1F8FCD92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79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694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4282" y="1078724"/>
            <a:ext cx="11610363" cy="5603553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GB" sz="3600" b="1" dirty="0">
                <a:latin typeface="+mn-lt"/>
              </a:rPr>
              <a:t>History &amp; Development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b="1" dirty="0">
                <a:latin typeface="+mn-lt"/>
              </a:rPr>
              <a:t>Established as EARSS</a:t>
            </a:r>
            <a:r>
              <a:rPr lang="en-GB" sz="3600" dirty="0">
                <a:latin typeface="+mn-lt"/>
              </a:rPr>
              <a:t> in </a:t>
            </a:r>
            <a:r>
              <a:rPr lang="en-GB" sz="3600" b="1" dirty="0">
                <a:latin typeface="+mn-lt"/>
              </a:rPr>
              <a:t>1998</a:t>
            </a:r>
            <a:endParaRPr lang="en-GB" sz="3600" dirty="0"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latin typeface="+mn-lt"/>
              </a:rPr>
              <a:t>Initially funded by:</a:t>
            </a:r>
          </a:p>
          <a:p>
            <a:pPr lvl="1" algn="l"/>
            <a:r>
              <a:rPr lang="en-GB" sz="3600" dirty="0">
                <a:latin typeface="+mn-lt"/>
              </a:rPr>
              <a:t>European Commission’s Directorate General for Health and Consumer Affairs</a:t>
            </a:r>
          </a:p>
          <a:p>
            <a:pPr lvl="1" algn="l"/>
            <a:r>
              <a:rPr lang="en-GB" sz="3600" dirty="0">
                <a:latin typeface="+mn-lt"/>
              </a:rPr>
              <a:t>Dutch Ministry of Health, Welfare and Sports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b="1" dirty="0">
                <a:latin typeface="+mn-lt"/>
              </a:rPr>
              <a:t>Transition to ECDC</a:t>
            </a:r>
            <a:r>
              <a:rPr lang="en-GB" sz="3600" dirty="0">
                <a:latin typeface="+mn-lt"/>
              </a:rPr>
              <a:t>:</a:t>
            </a:r>
          </a:p>
          <a:p>
            <a:pPr lvl="1" algn="l"/>
            <a:r>
              <a:rPr lang="en-GB" sz="3600" dirty="0">
                <a:latin typeface="+mn-lt"/>
              </a:rPr>
              <a:t>On </a:t>
            </a:r>
            <a:r>
              <a:rPr lang="en-GB" sz="3600" b="1" dirty="0">
                <a:latin typeface="+mn-lt"/>
              </a:rPr>
              <a:t>1 January 2010</a:t>
            </a:r>
            <a:r>
              <a:rPr lang="en-GB" sz="3600" dirty="0">
                <a:latin typeface="+mn-lt"/>
              </a:rPr>
              <a:t>, EARSS became </a:t>
            </a:r>
            <a:r>
              <a:rPr lang="en-GB" sz="3600" b="1" dirty="0">
                <a:latin typeface="+mn-lt"/>
              </a:rPr>
              <a:t>EARS-Net</a:t>
            </a:r>
            <a:endParaRPr lang="en-GB" sz="3600" dirty="0">
              <a:latin typeface="+mn-lt"/>
            </a:endParaRPr>
          </a:p>
          <a:p>
            <a:pPr lvl="1" algn="l"/>
            <a:r>
              <a:rPr lang="en-GB" sz="3600" dirty="0">
                <a:latin typeface="+mn-lt"/>
              </a:rPr>
              <a:t>Now coordinated by the </a:t>
            </a:r>
            <a:r>
              <a:rPr lang="en-GB" sz="3600" b="1" dirty="0">
                <a:latin typeface="+mn-lt"/>
              </a:rPr>
              <a:t>European Centre for Disease Prevention and Control (ECDC)</a:t>
            </a:r>
            <a:endParaRPr lang="en-GB" sz="3600" dirty="0">
              <a:latin typeface="+mn-lt"/>
            </a:endParaRPr>
          </a:p>
          <a:p>
            <a:pPr algn="l"/>
            <a:r>
              <a:rPr lang="en-GB" sz="3600" b="1" dirty="0">
                <a:latin typeface="+mn-lt"/>
              </a:rPr>
              <a:t>Network Scope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b="1" dirty="0">
                <a:latin typeface="+mn-lt"/>
              </a:rPr>
              <a:t>Largest publicly funded AMR surveillance system</a:t>
            </a:r>
            <a:r>
              <a:rPr lang="en-GB" sz="3600" dirty="0">
                <a:latin typeface="+mn-lt"/>
              </a:rPr>
              <a:t> in Europe</a:t>
            </a:r>
          </a:p>
          <a:p>
            <a:pPr algn="l"/>
            <a:r>
              <a:rPr lang="en-GB" sz="3600" b="1" dirty="0">
                <a:latin typeface="+mn-lt"/>
              </a:rPr>
              <a:t>Objectives of EARS-Net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latin typeface="+mn-lt"/>
              </a:rPr>
              <a:t>Collect </a:t>
            </a:r>
            <a:r>
              <a:rPr lang="en-GB" sz="3600" b="1" dirty="0">
                <a:latin typeface="+mn-lt"/>
              </a:rPr>
              <a:t>comparable, representative, and accurate AMR data</a:t>
            </a:r>
            <a:endParaRPr lang="en-GB" sz="3600" dirty="0"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latin typeface="+mn-lt"/>
              </a:rPr>
              <a:t>Analyse </a:t>
            </a:r>
            <a:r>
              <a:rPr lang="en-GB" sz="3600" b="1" dirty="0">
                <a:latin typeface="+mn-lt"/>
              </a:rPr>
              <a:t>temporal and spatial trends</a:t>
            </a:r>
            <a:r>
              <a:rPr lang="en-GB" sz="3600" dirty="0">
                <a:latin typeface="+mn-lt"/>
              </a:rPr>
              <a:t> of AMR across Europe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latin typeface="+mn-lt"/>
              </a:rPr>
              <a:t>Provide </a:t>
            </a:r>
            <a:r>
              <a:rPr lang="en-GB" sz="3600" b="1" dirty="0">
                <a:latin typeface="+mn-lt"/>
              </a:rPr>
              <a:t>timely data</a:t>
            </a:r>
            <a:r>
              <a:rPr lang="en-GB" sz="3600" dirty="0">
                <a:latin typeface="+mn-lt"/>
              </a:rPr>
              <a:t> to support </a:t>
            </a:r>
            <a:r>
              <a:rPr lang="en-GB" sz="3600" b="1" dirty="0">
                <a:latin typeface="+mn-lt"/>
              </a:rPr>
              <a:t>policy decisions</a:t>
            </a:r>
            <a:endParaRPr lang="en-GB" sz="3600" dirty="0"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latin typeface="+mn-lt"/>
              </a:rPr>
              <a:t>Promote and improve </a:t>
            </a:r>
            <a:r>
              <a:rPr lang="en-GB" sz="3600" b="1" dirty="0">
                <a:latin typeface="+mn-lt"/>
              </a:rPr>
              <a:t>national AMR surveillance programmes</a:t>
            </a:r>
            <a:endParaRPr lang="en-GB" sz="3600" dirty="0"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latin typeface="+mn-lt"/>
              </a:rPr>
              <a:t>Support </a:t>
            </a:r>
            <a:r>
              <a:rPr lang="en-GB" sz="3600" b="1" dirty="0">
                <a:latin typeface="+mn-lt"/>
              </a:rPr>
              <a:t>diagnostic accuracy</a:t>
            </a:r>
            <a:r>
              <a:rPr lang="en-GB" sz="3600" dirty="0">
                <a:latin typeface="+mn-lt"/>
              </a:rPr>
              <a:t> via annual </a:t>
            </a:r>
            <a:r>
              <a:rPr lang="en-GB" sz="3600" b="1" dirty="0">
                <a:latin typeface="+mn-lt"/>
              </a:rPr>
              <a:t>external quality assessments (EQA)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3600" dirty="0">
              <a:latin typeface="+mn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175723"/>
            <a:ext cx="10515600" cy="807985"/>
          </a:xfrm>
        </p:spPr>
        <p:txBody>
          <a:bodyPr/>
          <a:lstStyle/>
          <a:p>
            <a:r>
              <a:rPr dirty="0"/>
              <a:t>EARS-Net </a:t>
            </a:r>
            <a:r>
              <a:rPr lang="en-GB" dirty="0"/>
              <a:t>b</a:t>
            </a:r>
            <a:r>
              <a:rPr dirty="0" err="1"/>
              <a:t>ackground</a:t>
            </a:r>
            <a:endParaRPr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E04BA-DAFE-4B57-1205-BE5F1729C315}"/>
              </a:ext>
            </a:extLst>
          </p:cNvPr>
          <p:cNvSpPr txBox="1"/>
          <p:nvPr/>
        </p:nvSpPr>
        <p:spPr>
          <a:xfrm>
            <a:off x="8623883" y="3961180"/>
            <a:ext cx="3380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More information on EARS-Net can be found on ECDC’s 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website.</a:t>
            </a:r>
            <a:endParaRPr lang="en-GB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en-GB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3A2CD-E312-ADC6-273D-620B0142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8</a:t>
            </a:fld>
            <a:endParaRPr lang="en-IE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B43E0-E6D1-335A-CE8F-6D514B89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9FDD00-C221-2134-2F2D-C6FA566A2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1043"/>
            <a:ext cx="10515600" cy="5202837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>
                <a:latin typeface="+mn-lt"/>
              </a:rPr>
              <a:t>Key points, 2024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211 invasive </a:t>
            </a:r>
            <a:r>
              <a:rPr lang="en-GB" sz="2000" b="1" i="1" dirty="0">
                <a:latin typeface="+mn-lt"/>
              </a:rPr>
              <a:t>Candida</a:t>
            </a:r>
            <a:r>
              <a:rPr lang="en-GB" sz="2000" b="1" dirty="0">
                <a:latin typeface="+mn-lt"/>
              </a:rPr>
              <a:t> spp. infections</a:t>
            </a:r>
            <a:r>
              <a:rPr lang="en-GB" sz="2000" dirty="0">
                <a:latin typeface="+mn-lt"/>
              </a:rPr>
              <a:t> reported from 32 laboratories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↓ from 363 cases in 2023 (35 laboratories)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Among 31 consistent labs: </a:t>
            </a:r>
            <a:r>
              <a:rPr lang="en-GB" sz="2000" b="1" dirty="0">
                <a:latin typeface="+mn-lt"/>
              </a:rPr>
              <a:t>27% decrease</a:t>
            </a:r>
            <a:r>
              <a:rPr lang="en-GB" sz="2000" dirty="0">
                <a:latin typeface="+mn-lt"/>
              </a:rPr>
              <a:t> in reported cases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i="1" dirty="0">
                <a:latin typeface="+mn-lt"/>
              </a:rPr>
              <a:t>Candida auris</a:t>
            </a:r>
            <a:r>
              <a:rPr lang="en-GB" sz="2000" dirty="0">
                <a:latin typeface="+mn-lt"/>
              </a:rPr>
              <a:t> is a </a:t>
            </a:r>
            <a:r>
              <a:rPr lang="en-GB" sz="2000" b="1" dirty="0">
                <a:latin typeface="+mn-lt"/>
              </a:rPr>
              <a:t>recently emerged pathogen</a:t>
            </a:r>
            <a:r>
              <a:rPr lang="en-GB" sz="2000" dirty="0">
                <a:latin typeface="+mn-lt"/>
              </a:rPr>
              <a:t> causing severe hospital-acquired infections</a:t>
            </a:r>
          </a:p>
          <a:p>
            <a:pPr lvl="1" algn="l"/>
            <a:r>
              <a:rPr lang="en-GB" sz="2000" dirty="0">
                <a:latin typeface="+mn-lt"/>
              </a:rPr>
              <a:t>Important to </a:t>
            </a:r>
            <a:r>
              <a:rPr lang="en-GB" sz="2000" b="1" dirty="0">
                <a:latin typeface="+mn-lt"/>
              </a:rPr>
              <a:t>speciate candida isolates</a:t>
            </a:r>
            <a:r>
              <a:rPr lang="en-GB" sz="2000" dirty="0">
                <a:latin typeface="+mn-lt"/>
              </a:rPr>
              <a:t> to exclude </a:t>
            </a:r>
            <a:r>
              <a:rPr lang="en-GB" sz="2000" i="1" dirty="0">
                <a:latin typeface="+mn-lt"/>
              </a:rPr>
              <a:t>C. auris</a:t>
            </a:r>
            <a:endParaRPr lang="en-GB" sz="200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In 2024, </a:t>
            </a:r>
            <a:r>
              <a:rPr lang="en-GB" sz="2000" b="1" dirty="0">
                <a:latin typeface="+mn-lt"/>
              </a:rPr>
              <a:t>all but one candida isolate was speciated</a:t>
            </a:r>
            <a:endParaRPr lang="en-GB" sz="200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Since surveillance began in 2017, </a:t>
            </a:r>
            <a:r>
              <a:rPr lang="en-GB" sz="2000" b="1" dirty="0">
                <a:latin typeface="+mn-lt"/>
              </a:rPr>
              <a:t>no invasive </a:t>
            </a:r>
            <a:r>
              <a:rPr lang="en-GB" sz="2000" b="1" i="1" dirty="0">
                <a:latin typeface="+mn-lt"/>
              </a:rPr>
              <a:t>C. auris</a:t>
            </a:r>
            <a:r>
              <a:rPr lang="en-GB" sz="2000" i="1" dirty="0">
                <a:latin typeface="+mn-lt"/>
              </a:rPr>
              <a:t> </a:t>
            </a:r>
            <a:r>
              <a:rPr lang="en-GB" sz="2000" dirty="0">
                <a:latin typeface="+mn-lt"/>
              </a:rPr>
              <a:t>infections have been reported in Ireland</a:t>
            </a:r>
          </a:p>
          <a:p>
            <a:endParaRPr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72537E-44C7-4B2B-1128-4FB9FCC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723"/>
            <a:ext cx="10515600" cy="8079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b="0" i="1" u="none" cap="none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Candida spp</a:t>
            </a:r>
            <a:r>
              <a:rPr lang="en-GB" i="1" dirty="0">
                <a:solidFill>
                  <a:srgbClr val="FFFFFF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. </a:t>
            </a:r>
            <a:r>
              <a:rPr lang="en-US" dirty="0"/>
              <a:t>invasive infections 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C47E713-5793-A349-B0C1-7F9E7512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99E12-6B89-C4A6-E3DD-C058CC35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80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28711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7DEF3-5FAC-8933-6468-9FB479ADA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2E05005-A60C-F53C-1C8D-3435CE73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72" y="175723"/>
            <a:ext cx="10684328" cy="807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Breakdown of invasive </a:t>
            </a:r>
            <a:r>
              <a:rPr lang="en-US" i="1" dirty="0"/>
              <a:t>Candida</a:t>
            </a:r>
            <a:r>
              <a:rPr lang="en-US" dirty="0"/>
              <a:t> spp. infections by species in Ireland</a:t>
            </a:r>
            <a:endParaRPr sz="2800" b="0" i="0" u="none" cap="none" dirty="0">
              <a:solidFill>
                <a:srgbClr val="FFFFFF">
                  <a:alpha val="100000"/>
                </a:srgbClr>
              </a:solidFill>
              <a:latin typeface="Tahoma"/>
              <a:cs typeface="Tahoma"/>
              <a:sym typeface="Tahoma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DF86A9C-1851-CA37-32EA-EB6ADDC08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76544-F9E7-B479-DDFB-9C1CBB7F9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72" y="1186920"/>
            <a:ext cx="5905270" cy="50699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19A690-0096-2924-096D-CC9F7BF8F1E6}"/>
              </a:ext>
            </a:extLst>
          </p:cNvPr>
          <p:cNvSpPr txBox="1"/>
          <p:nvPr/>
        </p:nvSpPr>
        <p:spPr>
          <a:xfrm>
            <a:off x="7737928" y="2003367"/>
            <a:ext cx="4039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Invasive </a:t>
            </a:r>
            <a:r>
              <a:rPr lang="en-US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Candida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spp. infections by species in the latest year in Ireland</a:t>
            </a:r>
            <a:endParaRPr lang="en-GB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4FBE7A-F937-AC16-C26B-C18EBB4F6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472" y="2722561"/>
            <a:ext cx="5154528" cy="293317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8E88BE-2D27-7301-EAA6-DC4E798C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81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49450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5ACF4-E59E-0A68-E516-9A5EDAD19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6FF002-04C2-C6D8-CD20-A769A4DF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72" y="175723"/>
            <a:ext cx="10608128" cy="807985"/>
          </a:xfrm>
        </p:spPr>
        <p:txBody>
          <a:bodyPr>
            <a:normAutofit/>
          </a:bodyPr>
          <a:lstStyle/>
          <a:p>
            <a:r>
              <a:rPr lang="en-US" dirty="0"/>
              <a:t>Acknowledgements</a:t>
            </a:r>
            <a:endParaRPr lang="en-GB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DA1C16C3-B901-3154-3B90-094B55E9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t>HSE - Health Protection Surveillance Centre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74350-D833-B1AD-3B09-0003308DD175}"/>
              </a:ext>
            </a:extLst>
          </p:cNvPr>
          <p:cNvSpPr txBox="1"/>
          <p:nvPr/>
        </p:nvSpPr>
        <p:spPr>
          <a:xfrm>
            <a:off x="637115" y="1303424"/>
            <a:ext cx="9752995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Sincere thanks to</a:t>
            </a:r>
          </a:p>
          <a:p>
            <a:pPr marL="285750" indent="-28575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all microbiology laboratories for their continued support for EARS-Net and for providing data for this report; </a:t>
            </a:r>
          </a:p>
          <a:p>
            <a:pPr marL="285750" indent="-28575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the National MRSA Refence Laboratory; </a:t>
            </a:r>
          </a:p>
          <a:p>
            <a:pPr marL="285750" indent="-28575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the Irish Meningitis and Sepsis Reference Laboratory (IMSRL); </a:t>
            </a:r>
          </a:p>
          <a:p>
            <a:pPr marL="285750" indent="-28575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the National </a:t>
            </a:r>
            <a:r>
              <a:rPr lang="en-US" sz="20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Carbapenemase</a:t>
            </a:r>
            <a:r>
              <a:rPr lang="en-US" sz="20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-Producing </a:t>
            </a:r>
            <a:r>
              <a:rPr lang="en-US" sz="20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Enterobacterales</a:t>
            </a:r>
            <a:r>
              <a:rPr lang="en-US" sz="20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Reference Laboratory Service (</a:t>
            </a:r>
            <a:r>
              <a:rPr lang="en-US" sz="20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CPEaRLS</a:t>
            </a:r>
            <a:r>
              <a:rPr lang="en-US" sz="20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); </a:t>
            </a:r>
          </a:p>
          <a:p>
            <a:pPr marL="285750" indent="-28575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EARS-Net at ECDC for providing the European data</a:t>
            </a:r>
            <a:endParaRPr lang="en-GB" sz="20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9354F5-A36A-BFE8-75B5-D72C296D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82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896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175723"/>
            <a:ext cx="10515600" cy="807985"/>
          </a:xfrm>
        </p:spPr>
        <p:txBody>
          <a:bodyPr/>
          <a:lstStyle/>
          <a:p>
            <a:r>
              <a:rPr dirty="0"/>
              <a:t>Methodology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199" y="6447791"/>
            <a:ext cx="9350829" cy="365125"/>
          </a:xfrm>
        </p:spPr>
        <p:txBody>
          <a:bodyPr/>
          <a:lstStyle/>
          <a:p>
            <a:r>
              <a:rPr dirty="0"/>
              <a:t>HSE - Health Protection Surveillance Centre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B6FCCE-8C7D-C739-9507-4A7F627DF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1131683"/>
            <a:ext cx="5855515" cy="520283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2200" b="1" dirty="0">
                <a:latin typeface="+mn-lt"/>
              </a:rPr>
              <a:t>National AMR Data Management &amp; Reporting </a:t>
            </a:r>
          </a:p>
          <a:p>
            <a:pPr algn="l"/>
            <a:r>
              <a:rPr lang="en-GB" sz="2200" b="1" dirty="0">
                <a:latin typeface="+mn-lt"/>
              </a:rPr>
              <a:t>Data Storage &amp;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Data stored in:</a:t>
            </a:r>
          </a:p>
          <a:p>
            <a:pPr lvl="1" algn="l"/>
            <a:r>
              <a:rPr lang="en-GB" sz="2200" b="1" dirty="0">
                <a:latin typeface="+mn-lt"/>
              </a:rPr>
              <a:t>WHONET format</a:t>
            </a:r>
            <a:r>
              <a:rPr lang="en-GB" sz="2200" dirty="0">
                <a:latin typeface="+mn-lt"/>
              </a:rPr>
              <a:t> (WHO’s free software for AMR data)</a:t>
            </a:r>
          </a:p>
          <a:p>
            <a:pPr lvl="1" algn="l"/>
            <a:r>
              <a:rPr lang="en-GB" sz="2200" b="1" dirty="0">
                <a:latin typeface="+mn-lt"/>
              </a:rPr>
              <a:t>Access Database</a:t>
            </a:r>
            <a:r>
              <a:rPr lang="en-GB" sz="2200" dirty="0">
                <a:latin typeface="+mn-lt"/>
              </a:rPr>
              <a:t> at HPSC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Data analysis and reporting done using </a:t>
            </a:r>
            <a:r>
              <a:rPr lang="en-GB" sz="2200" b="1" dirty="0">
                <a:latin typeface="+mn-lt"/>
              </a:rPr>
              <a:t>RStudio</a:t>
            </a:r>
            <a:r>
              <a:rPr lang="en-GB" sz="2200" dirty="0">
                <a:latin typeface="+mn-lt"/>
              </a:rPr>
              <a:t> (statistical computing &amp; graphics)</a:t>
            </a:r>
          </a:p>
          <a:p>
            <a:pPr algn="l"/>
            <a:endParaRPr lang="en-GB" sz="2200" b="1" dirty="0">
              <a:latin typeface="+mn-lt"/>
            </a:endParaRPr>
          </a:p>
          <a:p>
            <a:pPr algn="l"/>
            <a:r>
              <a:rPr lang="en-GB" sz="2200" b="1" dirty="0">
                <a:latin typeface="+mn-lt"/>
              </a:rPr>
              <a:t>Guideline Compliance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b="1" dirty="0">
                <a:latin typeface="+mn-lt"/>
              </a:rPr>
              <a:t>ECDC requires</a:t>
            </a:r>
            <a:r>
              <a:rPr lang="en-GB" sz="2200" dirty="0">
                <a:latin typeface="+mn-lt"/>
              </a:rPr>
              <a:t> data submission only from labs using </a:t>
            </a:r>
            <a:r>
              <a:rPr lang="en-GB" sz="2200" b="1" dirty="0">
                <a:latin typeface="+mn-lt"/>
              </a:rPr>
              <a:t>EUCAST guidelines</a:t>
            </a:r>
            <a:endParaRPr lang="en-GB" sz="22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Labs using </a:t>
            </a:r>
            <a:r>
              <a:rPr lang="en-GB" sz="2200" b="1" dirty="0">
                <a:latin typeface="+mn-lt"/>
              </a:rPr>
              <a:t>CLSI guidelines</a:t>
            </a:r>
            <a:r>
              <a:rPr lang="en-GB" sz="2200" dirty="0">
                <a:latin typeface="+mn-lt"/>
              </a:rPr>
              <a:t>:</a:t>
            </a:r>
          </a:p>
          <a:p>
            <a:pPr lvl="1" algn="l"/>
            <a:r>
              <a:rPr lang="en-GB" sz="2200" dirty="0">
                <a:latin typeface="+mn-lt"/>
              </a:rPr>
              <a:t>Included in </a:t>
            </a:r>
            <a:r>
              <a:rPr lang="en-GB" sz="2200" b="1" dirty="0">
                <a:latin typeface="+mn-lt"/>
              </a:rPr>
              <a:t>national report</a:t>
            </a:r>
            <a:endParaRPr lang="en-GB" sz="2200" dirty="0">
              <a:latin typeface="+mn-lt"/>
            </a:endParaRPr>
          </a:p>
          <a:p>
            <a:pPr lvl="1" algn="l"/>
            <a:r>
              <a:rPr lang="en-GB" sz="2200" b="1" dirty="0">
                <a:latin typeface="+mn-lt"/>
              </a:rPr>
              <a:t>Excluded</a:t>
            </a:r>
            <a:r>
              <a:rPr lang="en-GB" sz="2200" dirty="0">
                <a:latin typeface="+mn-lt"/>
              </a:rPr>
              <a:t> from ECDC submissions</a:t>
            </a:r>
          </a:p>
          <a:p>
            <a:pPr lvl="1" algn="l"/>
            <a:r>
              <a:rPr lang="en-GB" sz="2200" dirty="0">
                <a:latin typeface="+mn-lt"/>
              </a:rPr>
              <a:t>Results in </a:t>
            </a:r>
            <a:r>
              <a:rPr lang="en-GB" sz="2200" b="1" dirty="0">
                <a:latin typeface="+mn-lt"/>
              </a:rPr>
              <a:t>differences</a:t>
            </a:r>
            <a:r>
              <a:rPr lang="en-GB" sz="2200" dirty="0">
                <a:latin typeface="+mn-lt"/>
              </a:rPr>
              <a:t> between national and ECDC reports</a:t>
            </a:r>
          </a:p>
          <a:p>
            <a:endParaRPr lang="en-GB" b="1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38DAEE82-DD14-BFC1-A15C-87A4AF11B017}"/>
              </a:ext>
            </a:extLst>
          </p:cNvPr>
          <p:cNvSpPr txBox="1">
            <a:spLocks/>
          </p:cNvSpPr>
          <p:nvPr/>
        </p:nvSpPr>
        <p:spPr>
          <a:xfrm>
            <a:off x="6451134" y="1114332"/>
            <a:ext cx="5645791" cy="26187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latin typeface="+mn-lt"/>
              </a:rPr>
              <a:t>Reporting Timeline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ECDC 2024 Annual Epidemiological Report</a:t>
            </a:r>
            <a:r>
              <a:rPr lang="en-GB" sz="2000" dirty="0">
                <a:latin typeface="+mn-lt"/>
              </a:rPr>
              <a:t> to be published in </a:t>
            </a:r>
            <a:r>
              <a:rPr lang="en-GB" sz="2000" b="1" dirty="0">
                <a:latin typeface="+mn-lt"/>
              </a:rPr>
              <a:t>November 2025</a:t>
            </a:r>
            <a:endParaRPr lang="en-GB" sz="2000" dirty="0">
              <a:latin typeface="+mn-lt"/>
            </a:endParaRPr>
          </a:p>
          <a:p>
            <a:pPr lvl="1" algn="l"/>
            <a:r>
              <a:rPr lang="en-GB" sz="2000" dirty="0">
                <a:latin typeface="+mn-lt"/>
              </a:rPr>
              <a:t>Ahead of </a:t>
            </a:r>
            <a:r>
              <a:rPr lang="en-GB" sz="2000" b="1" dirty="0">
                <a:latin typeface="+mn-lt"/>
              </a:rPr>
              <a:t>European Antibiotic Awareness Day</a:t>
            </a:r>
            <a:endParaRPr lang="en-GB" sz="2000" dirty="0">
              <a:latin typeface="+mn-lt"/>
            </a:endParaRPr>
          </a:p>
          <a:p>
            <a:pPr algn="l"/>
            <a:endParaRPr lang="en-GB" sz="2000" b="1" dirty="0">
              <a:latin typeface="+mn-lt"/>
            </a:endParaRPr>
          </a:p>
          <a:p>
            <a:pPr algn="l"/>
            <a:r>
              <a:rPr lang="en-GB" sz="2000" b="1" dirty="0">
                <a:latin typeface="+mn-lt"/>
              </a:rPr>
              <a:t>Quality Assurance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EARS-Net labs must participate in the </a:t>
            </a:r>
            <a:r>
              <a:rPr lang="en-GB" sz="2000" b="1" dirty="0">
                <a:latin typeface="+mn-lt"/>
              </a:rPr>
              <a:t>annual EARS-Net EQA exercise</a:t>
            </a:r>
            <a:endParaRPr lang="en-GB" sz="2000" dirty="0">
              <a:latin typeface="+mn-lt"/>
            </a:endParaRPr>
          </a:p>
          <a:p>
            <a:endParaRPr lang="en-GB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47AF7-1C16-E356-85FC-4BAE6F22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7989-0C15-4E9D-A9BD-777718A2D92E}" type="slidenum">
              <a:rPr lang="en-IE" smtClean="0"/>
              <a:t>9</a:t>
            </a:fld>
            <a:endParaRPr lang="en-I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7441</TotalTime>
  <Words>4618</Words>
  <Application>Microsoft Office PowerPoint</Application>
  <PresentationFormat>Widescreen</PresentationFormat>
  <Paragraphs>580</Paragraphs>
  <Slides>82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92" baseType="lpstr">
      <vt:lpstr>Aptos</vt:lpstr>
      <vt:lpstr>Aptos Display</vt:lpstr>
      <vt:lpstr>Arial</vt:lpstr>
      <vt:lpstr>Calibri</vt:lpstr>
      <vt:lpstr>Cambria</vt:lpstr>
      <vt:lpstr>Courier New</vt:lpstr>
      <vt:lpstr>Tahoma</vt:lpstr>
      <vt:lpstr>Wingdings</vt:lpstr>
      <vt:lpstr>Office Theme</vt:lpstr>
      <vt:lpstr>Custom Design</vt:lpstr>
      <vt:lpstr>Antimicrobial resistance (EARS-Net) data in Ireland, 2024</vt:lpstr>
      <vt:lpstr>Key points, 2024: Population coverage by EARS-Net</vt:lpstr>
      <vt:lpstr>Key points, 2024: Case numbers</vt:lpstr>
      <vt:lpstr>Key points, 2024: Resistance highlights</vt:lpstr>
      <vt:lpstr>Abbreviations</vt:lpstr>
      <vt:lpstr>Introduction to Antimicrobial Resistance Surveillance </vt:lpstr>
      <vt:lpstr>WHO Bacterial Priority Pathogen List, 2024</vt:lpstr>
      <vt:lpstr>EARS-Net background</vt:lpstr>
      <vt:lpstr>Methodology</vt:lpstr>
      <vt:lpstr>National Results</vt:lpstr>
      <vt:lpstr>Number of laboratories participating over the past 5 years; and overall population coverage by EARS-Net</vt:lpstr>
      <vt:lpstr>Distribution of bloodstream infections in Ireland over the latest year by  EARS-Net pathogen and week</vt:lpstr>
      <vt:lpstr>Number of bloodstream infections (BSIs) in Ireland in the last 5 years by EARS-Net pathogen and year</vt:lpstr>
      <vt:lpstr>Gender distribution of cases by EARS-Net pathogen in Ireland, 2024</vt:lpstr>
      <vt:lpstr>Age distribution of cases by EARS-Net pathogen in Ireland, 2024</vt:lpstr>
      <vt:lpstr>HAI status of cases by EARS-net pathogen in Ireland, 2024</vt:lpstr>
      <vt:lpstr>Ward type of cases by EARS-Net pathogen in Ireland, 2024</vt:lpstr>
      <vt:lpstr>EU/EEA targets on AMR</vt:lpstr>
      <vt:lpstr>EU/EEA targets on AMR</vt:lpstr>
      <vt:lpstr>EU/EEA targets on AMR: latest data for Ireland</vt:lpstr>
      <vt:lpstr>Latest data by pathogen</vt:lpstr>
      <vt:lpstr>Escherichia coli invasive infections</vt:lpstr>
      <vt:lpstr>Antimicrobial resistance in invasive E. coli infections in Ireland</vt:lpstr>
      <vt:lpstr>Key resistance indicators in invasive E. coli infections in Ireland</vt:lpstr>
      <vt:lpstr>3rd-generation cephalosporin resistance and ESBL-production in invasive E. coli infections in Ireland</vt:lpstr>
      <vt:lpstr>3rd-generation cephalosporin resistance in invasive E. coli infections in the EU/EEA in 2023</vt:lpstr>
      <vt:lpstr>Fluoroquinolone resistance in invasive E. coli infections in Ireland</vt:lpstr>
      <vt:lpstr>Fluoroquinolone resistance in invasive E. coli infections in the EU/EEA in 2023</vt:lpstr>
      <vt:lpstr>Aminoglycoside resistance in invasive E. coli infections in Ireland</vt:lpstr>
      <vt:lpstr>Aminoglycoside resistance in invasive E. coli infections in the EU/EEA in 2023</vt:lpstr>
      <vt:lpstr>Carbapenem resistance in invasive E. coli infections in Ireland</vt:lpstr>
      <vt:lpstr>Carbapenemase-producing E. coli infections by enzyme type in Ireland</vt:lpstr>
      <vt:lpstr>Multi-drug resistance in invasive E. coli infections in Ireland</vt:lpstr>
      <vt:lpstr>Staphylococcus aureus invasive infections </vt:lpstr>
      <vt:lpstr>Antimicrobial resistance in invasive S. aureus infections in Ireland</vt:lpstr>
      <vt:lpstr>Meticillin resistance proportions in invasive S. aureus infections in Ireland</vt:lpstr>
      <vt:lpstr>Meticillin resistance in invasive S. aureus infections in the EU/EEA in 2023</vt:lpstr>
      <vt:lpstr>Invasive S. aureus incidence rates in Ireland</vt:lpstr>
      <vt:lpstr>Klebsiella pneumoniae invasive infections</vt:lpstr>
      <vt:lpstr>Antimicrobial resistance in invasive K. pneumoniae infections in Ireland</vt:lpstr>
      <vt:lpstr>Key resistance indicators in invasive K. pneumoniae infections in Ireland</vt:lpstr>
      <vt:lpstr>3rd-generation cephalosporin resistance and ESBL-production in invasive K. pneumoniae infections in Ireland</vt:lpstr>
      <vt:lpstr>3rd-generation cephalosporin resistance in invasive K. pneumoniae infections in the EU/EEA in 2023</vt:lpstr>
      <vt:lpstr>Fluoroquinolone resistance in invasive K. pneumoniae infections in Ireland</vt:lpstr>
      <vt:lpstr>Fluoroquinolone resistance in invasive K. pneumoniae infections in the EU/EEA in 2023</vt:lpstr>
      <vt:lpstr>Aminoglycoside resistance in invasive K. pneumoniae infections in Ireland</vt:lpstr>
      <vt:lpstr>Carbapenem resistance in invasive K. pneumoniae infections in Ireland</vt:lpstr>
      <vt:lpstr>Carbapenem resistance in invasive K. pneumoniae infections in the EU/EEA in 2023</vt:lpstr>
      <vt:lpstr>Carbapenemase-producing K. pneumoniae infections by enzyme type in Ireland</vt:lpstr>
      <vt:lpstr>Multi-drug resistance in invasive K. pneumoniae infections in Ireland</vt:lpstr>
      <vt:lpstr>Multi-drug resistance in invasive K. pneumoniae infections in the EU/EEA in 2023</vt:lpstr>
      <vt:lpstr>Enterococcus faecium invasive infections </vt:lpstr>
      <vt:lpstr>Antimicrobial resistance in invasive E. faecium infections in Ireland</vt:lpstr>
      <vt:lpstr>Vancomycin resistance in invasive E. faecium infections in Ireland</vt:lpstr>
      <vt:lpstr>Vancomycin resistance in invasive E. faecium infections in the EU/EEA in 2023</vt:lpstr>
      <vt:lpstr>Invasive E. faecium incidence rates in Ireland</vt:lpstr>
      <vt:lpstr>Pseudomonas aeruginosa invasive infections </vt:lpstr>
      <vt:lpstr>Antimicrobial resistance in invasive P. aeruginosa infections in Ireland</vt:lpstr>
      <vt:lpstr>Key resistance indicators in invasive P. aeruginosa infections in Ireland</vt:lpstr>
      <vt:lpstr>Multi-drug resistance in invasive P. aeruginosa infections in Ireland</vt:lpstr>
      <vt:lpstr>Enterococcus faecalis invasive infections </vt:lpstr>
      <vt:lpstr>Antimicrobial resistance in invasive E. faecalis infections in Ireland</vt:lpstr>
      <vt:lpstr>Key resistance indicators in invasive E. faecalis infections in Ireland</vt:lpstr>
      <vt:lpstr>High-level gentamicin resistance in invasive E. faecalis infections in Ireland</vt:lpstr>
      <vt:lpstr>High-level gentamicin resistance in invasive E. faecalis infections in the EU/EEA in 2023</vt:lpstr>
      <vt:lpstr>Acinetobacter species invasive infections </vt:lpstr>
      <vt:lpstr>Antimicrobial resistance in invasive Acinetobacter infections in Ireland</vt:lpstr>
      <vt:lpstr>Key resistance indicators in invasive Acinetobacter infections in Ireland</vt:lpstr>
      <vt:lpstr>Carbapenem resistance in invasive Acinetobacter infections in the EU/EEA in 2023</vt:lpstr>
      <vt:lpstr>Streptococcus pneumoniae invasive infections </vt:lpstr>
      <vt:lpstr>Antimicrobial resistance in invasive Streptococcus pneumoniae infections in Ireland</vt:lpstr>
      <vt:lpstr>Key resistance indicators in invasive Streptococcus pneumoniae infections in Ireland</vt:lpstr>
      <vt:lpstr>Penicillin non-susceptibility (or non-wild-type) in invasive  Streptococcus pneumoniae infections in the EU/EEA in 2023</vt:lpstr>
      <vt:lpstr>Invasive Group A Streptococcus (iGAS) infections (for AMR)</vt:lpstr>
      <vt:lpstr>Antimicrobial resistance in iGAS infections in Ireland</vt:lpstr>
      <vt:lpstr>Number of iGAS infections (submitted to EARS-Net for the purpose of AMR surveillance) in Ireland in the last 5 years</vt:lpstr>
      <vt:lpstr>Invasive Group B Streptococcus (iGBS) infections (for AMR)</vt:lpstr>
      <vt:lpstr>Antimicrobial resistance in iGBS infections in Ireland</vt:lpstr>
      <vt:lpstr>Number of iGBS infections (submitted to EARS-Net for the purpose of AMR surveillance) in Ireland in the last 5 years</vt:lpstr>
      <vt:lpstr>Candida spp. invasive infections </vt:lpstr>
      <vt:lpstr>Breakdown of invasive Candida spp. infections by species in Ireland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Ajay Oza</dc:creator>
  <cp:lastModifiedBy>Stephen Murchan</cp:lastModifiedBy>
  <cp:revision>74</cp:revision>
  <dcterms:created xsi:type="dcterms:W3CDTF">2022-09-05T17:02:18Z</dcterms:created>
  <dcterms:modified xsi:type="dcterms:W3CDTF">2025-10-16T14:54:23Z</dcterms:modified>
</cp:coreProperties>
</file>