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9" r:id="rId2"/>
    <p:sldId id="265" r:id="rId3"/>
    <p:sldId id="276" r:id="rId4"/>
    <p:sldId id="277" r:id="rId5"/>
    <p:sldId id="264" r:id="rId6"/>
    <p:sldId id="278" r:id="rId7"/>
    <p:sldId id="279" r:id="rId8"/>
    <p:sldId id="280" r:id="rId9"/>
    <p:sldId id="284" r:id="rId10"/>
    <p:sldId id="266" r:id="rId11"/>
    <p:sldId id="281" r:id="rId12"/>
    <p:sldId id="282" r:id="rId13"/>
    <p:sldId id="283" r:id="rId14"/>
    <p:sldId id="272" r:id="rId15"/>
    <p:sldId id="267" r:id="rId16"/>
    <p:sldId id="268" r:id="rId17"/>
    <p:sldId id="269" r:id="rId18"/>
    <p:sldId id="285" r:id="rId19"/>
    <p:sldId id="270" r:id="rId20"/>
    <p:sldId id="271" r:id="rId21"/>
    <p:sldId id="274" r:id="rId22"/>
    <p:sldId id="273" r:id="rId23"/>
    <p:sldId id="275" r:id="rId24"/>
  </p:sldIdLst>
  <p:sldSz cx="12190413" cy="6859588"/>
  <p:notesSz cx="6858000" cy="9144000"/>
  <p:defaultTextStyle>
    <a:defPPr>
      <a:defRPr lang="en-US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4C4"/>
    <a:srgbClr val="82428D"/>
    <a:srgbClr val="EB89A3"/>
    <a:srgbClr val="BA1F46"/>
    <a:srgbClr val="B8AB97"/>
    <a:srgbClr val="A98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71" autoAdjust="0"/>
    <p:restoredTop sz="88184" autoAdjust="0"/>
  </p:normalViewPr>
  <p:slideViewPr>
    <p:cSldViewPr>
      <p:cViewPr>
        <p:scale>
          <a:sx n="74" d="100"/>
          <a:sy n="74" d="100"/>
        </p:scale>
        <p:origin x="-1002" y="-150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15352580927384"/>
          <c:y val="4.1120443277923593E-2"/>
          <c:w val="0.64084374453193349"/>
          <c:h val="0.70348498104403612"/>
        </c:manualLayout>
      </c:layout>
      <c:lineChart>
        <c:grouping val="standard"/>
        <c:varyColors val="0"/>
        <c:ser>
          <c:idx val="0"/>
          <c:order val="0"/>
          <c:tx>
            <c:strRef>
              <c:f>'[Euro-GASP 2010-2017 analysis copied from Stata.xlsx]cfm_MIC_grp2'!$C$35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rgbClr val="7CBDC4"/>
              </a:solidFill>
            </a:ln>
          </c:spPr>
          <c:marker>
            <c:symbol val="none"/>
          </c:marker>
          <c:cat>
            <c:strRef>
              <c:f>'[Euro-GASP 2010-2017 analysis copied from Stata.xlsx]cfm_MIC_grp2'!$B$36:$B$41</c:f>
              <c:strCache>
                <c:ptCount val="6"/>
                <c:pt idx="0">
                  <c:v>0-0.004</c:v>
                </c:pt>
                <c:pt idx="1">
                  <c:v>0.008-0.016</c:v>
                </c:pt>
                <c:pt idx="2">
                  <c:v>0.016-0.032</c:v>
                </c:pt>
                <c:pt idx="3">
                  <c:v>0.032-0.064</c:v>
                </c:pt>
                <c:pt idx="4">
                  <c:v>0.064-0.128</c:v>
                </c:pt>
                <c:pt idx="5">
                  <c:v>0.128-0.256</c:v>
                </c:pt>
              </c:strCache>
            </c:strRef>
          </c:cat>
          <c:val>
            <c:numRef>
              <c:f>'[Euro-GASP 2010-2017 analysis copied from Stata.xlsx]cfm_MIC_grp2'!$C$36:$C$41</c:f>
              <c:numCache>
                <c:formatCode>General</c:formatCode>
                <c:ptCount val="6"/>
                <c:pt idx="0">
                  <c:v>0</c:v>
                </c:pt>
                <c:pt idx="1">
                  <c:v>42.59</c:v>
                </c:pt>
                <c:pt idx="2">
                  <c:v>42.59</c:v>
                </c:pt>
                <c:pt idx="3">
                  <c:v>1.85</c:v>
                </c:pt>
                <c:pt idx="4">
                  <c:v>11.11</c:v>
                </c:pt>
                <c:pt idx="5">
                  <c:v>1.85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'[Euro-GASP 2010-2017 analysis copied from Stata.xlsx]cfm_MIC_grp2'!$D$35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rgbClr val="65B32E"/>
              </a:solidFill>
            </a:ln>
          </c:spPr>
          <c:marker>
            <c:symbol val="none"/>
          </c:marker>
          <c:cat>
            <c:strRef>
              <c:f>'[Euro-GASP 2010-2017 analysis copied from Stata.xlsx]cfm_MIC_grp2'!$B$36:$B$41</c:f>
              <c:strCache>
                <c:ptCount val="6"/>
                <c:pt idx="0">
                  <c:v>0-0.004</c:v>
                </c:pt>
                <c:pt idx="1">
                  <c:v>0.008-0.016</c:v>
                </c:pt>
                <c:pt idx="2">
                  <c:v>0.016-0.032</c:v>
                </c:pt>
                <c:pt idx="3">
                  <c:v>0.032-0.064</c:v>
                </c:pt>
                <c:pt idx="4">
                  <c:v>0.064-0.128</c:v>
                </c:pt>
                <c:pt idx="5">
                  <c:v>0.128-0.256</c:v>
                </c:pt>
              </c:strCache>
            </c:strRef>
          </c:cat>
          <c:val>
            <c:numRef>
              <c:f>'[Euro-GASP 2010-2017 analysis copied from Stata.xlsx]cfm_MIC_grp2'!$D$36:$D$41</c:f>
              <c:numCache>
                <c:formatCode>General</c:formatCode>
                <c:ptCount val="6"/>
                <c:pt idx="0">
                  <c:v>0</c:v>
                </c:pt>
                <c:pt idx="1">
                  <c:v>31.25</c:v>
                </c:pt>
                <c:pt idx="2">
                  <c:v>45.31</c:v>
                </c:pt>
                <c:pt idx="3">
                  <c:v>14.06</c:v>
                </c:pt>
                <c:pt idx="4">
                  <c:v>6.25</c:v>
                </c:pt>
                <c:pt idx="5">
                  <c:v>3.13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'[Euro-GASP 2010-2017 analysis copied from Stata.xlsx]cfm_MIC_grp2'!$E$35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006858"/>
              </a:solidFill>
            </a:ln>
          </c:spPr>
          <c:marker>
            <c:symbol val="none"/>
          </c:marker>
          <c:cat>
            <c:strRef>
              <c:f>'[Euro-GASP 2010-2017 analysis copied from Stata.xlsx]cfm_MIC_grp2'!$B$36:$B$41</c:f>
              <c:strCache>
                <c:ptCount val="6"/>
                <c:pt idx="0">
                  <c:v>0-0.004</c:v>
                </c:pt>
                <c:pt idx="1">
                  <c:v>0.008-0.016</c:v>
                </c:pt>
                <c:pt idx="2">
                  <c:v>0.016-0.032</c:v>
                </c:pt>
                <c:pt idx="3">
                  <c:v>0.032-0.064</c:v>
                </c:pt>
                <c:pt idx="4">
                  <c:v>0.064-0.128</c:v>
                </c:pt>
                <c:pt idx="5">
                  <c:v>0.128-0.256</c:v>
                </c:pt>
              </c:strCache>
            </c:strRef>
          </c:cat>
          <c:val>
            <c:numRef>
              <c:f>'[Euro-GASP 2010-2017 analysis copied from Stata.xlsx]cfm_MIC_grp2'!$E$36:$E$41</c:f>
              <c:numCache>
                <c:formatCode>General</c:formatCode>
                <c:ptCount val="6"/>
                <c:pt idx="0">
                  <c:v>0</c:v>
                </c:pt>
                <c:pt idx="1">
                  <c:v>55</c:v>
                </c:pt>
                <c:pt idx="2">
                  <c:v>30</c:v>
                </c:pt>
                <c:pt idx="3">
                  <c:v>11.25</c:v>
                </c:pt>
                <c:pt idx="4">
                  <c:v>0</c:v>
                </c:pt>
                <c:pt idx="5">
                  <c:v>3.75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'[Euro-GASP 2010-2017 analysis copied from Stata.xlsx]cfm_MIC_grp2'!$F$35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rgbClr val="71A59C"/>
              </a:solidFill>
            </a:ln>
          </c:spPr>
          <c:marker>
            <c:symbol val="none"/>
          </c:marker>
          <c:cat>
            <c:strRef>
              <c:f>'[Euro-GASP 2010-2017 analysis copied from Stata.xlsx]cfm_MIC_grp2'!$B$36:$B$41</c:f>
              <c:strCache>
                <c:ptCount val="6"/>
                <c:pt idx="0">
                  <c:v>0-0.004</c:v>
                </c:pt>
                <c:pt idx="1">
                  <c:v>0.008-0.016</c:v>
                </c:pt>
                <c:pt idx="2">
                  <c:v>0.016-0.032</c:v>
                </c:pt>
                <c:pt idx="3">
                  <c:v>0.032-0.064</c:v>
                </c:pt>
                <c:pt idx="4">
                  <c:v>0.064-0.128</c:v>
                </c:pt>
                <c:pt idx="5">
                  <c:v>0.128-0.256</c:v>
                </c:pt>
              </c:strCache>
            </c:strRef>
          </c:cat>
          <c:val>
            <c:numRef>
              <c:f>'[Euro-GASP 2010-2017 analysis copied from Stata.xlsx]cfm_MIC_grp2'!$F$36:$F$41</c:f>
              <c:numCache>
                <c:formatCode>General</c:formatCode>
                <c:ptCount val="6"/>
                <c:pt idx="0">
                  <c:v>0</c:v>
                </c:pt>
                <c:pt idx="1">
                  <c:v>89.32</c:v>
                </c:pt>
                <c:pt idx="2">
                  <c:v>4.8499999999999996</c:v>
                </c:pt>
                <c:pt idx="3">
                  <c:v>1.94</c:v>
                </c:pt>
                <c:pt idx="4">
                  <c:v>2.91</c:v>
                </c:pt>
                <c:pt idx="5">
                  <c:v>0.97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'[Euro-GASP 2010-2017 analysis copied from Stata.xlsx]cfm_MIC_grp2'!$G$35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3E5B84"/>
              </a:solidFill>
            </a:ln>
          </c:spPr>
          <c:marker>
            <c:symbol val="none"/>
          </c:marker>
          <c:cat>
            <c:strRef>
              <c:f>'[Euro-GASP 2010-2017 analysis copied from Stata.xlsx]cfm_MIC_grp2'!$B$36:$B$41</c:f>
              <c:strCache>
                <c:ptCount val="6"/>
                <c:pt idx="0">
                  <c:v>0-0.004</c:v>
                </c:pt>
                <c:pt idx="1">
                  <c:v>0.008-0.016</c:v>
                </c:pt>
                <c:pt idx="2">
                  <c:v>0.016-0.032</c:v>
                </c:pt>
                <c:pt idx="3">
                  <c:v>0.032-0.064</c:v>
                </c:pt>
                <c:pt idx="4">
                  <c:v>0.064-0.128</c:v>
                </c:pt>
                <c:pt idx="5">
                  <c:v>0.128-0.256</c:v>
                </c:pt>
              </c:strCache>
            </c:strRef>
          </c:cat>
          <c:val>
            <c:numRef>
              <c:f>'[Euro-GASP 2010-2017 analysis copied from Stata.xlsx]cfm_MIC_grp2'!$G$36:$G$41</c:f>
              <c:numCache>
                <c:formatCode>General</c:formatCode>
                <c:ptCount val="6"/>
                <c:pt idx="0">
                  <c:v>0</c:v>
                </c:pt>
                <c:pt idx="1">
                  <c:v>87.13</c:v>
                </c:pt>
                <c:pt idx="2">
                  <c:v>7.92</c:v>
                </c:pt>
                <c:pt idx="3">
                  <c:v>2.97</c:v>
                </c:pt>
                <c:pt idx="4">
                  <c:v>1.98</c:v>
                </c:pt>
                <c:pt idx="5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'[Euro-GASP 2010-2017 analysis copied from Stata.xlsx]cfm_MIC_grp2'!$H$35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EB89A3"/>
              </a:solidFill>
            </a:ln>
          </c:spPr>
          <c:marker>
            <c:symbol val="none"/>
          </c:marker>
          <c:cat>
            <c:strRef>
              <c:f>'[Euro-GASP 2010-2017 analysis copied from Stata.xlsx]cfm_MIC_grp2'!$B$36:$B$41</c:f>
              <c:strCache>
                <c:ptCount val="6"/>
                <c:pt idx="0">
                  <c:v>0-0.004</c:v>
                </c:pt>
                <c:pt idx="1">
                  <c:v>0.008-0.016</c:v>
                </c:pt>
                <c:pt idx="2">
                  <c:v>0.016-0.032</c:v>
                </c:pt>
                <c:pt idx="3">
                  <c:v>0.032-0.064</c:v>
                </c:pt>
                <c:pt idx="4">
                  <c:v>0.064-0.128</c:v>
                </c:pt>
                <c:pt idx="5">
                  <c:v>0.128-0.256</c:v>
                </c:pt>
              </c:strCache>
            </c:strRef>
          </c:cat>
          <c:val>
            <c:numRef>
              <c:f>'[Euro-GASP 2010-2017 analysis copied from Stata.xlsx]cfm_MIC_grp2'!$H$36:$H$41</c:f>
              <c:numCache>
                <c:formatCode>General</c:formatCode>
                <c:ptCount val="6"/>
                <c:pt idx="0">
                  <c:v>1.82</c:v>
                </c:pt>
                <c:pt idx="1">
                  <c:v>82.73</c:v>
                </c:pt>
                <c:pt idx="2">
                  <c:v>5.45</c:v>
                </c:pt>
                <c:pt idx="3">
                  <c:v>7.27</c:v>
                </c:pt>
                <c:pt idx="4">
                  <c:v>1.82</c:v>
                </c:pt>
                <c:pt idx="5">
                  <c:v>0.91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'[Euro-GASP 2010-2017 analysis copied from Stata.xlsx]cfm_MIC_grp2'!$I$35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82428D"/>
              </a:solidFill>
            </a:ln>
          </c:spPr>
          <c:marker>
            <c:symbol val="none"/>
          </c:marker>
          <c:cat>
            <c:strRef>
              <c:f>'[Euro-GASP 2010-2017 analysis copied from Stata.xlsx]cfm_MIC_grp2'!$B$36:$B$41</c:f>
              <c:strCache>
                <c:ptCount val="6"/>
                <c:pt idx="0">
                  <c:v>0-0.004</c:v>
                </c:pt>
                <c:pt idx="1">
                  <c:v>0.008-0.016</c:v>
                </c:pt>
                <c:pt idx="2">
                  <c:v>0.016-0.032</c:v>
                </c:pt>
                <c:pt idx="3">
                  <c:v>0.032-0.064</c:v>
                </c:pt>
                <c:pt idx="4">
                  <c:v>0.064-0.128</c:v>
                </c:pt>
                <c:pt idx="5">
                  <c:v>0.128-0.256</c:v>
                </c:pt>
              </c:strCache>
            </c:strRef>
          </c:cat>
          <c:val>
            <c:numRef>
              <c:f>'[Euro-GASP 2010-2017 analysis copied from Stata.xlsx]cfm_MIC_grp2'!$I$36:$I$41</c:f>
              <c:numCache>
                <c:formatCode>General</c:formatCode>
                <c:ptCount val="6"/>
                <c:pt idx="0">
                  <c:v>0</c:v>
                </c:pt>
                <c:pt idx="1">
                  <c:v>66</c:v>
                </c:pt>
                <c:pt idx="2">
                  <c:v>27</c:v>
                </c:pt>
                <c:pt idx="3">
                  <c:v>2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'[Euro-GASP 2010-2017 analysis copied from Stata.xlsx]cfm_MIC_grp2'!$J$35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rgbClr val="BA1F46"/>
              </a:solidFill>
            </a:ln>
          </c:spPr>
          <c:marker>
            <c:symbol val="none"/>
          </c:marker>
          <c:cat>
            <c:strRef>
              <c:f>'[Euro-GASP 2010-2017 analysis copied from Stata.xlsx]cfm_MIC_grp2'!$B$36:$B$41</c:f>
              <c:strCache>
                <c:ptCount val="6"/>
                <c:pt idx="0">
                  <c:v>0-0.004</c:v>
                </c:pt>
                <c:pt idx="1">
                  <c:v>0.008-0.016</c:v>
                </c:pt>
                <c:pt idx="2">
                  <c:v>0.016-0.032</c:v>
                </c:pt>
                <c:pt idx="3">
                  <c:v>0.032-0.064</c:v>
                </c:pt>
                <c:pt idx="4">
                  <c:v>0.064-0.128</c:v>
                </c:pt>
                <c:pt idx="5">
                  <c:v>0.128-0.256</c:v>
                </c:pt>
              </c:strCache>
            </c:strRef>
          </c:cat>
          <c:val>
            <c:numRef>
              <c:f>'[Euro-GASP 2010-2017 analysis copied from Stata.xlsx]cfm_MIC_grp2'!$J$36:$J$41</c:f>
              <c:numCache>
                <c:formatCode>General</c:formatCode>
                <c:ptCount val="6"/>
                <c:pt idx="0">
                  <c:v>0</c:v>
                </c:pt>
                <c:pt idx="1">
                  <c:v>79.63</c:v>
                </c:pt>
                <c:pt idx="2">
                  <c:v>11.11</c:v>
                </c:pt>
                <c:pt idx="3">
                  <c:v>7.41</c:v>
                </c:pt>
                <c:pt idx="4">
                  <c:v>1.85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547840"/>
        <c:axId val="191660800"/>
      </c:lineChart>
      <c:catAx>
        <c:axId val="188547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minimum inhibitory concentration (mg/L)</a:t>
                </a:r>
              </a:p>
            </c:rich>
          </c:tx>
          <c:layout>
            <c:manualLayout>
              <c:xMode val="edge"/>
              <c:yMode val="edge"/>
              <c:x val="0.29393651973760793"/>
              <c:y val="0.92899042126171982"/>
            </c:manualLayout>
          </c:layout>
          <c:overlay val="0"/>
        </c:title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1800000"/>
          <a:lstStyle/>
          <a:p>
            <a:pPr>
              <a:defRPr/>
            </a:pPr>
            <a:endParaRPr lang="en-US"/>
          </a:p>
        </c:txPr>
        <c:crossAx val="191660800"/>
        <c:crosses val="autoZero"/>
        <c:auto val="1"/>
        <c:lblAlgn val="ctr"/>
        <c:lblOffset val="100"/>
        <c:noMultiLvlLbl val="0"/>
      </c:catAx>
      <c:valAx>
        <c:axId val="191660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isolates/year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885478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7280000000000002"/>
          <c:y val="0.20276698745990085"/>
          <c:w val="0.11608888888888889"/>
          <c:h val="0.505577136191309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'[Euro-GASP 2010-2017 analysis copied from Stata.xlsx]cro_MIC_grp2'!$C$36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rgbClr val="7CBDC4"/>
              </a:solidFill>
            </a:ln>
          </c:spPr>
          <c:marker>
            <c:symbol val="none"/>
          </c:marker>
          <c:cat>
            <c:strRef>
              <c:f>'[Euro-GASP 2010-2017 analysis copied from Stata.xlsx]cro_MIC_grp2'!$B$37:$B$45</c:f>
              <c:strCache>
                <c:ptCount val="9"/>
                <c:pt idx="0">
                  <c:v>0-0.002</c:v>
                </c:pt>
                <c:pt idx="1">
                  <c:v>0.002-0.004</c:v>
                </c:pt>
                <c:pt idx="2">
                  <c:v>0.004-0.008</c:v>
                </c:pt>
                <c:pt idx="3">
                  <c:v>0.008-0.016</c:v>
                </c:pt>
                <c:pt idx="4">
                  <c:v>0.016-0.032</c:v>
                </c:pt>
                <c:pt idx="5">
                  <c:v>0.032-0.064</c:v>
                </c:pt>
                <c:pt idx="6">
                  <c:v>0.064-0.125</c:v>
                </c:pt>
                <c:pt idx="7">
                  <c:v>0.25</c:v>
                </c:pt>
                <c:pt idx="8">
                  <c:v>0.5</c:v>
                </c:pt>
              </c:strCache>
            </c:strRef>
          </c:cat>
          <c:val>
            <c:numRef>
              <c:f>'[Euro-GASP 2010-2017 analysis copied from Stata.xlsx]cro_MIC_grp2'!$C$37:$C$45</c:f>
              <c:numCache>
                <c:formatCode>General</c:formatCode>
                <c:ptCount val="9"/>
                <c:pt idx="0">
                  <c:v>12.96</c:v>
                </c:pt>
                <c:pt idx="1">
                  <c:v>3.7</c:v>
                </c:pt>
                <c:pt idx="2">
                  <c:v>48.15</c:v>
                </c:pt>
                <c:pt idx="3">
                  <c:v>18.52</c:v>
                </c:pt>
                <c:pt idx="4">
                  <c:v>12.96</c:v>
                </c:pt>
                <c:pt idx="5">
                  <c:v>1.85</c:v>
                </c:pt>
                <c:pt idx="6">
                  <c:v>1.85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'[Euro-GASP 2010-2017 analysis copied from Stata.xlsx]cro_MIC_grp2'!$D$36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rgbClr val="65B32E"/>
              </a:solidFill>
            </a:ln>
          </c:spPr>
          <c:marker>
            <c:symbol val="none"/>
          </c:marker>
          <c:cat>
            <c:strRef>
              <c:f>'[Euro-GASP 2010-2017 analysis copied from Stata.xlsx]cro_MIC_grp2'!$B$37:$B$45</c:f>
              <c:strCache>
                <c:ptCount val="9"/>
                <c:pt idx="0">
                  <c:v>0-0.002</c:v>
                </c:pt>
                <c:pt idx="1">
                  <c:v>0.002-0.004</c:v>
                </c:pt>
                <c:pt idx="2">
                  <c:v>0.004-0.008</c:v>
                </c:pt>
                <c:pt idx="3">
                  <c:v>0.008-0.016</c:v>
                </c:pt>
                <c:pt idx="4">
                  <c:v>0.016-0.032</c:v>
                </c:pt>
                <c:pt idx="5">
                  <c:v>0.032-0.064</c:v>
                </c:pt>
                <c:pt idx="6">
                  <c:v>0.064-0.125</c:v>
                </c:pt>
                <c:pt idx="7">
                  <c:v>0.25</c:v>
                </c:pt>
                <c:pt idx="8">
                  <c:v>0.5</c:v>
                </c:pt>
              </c:strCache>
            </c:strRef>
          </c:cat>
          <c:val>
            <c:numRef>
              <c:f>'[Euro-GASP 2010-2017 analysis copied from Stata.xlsx]cro_MIC_grp2'!$D$37:$D$45</c:f>
              <c:numCache>
                <c:formatCode>General</c:formatCode>
                <c:ptCount val="9"/>
                <c:pt idx="0">
                  <c:v>20.309999999999999</c:v>
                </c:pt>
                <c:pt idx="1">
                  <c:v>6.25</c:v>
                </c:pt>
                <c:pt idx="2">
                  <c:v>9.3800000000000008</c:v>
                </c:pt>
                <c:pt idx="3">
                  <c:v>39.06</c:v>
                </c:pt>
                <c:pt idx="4">
                  <c:v>18.75</c:v>
                </c:pt>
                <c:pt idx="5">
                  <c:v>6.25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'[Euro-GASP 2010-2017 analysis copied from Stata.xlsx]cro_MIC_grp2'!$E$36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006858"/>
              </a:solidFill>
            </a:ln>
          </c:spPr>
          <c:marker>
            <c:symbol val="none"/>
          </c:marker>
          <c:cat>
            <c:strRef>
              <c:f>'[Euro-GASP 2010-2017 analysis copied from Stata.xlsx]cro_MIC_grp2'!$B$37:$B$45</c:f>
              <c:strCache>
                <c:ptCount val="9"/>
                <c:pt idx="0">
                  <c:v>0-0.002</c:v>
                </c:pt>
                <c:pt idx="1">
                  <c:v>0.002-0.004</c:v>
                </c:pt>
                <c:pt idx="2">
                  <c:v>0.004-0.008</c:v>
                </c:pt>
                <c:pt idx="3">
                  <c:v>0.008-0.016</c:v>
                </c:pt>
                <c:pt idx="4">
                  <c:v>0.016-0.032</c:v>
                </c:pt>
                <c:pt idx="5">
                  <c:v>0.032-0.064</c:v>
                </c:pt>
                <c:pt idx="6">
                  <c:v>0.064-0.125</c:v>
                </c:pt>
                <c:pt idx="7">
                  <c:v>0.25</c:v>
                </c:pt>
                <c:pt idx="8">
                  <c:v>0.5</c:v>
                </c:pt>
              </c:strCache>
            </c:strRef>
          </c:cat>
          <c:val>
            <c:numRef>
              <c:f>'[Euro-GASP 2010-2017 analysis copied from Stata.xlsx]cro_MIC_grp2'!$E$37:$E$45</c:f>
              <c:numCache>
                <c:formatCode>General</c:formatCode>
                <c:ptCount val="9"/>
                <c:pt idx="0">
                  <c:v>16.25</c:v>
                </c:pt>
                <c:pt idx="1">
                  <c:v>11.25</c:v>
                </c:pt>
                <c:pt idx="2">
                  <c:v>21.25</c:v>
                </c:pt>
                <c:pt idx="3">
                  <c:v>21.25</c:v>
                </c:pt>
                <c:pt idx="4">
                  <c:v>17.5</c:v>
                </c:pt>
                <c:pt idx="5">
                  <c:v>8.75</c:v>
                </c:pt>
                <c:pt idx="6">
                  <c:v>2.5</c:v>
                </c:pt>
                <c:pt idx="7">
                  <c:v>1.25</c:v>
                </c:pt>
                <c:pt idx="8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'[Euro-GASP 2010-2017 analysis copied from Stata.xlsx]cro_MIC_grp2'!$F$36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rgbClr val="71A59C"/>
              </a:solidFill>
            </a:ln>
          </c:spPr>
          <c:marker>
            <c:symbol val="none"/>
          </c:marker>
          <c:cat>
            <c:strRef>
              <c:f>'[Euro-GASP 2010-2017 analysis copied from Stata.xlsx]cro_MIC_grp2'!$B$37:$B$45</c:f>
              <c:strCache>
                <c:ptCount val="9"/>
                <c:pt idx="0">
                  <c:v>0-0.002</c:v>
                </c:pt>
                <c:pt idx="1">
                  <c:v>0.002-0.004</c:v>
                </c:pt>
                <c:pt idx="2">
                  <c:v>0.004-0.008</c:v>
                </c:pt>
                <c:pt idx="3">
                  <c:v>0.008-0.016</c:v>
                </c:pt>
                <c:pt idx="4">
                  <c:v>0.016-0.032</c:v>
                </c:pt>
                <c:pt idx="5">
                  <c:v>0.032-0.064</c:v>
                </c:pt>
                <c:pt idx="6">
                  <c:v>0.064-0.125</c:v>
                </c:pt>
                <c:pt idx="7">
                  <c:v>0.25</c:v>
                </c:pt>
                <c:pt idx="8">
                  <c:v>0.5</c:v>
                </c:pt>
              </c:strCache>
            </c:strRef>
          </c:cat>
          <c:val>
            <c:numRef>
              <c:f>'[Euro-GASP 2010-2017 analysis copied from Stata.xlsx]cro_MIC_grp2'!$F$37:$F$45</c:f>
              <c:numCache>
                <c:formatCode>General</c:formatCode>
                <c:ptCount val="9"/>
                <c:pt idx="0">
                  <c:v>28.16</c:v>
                </c:pt>
                <c:pt idx="1">
                  <c:v>0</c:v>
                </c:pt>
                <c:pt idx="2">
                  <c:v>20.39</c:v>
                </c:pt>
                <c:pt idx="3">
                  <c:v>5.83</c:v>
                </c:pt>
                <c:pt idx="4">
                  <c:v>40.78</c:v>
                </c:pt>
                <c:pt idx="5">
                  <c:v>3.88</c:v>
                </c:pt>
                <c:pt idx="6">
                  <c:v>0.97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'[Euro-GASP 2010-2017 analysis copied from Stata.xlsx]cro_MIC_grp2'!$G$36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3E5B84"/>
              </a:solidFill>
            </a:ln>
          </c:spPr>
          <c:marker>
            <c:symbol val="none"/>
          </c:marker>
          <c:cat>
            <c:strRef>
              <c:f>'[Euro-GASP 2010-2017 analysis copied from Stata.xlsx]cro_MIC_grp2'!$B$37:$B$45</c:f>
              <c:strCache>
                <c:ptCount val="9"/>
                <c:pt idx="0">
                  <c:v>0-0.002</c:v>
                </c:pt>
                <c:pt idx="1">
                  <c:v>0.002-0.004</c:v>
                </c:pt>
                <c:pt idx="2">
                  <c:v>0.004-0.008</c:v>
                </c:pt>
                <c:pt idx="3">
                  <c:v>0.008-0.016</c:v>
                </c:pt>
                <c:pt idx="4">
                  <c:v>0.016-0.032</c:v>
                </c:pt>
                <c:pt idx="5">
                  <c:v>0.032-0.064</c:v>
                </c:pt>
                <c:pt idx="6">
                  <c:v>0.064-0.125</c:v>
                </c:pt>
                <c:pt idx="7">
                  <c:v>0.25</c:v>
                </c:pt>
                <c:pt idx="8">
                  <c:v>0.5</c:v>
                </c:pt>
              </c:strCache>
            </c:strRef>
          </c:cat>
          <c:val>
            <c:numRef>
              <c:f>'[Euro-GASP 2010-2017 analysis copied from Stata.xlsx]cro_MIC_grp2'!$G$37:$G$45</c:f>
              <c:numCache>
                <c:formatCode>General</c:formatCode>
                <c:ptCount val="9"/>
                <c:pt idx="0">
                  <c:v>1.98</c:v>
                </c:pt>
                <c:pt idx="1">
                  <c:v>0</c:v>
                </c:pt>
                <c:pt idx="2">
                  <c:v>8.91</c:v>
                </c:pt>
                <c:pt idx="3">
                  <c:v>18.809999999999999</c:v>
                </c:pt>
                <c:pt idx="4">
                  <c:v>53.47</c:v>
                </c:pt>
                <c:pt idx="5">
                  <c:v>13.86</c:v>
                </c:pt>
                <c:pt idx="6">
                  <c:v>2.97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'[Euro-GASP 2010-2017 analysis copied from Stata.xlsx]cro_MIC_grp2'!$H$36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82428D"/>
              </a:solidFill>
            </a:ln>
          </c:spPr>
          <c:marker>
            <c:symbol val="none"/>
          </c:marker>
          <c:cat>
            <c:strRef>
              <c:f>'[Euro-GASP 2010-2017 analysis copied from Stata.xlsx]cro_MIC_grp2'!$B$37:$B$45</c:f>
              <c:strCache>
                <c:ptCount val="9"/>
                <c:pt idx="0">
                  <c:v>0-0.002</c:v>
                </c:pt>
                <c:pt idx="1">
                  <c:v>0.002-0.004</c:v>
                </c:pt>
                <c:pt idx="2">
                  <c:v>0.004-0.008</c:v>
                </c:pt>
                <c:pt idx="3">
                  <c:v>0.008-0.016</c:v>
                </c:pt>
                <c:pt idx="4">
                  <c:v>0.016-0.032</c:v>
                </c:pt>
                <c:pt idx="5">
                  <c:v>0.032-0.064</c:v>
                </c:pt>
                <c:pt idx="6">
                  <c:v>0.064-0.125</c:v>
                </c:pt>
                <c:pt idx="7">
                  <c:v>0.25</c:v>
                </c:pt>
                <c:pt idx="8">
                  <c:v>0.5</c:v>
                </c:pt>
              </c:strCache>
            </c:strRef>
          </c:cat>
          <c:val>
            <c:numRef>
              <c:f>'[Euro-GASP 2010-2017 analysis copied from Stata.xlsx]cro_MIC_grp2'!$H$37:$H$45</c:f>
              <c:numCache>
                <c:formatCode>General</c:formatCode>
                <c:ptCount val="9"/>
                <c:pt idx="0">
                  <c:v>2.73</c:v>
                </c:pt>
                <c:pt idx="1">
                  <c:v>0</c:v>
                </c:pt>
                <c:pt idx="2">
                  <c:v>26.36</c:v>
                </c:pt>
                <c:pt idx="3">
                  <c:v>31.82</c:v>
                </c:pt>
                <c:pt idx="4">
                  <c:v>25.45</c:v>
                </c:pt>
                <c:pt idx="5">
                  <c:v>10</c:v>
                </c:pt>
                <c:pt idx="6">
                  <c:v>3.64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'[Euro-GASP 2010-2017 analysis copied from Stata.xlsx]cro_MIC_grp2'!$I$36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EB89A3"/>
              </a:solidFill>
            </a:ln>
          </c:spPr>
          <c:marker>
            <c:symbol val="none"/>
          </c:marker>
          <c:cat>
            <c:strRef>
              <c:f>'[Euro-GASP 2010-2017 analysis copied from Stata.xlsx]cro_MIC_grp2'!$B$37:$B$45</c:f>
              <c:strCache>
                <c:ptCount val="9"/>
                <c:pt idx="0">
                  <c:v>0-0.002</c:v>
                </c:pt>
                <c:pt idx="1">
                  <c:v>0.002-0.004</c:v>
                </c:pt>
                <c:pt idx="2">
                  <c:v>0.004-0.008</c:v>
                </c:pt>
                <c:pt idx="3">
                  <c:v>0.008-0.016</c:v>
                </c:pt>
                <c:pt idx="4">
                  <c:v>0.016-0.032</c:v>
                </c:pt>
                <c:pt idx="5">
                  <c:v>0.032-0.064</c:v>
                </c:pt>
                <c:pt idx="6">
                  <c:v>0.064-0.125</c:v>
                </c:pt>
                <c:pt idx="7">
                  <c:v>0.25</c:v>
                </c:pt>
                <c:pt idx="8">
                  <c:v>0.5</c:v>
                </c:pt>
              </c:strCache>
            </c:strRef>
          </c:cat>
          <c:val>
            <c:numRef>
              <c:f>'[Euro-GASP 2010-2017 analysis copied from Stata.xlsx]cro_MIC_grp2'!$I$37:$I$45</c:f>
              <c:numCache>
                <c:formatCode>General</c:formatCode>
                <c:ptCount val="9"/>
                <c:pt idx="0">
                  <c:v>15</c:v>
                </c:pt>
                <c:pt idx="1">
                  <c:v>0</c:v>
                </c:pt>
                <c:pt idx="2">
                  <c:v>20</c:v>
                </c:pt>
                <c:pt idx="3">
                  <c:v>35</c:v>
                </c:pt>
                <c:pt idx="4">
                  <c:v>23</c:v>
                </c:pt>
                <c:pt idx="5">
                  <c:v>5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'[Euro-GASP 2010-2017 analysis copied from Stata.xlsx]cro_MIC_grp2'!$J$36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rgbClr val="BA1F46"/>
              </a:solidFill>
            </a:ln>
          </c:spPr>
          <c:marker>
            <c:symbol val="none"/>
          </c:marker>
          <c:cat>
            <c:strRef>
              <c:f>'[Euro-GASP 2010-2017 analysis copied from Stata.xlsx]cro_MIC_grp2'!$B$37:$B$45</c:f>
              <c:strCache>
                <c:ptCount val="9"/>
                <c:pt idx="0">
                  <c:v>0-0.002</c:v>
                </c:pt>
                <c:pt idx="1">
                  <c:v>0.002-0.004</c:v>
                </c:pt>
                <c:pt idx="2">
                  <c:v>0.004-0.008</c:v>
                </c:pt>
                <c:pt idx="3">
                  <c:v>0.008-0.016</c:v>
                </c:pt>
                <c:pt idx="4">
                  <c:v>0.016-0.032</c:v>
                </c:pt>
                <c:pt idx="5">
                  <c:v>0.032-0.064</c:v>
                </c:pt>
                <c:pt idx="6">
                  <c:v>0.064-0.125</c:v>
                </c:pt>
                <c:pt idx="7">
                  <c:v>0.25</c:v>
                </c:pt>
                <c:pt idx="8">
                  <c:v>0.5</c:v>
                </c:pt>
              </c:strCache>
            </c:strRef>
          </c:cat>
          <c:val>
            <c:numRef>
              <c:f>'[Euro-GASP 2010-2017 analysis copied from Stata.xlsx]cro_MIC_grp2'!$J$37:$J$45</c:f>
              <c:numCache>
                <c:formatCode>General</c:formatCode>
                <c:ptCount val="9"/>
                <c:pt idx="0">
                  <c:v>19.02</c:v>
                </c:pt>
                <c:pt idx="1">
                  <c:v>0</c:v>
                </c:pt>
                <c:pt idx="2">
                  <c:v>34.97</c:v>
                </c:pt>
                <c:pt idx="3">
                  <c:v>25.77</c:v>
                </c:pt>
                <c:pt idx="4">
                  <c:v>9.82</c:v>
                </c:pt>
                <c:pt idx="5">
                  <c:v>9.82</c:v>
                </c:pt>
                <c:pt idx="6">
                  <c:v>0.61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1458176"/>
        <c:axId val="321460096"/>
      </c:lineChart>
      <c:catAx>
        <c:axId val="321458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minimum inhibitory concentration (mg/L)</a:t>
                </a:r>
              </a:p>
            </c:rich>
          </c:tx>
          <c:layout>
            <c:manualLayout>
              <c:xMode val="edge"/>
              <c:yMode val="edge"/>
              <c:x val="0.29290471418345432"/>
              <c:y val="0.91963622728977057"/>
            </c:manualLayout>
          </c:layout>
          <c:overlay val="0"/>
        </c:title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2100000"/>
          <a:lstStyle/>
          <a:p>
            <a:pPr>
              <a:defRPr/>
            </a:pPr>
            <a:endParaRPr lang="en-US"/>
          </a:p>
        </c:txPr>
        <c:crossAx val="321460096"/>
        <c:crosses val="autoZero"/>
        <c:auto val="1"/>
        <c:lblAlgn val="ctr"/>
        <c:lblOffset val="100"/>
        <c:noMultiLvlLbl val="0"/>
      </c:catAx>
      <c:valAx>
        <c:axId val="3214600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isolates/year</a:t>
                </a:r>
              </a:p>
            </c:rich>
          </c:tx>
          <c:layout>
            <c:manualLayout>
              <c:xMode val="edge"/>
              <c:yMode val="edge"/>
              <c:x val="1.6623376623376623E-2"/>
              <c:y val="0.200696185704059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214581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6168888888888884"/>
          <c:y val="0.1583225430154564"/>
          <c:w val="0.11608888888888889"/>
          <c:h val="0.505577136191309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'[Euro-GASP 2010-2017 analysis copied from Stata.xlsx]azm_MIC_grp'!$C$45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rgbClr val="65B32E"/>
              </a:solidFill>
            </a:ln>
          </c:spPr>
          <c:marker>
            <c:symbol val="none"/>
          </c:marker>
          <c:cat>
            <c:strRef>
              <c:f>'[Euro-GASP 2010-2017 analysis copied from Stata.xlsx]azm_MIC_grp'!$B$46:$B$60</c:f>
              <c:strCache>
                <c:ptCount val="15"/>
                <c:pt idx="0">
                  <c:v>≤0.016</c:v>
                </c:pt>
                <c:pt idx="1">
                  <c:v>0.032</c:v>
                </c:pt>
                <c:pt idx="2">
                  <c:v>0.064</c:v>
                </c:pt>
                <c:pt idx="3">
                  <c:v>0.125</c:v>
                </c:pt>
                <c:pt idx="4">
                  <c:v>0.25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16</c:v>
                </c:pt>
                <c:pt idx="11">
                  <c:v>32</c:v>
                </c:pt>
                <c:pt idx="12">
                  <c:v>64</c:v>
                </c:pt>
                <c:pt idx="13">
                  <c:v>128</c:v>
                </c:pt>
                <c:pt idx="14">
                  <c:v>256</c:v>
                </c:pt>
              </c:strCache>
            </c:strRef>
          </c:cat>
          <c:val>
            <c:numRef>
              <c:f>'[Euro-GASP 2010-2017 analysis copied from Stata.xlsx]azm_MIC_grp'!$C$46:$C$60</c:f>
              <c:numCache>
                <c:formatCode>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1.56</c:v>
                </c:pt>
                <c:pt idx="3">
                  <c:v>9.3800000000000008</c:v>
                </c:pt>
                <c:pt idx="4">
                  <c:v>26.56</c:v>
                </c:pt>
                <c:pt idx="5">
                  <c:v>53.13</c:v>
                </c:pt>
                <c:pt idx="6">
                  <c:v>1.56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1.56</c:v>
                </c:pt>
                <c:pt idx="13">
                  <c:v>0</c:v>
                </c:pt>
                <c:pt idx="14">
                  <c:v>1.56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'[Euro-GASP 2010-2017 analysis copied from Stata.xlsx]azm_MIC_grp'!$D$45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006858"/>
              </a:solidFill>
            </a:ln>
          </c:spPr>
          <c:marker>
            <c:symbol val="none"/>
          </c:marker>
          <c:cat>
            <c:strRef>
              <c:f>'[Euro-GASP 2010-2017 analysis copied from Stata.xlsx]azm_MIC_grp'!$B$46:$B$60</c:f>
              <c:strCache>
                <c:ptCount val="15"/>
                <c:pt idx="0">
                  <c:v>≤0.016</c:v>
                </c:pt>
                <c:pt idx="1">
                  <c:v>0.032</c:v>
                </c:pt>
                <c:pt idx="2">
                  <c:v>0.064</c:v>
                </c:pt>
                <c:pt idx="3">
                  <c:v>0.125</c:v>
                </c:pt>
                <c:pt idx="4">
                  <c:v>0.25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16</c:v>
                </c:pt>
                <c:pt idx="11">
                  <c:v>32</c:v>
                </c:pt>
                <c:pt idx="12">
                  <c:v>64</c:v>
                </c:pt>
                <c:pt idx="13">
                  <c:v>128</c:v>
                </c:pt>
                <c:pt idx="14">
                  <c:v>256</c:v>
                </c:pt>
              </c:strCache>
            </c:strRef>
          </c:cat>
          <c:val>
            <c:numRef>
              <c:f>'[Euro-GASP 2010-2017 analysis copied from Stata.xlsx]azm_MIC_grp'!$D$46:$D$60</c:f>
              <c:numCache>
                <c:formatCode>0</c:formatCode>
                <c:ptCount val="15"/>
                <c:pt idx="0">
                  <c:v>1.89</c:v>
                </c:pt>
                <c:pt idx="1">
                  <c:v>5.66</c:v>
                </c:pt>
                <c:pt idx="2">
                  <c:v>5.66</c:v>
                </c:pt>
                <c:pt idx="3">
                  <c:v>13.21</c:v>
                </c:pt>
                <c:pt idx="4">
                  <c:v>20.75</c:v>
                </c:pt>
                <c:pt idx="5">
                  <c:v>3.77</c:v>
                </c:pt>
                <c:pt idx="6">
                  <c:v>5.66</c:v>
                </c:pt>
                <c:pt idx="7">
                  <c:v>1.89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'[Euro-GASP 2010-2017 analysis copied from Stata.xlsx]azm_MIC_grp'!$E$45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rgbClr val="71A59C"/>
              </a:solidFill>
            </a:ln>
          </c:spPr>
          <c:marker>
            <c:symbol val="none"/>
          </c:marker>
          <c:cat>
            <c:strRef>
              <c:f>'[Euro-GASP 2010-2017 analysis copied from Stata.xlsx]azm_MIC_grp'!$B$46:$B$60</c:f>
              <c:strCache>
                <c:ptCount val="15"/>
                <c:pt idx="0">
                  <c:v>≤0.016</c:v>
                </c:pt>
                <c:pt idx="1">
                  <c:v>0.032</c:v>
                </c:pt>
                <c:pt idx="2">
                  <c:v>0.064</c:v>
                </c:pt>
                <c:pt idx="3">
                  <c:v>0.125</c:v>
                </c:pt>
                <c:pt idx="4">
                  <c:v>0.25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16</c:v>
                </c:pt>
                <c:pt idx="11">
                  <c:v>32</c:v>
                </c:pt>
                <c:pt idx="12">
                  <c:v>64</c:v>
                </c:pt>
                <c:pt idx="13">
                  <c:v>128</c:v>
                </c:pt>
                <c:pt idx="14">
                  <c:v>256</c:v>
                </c:pt>
              </c:strCache>
            </c:strRef>
          </c:cat>
          <c:val>
            <c:numRef>
              <c:f>'[Euro-GASP 2010-2017 analysis copied from Stata.xlsx]azm_MIC_grp'!$E$46:$E$60</c:f>
              <c:numCache>
                <c:formatCode>0</c:formatCode>
                <c:ptCount val="15"/>
                <c:pt idx="0">
                  <c:v>2.91</c:v>
                </c:pt>
                <c:pt idx="1">
                  <c:v>4.8499999999999996</c:v>
                </c:pt>
                <c:pt idx="2">
                  <c:v>6.8</c:v>
                </c:pt>
                <c:pt idx="3">
                  <c:v>33.01</c:v>
                </c:pt>
                <c:pt idx="4">
                  <c:v>27.18</c:v>
                </c:pt>
                <c:pt idx="5">
                  <c:v>22.33</c:v>
                </c:pt>
                <c:pt idx="6">
                  <c:v>1.94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'[Euro-GASP 2010-2017 analysis copied from Stata.xlsx]azm_MIC_grp'!$F$45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3E5B84"/>
              </a:solidFill>
            </a:ln>
          </c:spPr>
          <c:marker>
            <c:symbol val="none"/>
          </c:marker>
          <c:cat>
            <c:strRef>
              <c:f>'[Euro-GASP 2010-2017 analysis copied from Stata.xlsx]azm_MIC_grp'!$B$46:$B$60</c:f>
              <c:strCache>
                <c:ptCount val="15"/>
                <c:pt idx="0">
                  <c:v>≤0.016</c:v>
                </c:pt>
                <c:pt idx="1">
                  <c:v>0.032</c:v>
                </c:pt>
                <c:pt idx="2">
                  <c:v>0.064</c:v>
                </c:pt>
                <c:pt idx="3">
                  <c:v>0.125</c:v>
                </c:pt>
                <c:pt idx="4">
                  <c:v>0.25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16</c:v>
                </c:pt>
                <c:pt idx="11">
                  <c:v>32</c:v>
                </c:pt>
                <c:pt idx="12">
                  <c:v>64</c:v>
                </c:pt>
                <c:pt idx="13">
                  <c:v>128</c:v>
                </c:pt>
                <c:pt idx="14">
                  <c:v>256</c:v>
                </c:pt>
              </c:strCache>
            </c:strRef>
          </c:cat>
          <c:val>
            <c:numRef>
              <c:f>'[Euro-GASP 2010-2017 analysis copied from Stata.xlsx]azm_MIC_grp'!$F$46:$F$60</c:f>
              <c:numCache>
                <c:formatCode>0</c:formatCode>
                <c:ptCount val="15"/>
                <c:pt idx="0">
                  <c:v>0.99</c:v>
                </c:pt>
                <c:pt idx="1">
                  <c:v>1.98</c:v>
                </c:pt>
                <c:pt idx="2">
                  <c:v>0.99</c:v>
                </c:pt>
                <c:pt idx="3">
                  <c:v>8.91</c:v>
                </c:pt>
                <c:pt idx="4">
                  <c:v>13.86</c:v>
                </c:pt>
                <c:pt idx="5">
                  <c:v>35.64</c:v>
                </c:pt>
                <c:pt idx="6">
                  <c:v>36.630000000000003</c:v>
                </c:pt>
                <c:pt idx="7">
                  <c:v>0</c:v>
                </c:pt>
                <c:pt idx="8">
                  <c:v>0</c:v>
                </c:pt>
                <c:pt idx="9">
                  <c:v>0.99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'[Euro-GASP 2010-2017 analysis copied from Stata.xlsx]azm_MIC_grp'!$G$45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82428D"/>
              </a:solidFill>
            </a:ln>
          </c:spPr>
          <c:marker>
            <c:symbol val="none"/>
          </c:marker>
          <c:cat>
            <c:strRef>
              <c:f>'[Euro-GASP 2010-2017 analysis copied from Stata.xlsx]azm_MIC_grp'!$B$46:$B$60</c:f>
              <c:strCache>
                <c:ptCount val="15"/>
                <c:pt idx="0">
                  <c:v>≤0.016</c:v>
                </c:pt>
                <c:pt idx="1">
                  <c:v>0.032</c:v>
                </c:pt>
                <c:pt idx="2">
                  <c:v>0.064</c:v>
                </c:pt>
                <c:pt idx="3">
                  <c:v>0.125</c:v>
                </c:pt>
                <c:pt idx="4">
                  <c:v>0.25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16</c:v>
                </c:pt>
                <c:pt idx="11">
                  <c:v>32</c:v>
                </c:pt>
                <c:pt idx="12">
                  <c:v>64</c:v>
                </c:pt>
                <c:pt idx="13">
                  <c:v>128</c:v>
                </c:pt>
                <c:pt idx="14">
                  <c:v>256</c:v>
                </c:pt>
              </c:strCache>
            </c:strRef>
          </c:cat>
          <c:val>
            <c:numRef>
              <c:f>'[Euro-GASP 2010-2017 analysis copied from Stata.xlsx]azm_MIC_grp'!$G$46:$G$60</c:f>
              <c:numCache>
                <c:formatCode>0</c:formatCode>
                <c:ptCount val="15"/>
                <c:pt idx="0">
                  <c:v>0</c:v>
                </c:pt>
                <c:pt idx="1">
                  <c:v>1.82</c:v>
                </c:pt>
                <c:pt idx="2">
                  <c:v>1.82</c:v>
                </c:pt>
                <c:pt idx="3">
                  <c:v>11.82</c:v>
                </c:pt>
                <c:pt idx="4">
                  <c:v>25.45</c:v>
                </c:pt>
                <c:pt idx="5">
                  <c:v>40.909999999999997</c:v>
                </c:pt>
                <c:pt idx="6">
                  <c:v>10.91</c:v>
                </c:pt>
                <c:pt idx="7">
                  <c:v>2.73</c:v>
                </c:pt>
                <c:pt idx="8">
                  <c:v>0</c:v>
                </c:pt>
                <c:pt idx="9">
                  <c:v>0</c:v>
                </c:pt>
                <c:pt idx="10">
                  <c:v>0.91</c:v>
                </c:pt>
                <c:pt idx="11">
                  <c:v>0.91</c:v>
                </c:pt>
                <c:pt idx="12">
                  <c:v>0</c:v>
                </c:pt>
                <c:pt idx="13">
                  <c:v>0</c:v>
                </c:pt>
                <c:pt idx="14">
                  <c:v>2.73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'[Euro-GASP 2010-2017 analysis copied from Stata.xlsx]azm_MIC_grp'!$H$45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rgbClr val="EB89A3"/>
              </a:solidFill>
            </a:ln>
          </c:spPr>
          <c:marker>
            <c:symbol val="none"/>
          </c:marker>
          <c:cat>
            <c:strRef>
              <c:f>'[Euro-GASP 2010-2017 analysis copied from Stata.xlsx]azm_MIC_grp'!$B$46:$B$60</c:f>
              <c:strCache>
                <c:ptCount val="15"/>
                <c:pt idx="0">
                  <c:v>≤0.016</c:v>
                </c:pt>
                <c:pt idx="1">
                  <c:v>0.032</c:v>
                </c:pt>
                <c:pt idx="2">
                  <c:v>0.064</c:v>
                </c:pt>
                <c:pt idx="3">
                  <c:v>0.125</c:v>
                </c:pt>
                <c:pt idx="4">
                  <c:v>0.25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16</c:v>
                </c:pt>
                <c:pt idx="11">
                  <c:v>32</c:v>
                </c:pt>
                <c:pt idx="12">
                  <c:v>64</c:v>
                </c:pt>
                <c:pt idx="13">
                  <c:v>128</c:v>
                </c:pt>
                <c:pt idx="14">
                  <c:v>256</c:v>
                </c:pt>
              </c:strCache>
            </c:strRef>
          </c:cat>
          <c:val>
            <c:numRef>
              <c:f>'[Euro-GASP 2010-2017 analysis copied from Stata.xlsx]azm_MIC_grp'!$H$46:$H$60</c:f>
              <c:numCache>
                <c:formatCode>0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20</c:v>
                </c:pt>
                <c:pt idx="4">
                  <c:v>37</c:v>
                </c:pt>
                <c:pt idx="5">
                  <c:v>23</c:v>
                </c:pt>
                <c:pt idx="6">
                  <c:v>6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'[Euro-GASP 2010-2017 analysis copied from Stata.xlsx]azm_MIC_grp'!$I$45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rgbClr val="BA1F46"/>
              </a:solidFill>
            </a:ln>
          </c:spPr>
          <c:marker>
            <c:symbol val="none"/>
          </c:marker>
          <c:cat>
            <c:strRef>
              <c:f>'[Euro-GASP 2010-2017 analysis copied from Stata.xlsx]azm_MIC_grp'!$B$46:$B$60</c:f>
              <c:strCache>
                <c:ptCount val="15"/>
                <c:pt idx="0">
                  <c:v>≤0.016</c:v>
                </c:pt>
                <c:pt idx="1">
                  <c:v>0.032</c:v>
                </c:pt>
                <c:pt idx="2">
                  <c:v>0.064</c:v>
                </c:pt>
                <c:pt idx="3">
                  <c:v>0.125</c:v>
                </c:pt>
                <c:pt idx="4">
                  <c:v>0.25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8</c:v>
                </c:pt>
                <c:pt idx="10">
                  <c:v>16</c:v>
                </c:pt>
                <c:pt idx="11">
                  <c:v>32</c:v>
                </c:pt>
                <c:pt idx="12">
                  <c:v>64</c:v>
                </c:pt>
                <c:pt idx="13">
                  <c:v>128</c:v>
                </c:pt>
                <c:pt idx="14">
                  <c:v>256</c:v>
                </c:pt>
              </c:strCache>
            </c:strRef>
          </c:cat>
          <c:val>
            <c:numRef>
              <c:f>'[Euro-GASP 2010-2017 analysis copied from Stata.xlsx]azm_MIC_grp'!$I$46:$I$60</c:f>
              <c:numCache>
                <c:formatCode>0</c:formatCode>
                <c:ptCount val="15"/>
                <c:pt idx="0">
                  <c:v>0</c:v>
                </c:pt>
                <c:pt idx="1">
                  <c:v>0.61</c:v>
                </c:pt>
                <c:pt idx="2">
                  <c:v>1.84</c:v>
                </c:pt>
                <c:pt idx="3">
                  <c:v>19.02</c:v>
                </c:pt>
                <c:pt idx="4">
                  <c:v>51.53</c:v>
                </c:pt>
                <c:pt idx="5">
                  <c:v>17.18</c:v>
                </c:pt>
                <c:pt idx="6">
                  <c:v>3.07</c:v>
                </c:pt>
                <c:pt idx="7">
                  <c:v>4.91</c:v>
                </c:pt>
                <c:pt idx="8">
                  <c:v>0.61</c:v>
                </c:pt>
                <c:pt idx="9">
                  <c:v>1.23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69600"/>
        <c:axId val="41371520"/>
      </c:lineChart>
      <c:catAx>
        <c:axId val="41369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minimum inhibitory concentration (mg/L)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1371520"/>
        <c:crosses val="autoZero"/>
        <c:auto val="1"/>
        <c:lblAlgn val="ctr"/>
        <c:lblOffset val="100"/>
        <c:noMultiLvlLbl val="0"/>
      </c:catAx>
      <c:valAx>
        <c:axId val="413715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Percentage of isolates/year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13696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6271147161066053"/>
          <c:y val="0.21138919048792137"/>
          <c:w val="0.12106604866743917"/>
          <c:h val="0.4613464597342481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454B-2B34-4B6B-9F21-83B79D6C5504}" type="datetimeFigureOut">
              <a:rPr lang="en-IE" smtClean="0"/>
              <a:t>13/02/2019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2C663-E0EB-4714-8209-31587A85A5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811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C663-E0EB-4714-8209-31587A85A50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6917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C663-E0EB-4714-8209-31587A85A502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07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C663-E0EB-4714-8209-31587A85A502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667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C663-E0EB-4714-8209-31587A85A502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691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2C663-E0EB-4714-8209-31587A85A502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691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734594"/>
            <a:ext cx="12190413" cy="2650476"/>
          </a:xfrm>
          <a:prstGeom prst="rect">
            <a:avLst/>
          </a:prstGeom>
          <a:solidFill>
            <a:srgbClr val="B8A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06" y="4572794"/>
            <a:ext cx="7772400" cy="838200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8347" y="6477794"/>
            <a:ext cx="2844430" cy="36521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" y="305594"/>
            <a:ext cx="1143000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562" y="402558"/>
            <a:ext cx="1478452" cy="1224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77794"/>
            <a:ext cx="12190413" cy="3817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9448085" cy="564293"/>
          </a:xfrm>
        </p:spPr>
        <p:txBody>
          <a:bodyPr>
            <a:normAutofit/>
          </a:bodyPr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067595"/>
            <a:ext cx="10971372" cy="5059988"/>
          </a:xfr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4606" y="6477794"/>
            <a:ext cx="2844430" cy="36521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794"/>
            <a:ext cx="12190413" cy="3817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76994"/>
            <a:ext cx="1027176" cy="8503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067594"/>
            <a:ext cx="5384099" cy="5059989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067594"/>
            <a:ext cx="5384099" cy="5059989"/>
          </a:xfrm>
        </p:spPr>
        <p:txBody>
          <a:bodyPr>
            <a:normAutofit/>
          </a:bodyPr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77794"/>
            <a:ext cx="12190413" cy="38179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06" y="76994"/>
            <a:ext cx="1027176" cy="85039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521" y="274701"/>
            <a:ext cx="9448085" cy="564293"/>
          </a:xfrm>
        </p:spPr>
        <p:txBody>
          <a:bodyPr>
            <a:normAutofit/>
          </a:bodyPr>
          <a:lstStyle>
            <a:lvl1pPr algn="l"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006" y="5410994"/>
            <a:ext cx="11658600" cy="951962"/>
          </a:xfrm>
        </p:spPr>
        <p:txBody>
          <a:bodyPr>
            <a:noAutofit/>
          </a:bodyPr>
          <a:lstStyle/>
          <a:p>
            <a:r>
              <a:rPr lang="en-IE" sz="1600" dirty="0" smtClean="0"/>
              <a:t>Health Protection Surveillance Centre</a:t>
            </a:r>
          </a:p>
          <a:p>
            <a:r>
              <a:rPr lang="en-IE" sz="1600" dirty="0" smtClean="0"/>
              <a:t>Department of Clinical Microbiology, St. James’s Hospital</a:t>
            </a:r>
          </a:p>
          <a:p>
            <a:r>
              <a:rPr lang="en-IE" sz="1600" dirty="0" smtClean="0"/>
              <a:t>Interim National Gonococcal Reference Laboratory, St. James’s Hospital </a:t>
            </a:r>
            <a:endParaRPr lang="en-IE" sz="1800" dirty="0"/>
          </a:p>
        </p:txBody>
      </p:sp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304006" y="3734593"/>
            <a:ext cx="11430000" cy="1371601"/>
          </a:xfrm>
        </p:spPr>
        <p:txBody>
          <a:bodyPr>
            <a:noAutofit/>
          </a:bodyPr>
          <a:lstStyle/>
          <a:p>
            <a:pPr lvl="0" algn="l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IE" sz="27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Gonorrhoea antimicrobial resistance in Ireland, 2010 – 2017</a:t>
            </a:r>
            <a:br>
              <a:rPr lang="en-IE" sz="27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IE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behalf of the National Forum on Antimicrobial Resistance in </a:t>
            </a:r>
            <a:r>
              <a:rPr lang="en-IE" sz="20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Neisseria gonorrhoeae</a:t>
            </a:r>
            <a:endParaRPr lang="en-IE" sz="2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06" y="1753394"/>
            <a:ext cx="21907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1" y="153194"/>
            <a:ext cx="9448085" cy="564293"/>
          </a:xfrm>
        </p:spPr>
        <p:txBody>
          <a:bodyPr>
            <a:noAutofit/>
          </a:bodyPr>
          <a:lstStyle/>
          <a:p>
            <a:r>
              <a:rPr lang="en-IE" sz="3000" dirty="0" smtClean="0"/>
              <a:t>Mode of transmission, 2010 – 2017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2606" y="838994"/>
            <a:ext cx="11200686" cy="5059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dirty="0" smtClean="0"/>
              <a:t>Mode </a:t>
            </a:r>
            <a:r>
              <a:rPr lang="en-IE" altLang="en-US" dirty="0"/>
              <a:t>of transmission </a:t>
            </a:r>
            <a:r>
              <a:rPr lang="en-IE" altLang="en-US" dirty="0" smtClean="0"/>
              <a:t>was available </a:t>
            </a:r>
            <a:r>
              <a:rPr lang="en-IE" altLang="en-US" dirty="0"/>
              <a:t>for 92%, where known:</a:t>
            </a:r>
          </a:p>
          <a:p>
            <a:pPr lvl="2">
              <a:defRPr/>
            </a:pPr>
            <a:r>
              <a:rPr lang="en-IE" altLang="en-US" dirty="0"/>
              <a:t>77% MSM</a:t>
            </a:r>
          </a:p>
          <a:p>
            <a:pPr lvl="2">
              <a:defRPr/>
            </a:pPr>
            <a:r>
              <a:rPr lang="en-IE" altLang="en-US" dirty="0"/>
              <a:t>14% heterosexual males</a:t>
            </a:r>
          </a:p>
          <a:p>
            <a:pPr lvl="2">
              <a:defRPr/>
            </a:pPr>
            <a:r>
              <a:rPr lang="en-IE" altLang="en-US" dirty="0"/>
              <a:t>9% </a:t>
            </a:r>
            <a:r>
              <a:rPr lang="en-IE" altLang="en-US" dirty="0" smtClean="0"/>
              <a:t>females</a:t>
            </a:r>
          </a:p>
          <a:p>
            <a:pPr marL="130393" indent="0">
              <a:buNone/>
              <a:defRPr/>
            </a:pPr>
            <a:endParaRPr lang="en-IE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06" y="2591594"/>
            <a:ext cx="6324600" cy="37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3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000" dirty="0" smtClean="0"/>
              <a:t>HIV status, 2010 – 2017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2606" y="991394"/>
            <a:ext cx="11200686" cy="5059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2600" dirty="0" smtClean="0"/>
              <a:t>HIV status available for 84%, where known:</a:t>
            </a:r>
          </a:p>
          <a:p>
            <a:pPr lvl="2">
              <a:defRPr/>
            </a:pPr>
            <a:r>
              <a:rPr lang="en-IE" altLang="en-US" sz="2600" dirty="0" smtClean="0"/>
              <a:t>12% HIV positive</a:t>
            </a:r>
          </a:p>
          <a:p>
            <a:pPr lvl="2">
              <a:defRPr/>
            </a:pPr>
            <a:r>
              <a:rPr lang="en-IE" altLang="en-US" sz="2600" dirty="0" smtClean="0"/>
              <a:t>All HIV positive cases were among MSM</a:t>
            </a:r>
          </a:p>
          <a:p>
            <a:pPr marL="130393" indent="0">
              <a:buNone/>
              <a:defRPr/>
            </a:pPr>
            <a:endParaRPr lang="en-IE" altLang="en-US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406" y="2591594"/>
            <a:ext cx="640080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0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000" dirty="0" smtClean="0"/>
              <a:t>Previous gonorrhoea infection, 2010 – 2017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2606" y="1067595"/>
            <a:ext cx="11200686" cy="5059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2600" dirty="0" smtClean="0"/>
              <a:t>Data on previous gonorrhoea infection available for 88%, where known:</a:t>
            </a:r>
          </a:p>
          <a:p>
            <a:pPr lvl="2">
              <a:defRPr/>
            </a:pPr>
            <a:r>
              <a:rPr lang="en-IE" altLang="en-US" sz="2600" dirty="0" smtClean="0"/>
              <a:t>21% reported previous gonorrhoea infection</a:t>
            </a:r>
          </a:p>
          <a:p>
            <a:pPr marL="130393" indent="0">
              <a:buNone/>
              <a:defRPr/>
            </a:pPr>
            <a:endParaRPr lang="en-IE" altLang="en-US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06" y="2164874"/>
            <a:ext cx="7010400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7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000" dirty="0" smtClean="0"/>
              <a:t>Concurrent STI, 2010 – 2017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2606" y="991394"/>
            <a:ext cx="11200686" cy="5059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sz="2600" dirty="0" smtClean="0"/>
              <a:t>Data on concurrent infection available for 94%, where known:</a:t>
            </a:r>
          </a:p>
          <a:p>
            <a:pPr lvl="2">
              <a:defRPr/>
            </a:pPr>
            <a:r>
              <a:rPr lang="en-IE" altLang="en-US" sz="2600" dirty="0" smtClean="0"/>
              <a:t>18% diagnosed with concurrent STI </a:t>
            </a:r>
          </a:p>
          <a:p>
            <a:pPr lvl="2">
              <a:defRPr/>
            </a:pPr>
            <a:r>
              <a:rPr lang="en-IE" altLang="en-US" sz="2600" dirty="0" smtClean="0"/>
              <a:t>Chlamydia was diagnosed in 76% of concurrent infections</a:t>
            </a:r>
          </a:p>
          <a:p>
            <a:pPr marL="130393" indent="0">
              <a:buNone/>
              <a:defRPr/>
            </a:pPr>
            <a:endParaRPr lang="en-IE" altLang="en-US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06" y="2459156"/>
            <a:ext cx="6019800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723" y="5999743"/>
            <a:ext cx="778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*Other STIs diagnosed included Herpes, Hepatitis C, LGV and Syphilis</a:t>
            </a:r>
            <a:endParaRPr lang="en-IE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000" dirty="0" smtClean="0"/>
              <a:t>Compliance with recommended treatment*, 2015 – 2017 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606" y="1067595"/>
            <a:ext cx="11887199" cy="5059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dirty="0" smtClean="0"/>
              <a:t>Data on treatment used were collected since 2015</a:t>
            </a:r>
          </a:p>
          <a:p>
            <a:pPr>
              <a:defRPr/>
            </a:pPr>
            <a:r>
              <a:rPr lang="en-IE" altLang="en-US" dirty="0" smtClean="0"/>
              <a:t>Data were available for 36%, 100% and 97% of isolates in 2015, 2016 and 2017, respectively</a:t>
            </a:r>
          </a:p>
          <a:p>
            <a:pPr>
              <a:defRPr/>
            </a:pPr>
            <a:r>
              <a:rPr lang="en-IE" altLang="en-US" dirty="0" smtClean="0"/>
              <a:t>Where known, there was 80%, 93% and 89% compliance with recommended treatment</a:t>
            </a:r>
          </a:p>
          <a:p>
            <a:pPr marL="130393" indent="0">
              <a:buNone/>
              <a:defRPr/>
            </a:pPr>
            <a:endParaRPr lang="en-IE" altLang="en-US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06" y="2796797"/>
            <a:ext cx="5257800" cy="3154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522" y="5954574"/>
            <a:ext cx="1091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*Recommended treatment for gonorrhoea infection was changed in December 2018 to monotherapy with ceftriaxone (1g). Dual therapy with azithromycin is no longer recommended.</a:t>
            </a:r>
            <a:endParaRPr lang="en-I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1" y="229394"/>
            <a:ext cx="9448085" cy="564293"/>
          </a:xfrm>
        </p:spPr>
        <p:txBody>
          <a:bodyPr>
            <a:noAutofit/>
          </a:bodyPr>
          <a:lstStyle/>
          <a:p>
            <a:r>
              <a:rPr lang="en-IE" sz="3000" dirty="0" smtClean="0"/>
              <a:t>Cefixime susceptibility, 2010 – 2017 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0920" y="991394"/>
            <a:ext cx="11429286" cy="5059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dirty="0" smtClean="0"/>
              <a:t>1% (n=8) of isolates were resistant to cefixime (MIC ≥0.125 mg/L)</a:t>
            </a:r>
          </a:p>
          <a:p>
            <a:pPr>
              <a:defRPr/>
            </a:pPr>
            <a:r>
              <a:rPr lang="en-IE" altLang="en-US" dirty="0" smtClean="0"/>
              <a:t>No resistant isolates have been reported since 2015</a:t>
            </a:r>
          </a:p>
          <a:p>
            <a:pPr>
              <a:defRPr/>
            </a:pPr>
            <a:r>
              <a:rPr lang="en-IE" altLang="en-US" dirty="0" smtClean="0"/>
              <a:t>The distribution of the cefixime MIC ranges had decreased since 2013</a:t>
            </a:r>
          </a:p>
          <a:p>
            <a:pPr marL="130393" indent="0">
              <a:buNone/>
              <a:defRPr/>
            </a:pPr>
            <a:endParaRPr lang="en-IE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480587"/>
              </p:ext>
            </p:extLst>
          </p:nvPr>
        </p:nvGraphicFramePr>
        <p:xfrm>
          <a:off x="5942806" y="2805998"/>
          <a:ext cx="5715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8990806" y="2805998"/>
            <a:ext cx="2438400" cy="2564329"/>
            <a:chOff x="8990806" y="2362994"/>
            <a:chExt cx="2438400" cy="256432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0210006" y="2362994"/>
              <a:ext cx="0" cy="2564329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990806" y="2667794"/>
              <a:ext cx="990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Susceptible</a:t>
              </a:r>
              <a:endParaRPr lang="en-I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38606" y="2667794"/>
              <a:ext cx="990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Resistant</a:t>
              </a:r>
              <a:endParaRPr lang="en-I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6" y="2743994"/>
            <a:ext cx="5448414" cy="326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1" y="229394"/>
            <a:ext cx="9448085" cy="564293"/>
          </a:xfrm>
        </p:spPr>
        <p:txBody>
          <a:bodyPr>
            <a:noAutofit/>
          </a:bodyPr>
          <a:lstStyle/>
          <a:p>
            <a:r>
              <a:rPr lang="en-IE" sz="3000" dirty="0" smtClean="0"/>
              <a:t>Ceftriaxone susceptibility, 2010 – 2017 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007" y="991394"/>
            <a:ext cx="11582400" cy="5059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dirty="0" smtClean="0"/>
              <a:t>99.9% (n=774) of isolates were susceptible to ceftriaxone (MIC ≤0.125 mg/L)</a:t>
            </a:r>
          </a:p>
          <a:p>
            <a:pPr>
              <a:defRPr/>
            </a:pPr>
            <a:r>
              <a:rPr lang="en-IE" altLang="en-US" dirty="0" smtClean="0"/>
              <a:t>1 resistant isolate reported in 2012</a:t>
            </a:r>
          </a:p>
          <a:p>
            <a:pPr>
              <a:defRPr/>
            </a:pPr>
            <a:r>
              <a:rPr lang="en-IE" altLang="en-US" dirty="0" smtClean="0"/>
              <a:t>The proportion of isolates with reduced ceftriaxone susceptibility (MIC ≥0.032 mg/L) was 10% in 2017, compared with 7% in 2016</a:t>
            </a:r>
          </a:p>
          <a:p>
            <a:pPr marL="130393" indent="0">
              <a:buNone/>
              <a:defRPr/>
            </a:pPr>
            <a:endParaRPr lang="en-IE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938450"/>
              </p:ext>
            </p:extLst>
          </p:nvPr>
        </p:nvGraphicFramePr>
        <p:xfrm>
          <a:off x="5936473" y="2972594"/>
          <a:ext cx="5715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9028369" y="2949200"/>
            <a:ext cx="2164080" cy="2515458"/>
            <a:chOff x="8793973" y="2335586"/>
            <a:chExt cx="2164080" cy="251545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860773" y="2335586"/>
              <a:ext cx="0" cy="251545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793973" y="2362994"/>
              <a:ext cx="990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Susceptible</a:t>
              </a:r>
              <a:endParaRPr lang="en-I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67453" y="2362994"/>
              <a:ext cx="990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Resistant</a:t>
              </a:r>
              <a:endParaRPr lang="en-I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0" y="2896394"/>
            <a:ext cx="5303096" cy="31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5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000" dirty="0" smtClean="0"/>
              <a:t>Azithromycin susceptibility, 2010 – 2017 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006" y="1067595"/>
            <a:ext cx="11582399" cy="5059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dirty="0" smtClean="0"/>
              <a:t>13% (n=104) of isolates were resistant to azithromycin (MIC &gt;0.5 mg/L)</a:t>
            </a:r>
          </a:p>
          <a:p>
            <a:pPr>
              <a:defRPr/>
            </a:pPr>
            <a:r>
              <a:rPr lang="en-IE" altLang="en-US" dirty="0" smtClean="0"/>
              <a:t>Azithromycin resistance in Ireland has been above the European average since 2014</a:t>
            </a:r>
          </a:p>
          <a:p>
            <a:pPr>
              <a:defRPr/>
            </a:pPr>
            <a:r>
              <a:rPr lang="en-IE" altLang="en-US" dirty="0" smtClean="0"/>
              <a:t>The proportion of isolates with MIC&gt;2.0mg/L has ranged from 7-9% since 2015</a:t>
            </a:r>
          </a:p>
          <a:p>
            <a:pPr marL="130393" indent="0">
              <a:buNone/>
              <a:defRPr/>
            </a:pPr>
            <a:endParaRPr lang="en-IE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541379"/>
              </p:ext>
            </p:extLst>
          </p:nvPr>
        </p:nvGraphicFramePr>
        <p:xfrm>
          <a:off x="6019006" y="3037364"/>
          <a:ext cx="5480050" cy="328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941499" y="3015010"/>
            <a:ext cx="2209800" cy="2515458"/>
            <a:chOff x="7009606" y="2235776"/>
            <a:chExt cx="2209800" cy="251545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8079024" y="2235776"/>
              <a:ext cx="0" cy="251545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09606" y="2298599"/>
              <a:ext cx="990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Susceptible</a:t>
              </a:r>
              <a:endParaRPr lang="en-I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28806" y="2298599"/>
              <a:ext cx="990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Resistant</a:t>
              </a:r>
              <a:endParaRPr lang="en-IE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" y="3079530"/>
            <a:ext cx="5280608" cy="3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1" y="229394"/>
            <a:ext cx="9448085" cy="564293"/>
          </a:xfrm>
        </p:spPr>
        <p:txBody>
          <a:bodyPr>
            <a:noAutofit/>
          </a:bodyPr>
          <a:lstStyle/>
          <a:p>
            <a:r>
              <a:rPr lang="en-IE" sz="3000" dirty="0" smtClean="0"/>
              <a:t>Azithromycin susceptibility, 2010 – 2017 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006" y="991394"/>
            <a:ext cx="11582399" cy="5059988"/>
          </a:xfrm>
        </p:spPr>
        <p:txBody>
          <a:bodyPr>
            <a:normAutofit/>
          </a:bodyPr>
          <a:lstStyle/>
          <a:p>
            <a:pPr marL="587593" indent="-457200">
              <a:defRPr/>
            </a:pPr>
            <a:r>
              <a:rPr lang="en-IE" altLang="en-US" dirty="0" smtClean="0"/>
              <a:t>14% of isolates among males and 7% of isolates among females were azithromycin resistant</a:t>
            </a:r>
          </a:p>
          <a:p>
            <a:pPr marL="587593" indent="-457200">
              <a:defRPr/>
            </a:pPr>
            <a:r>
              <a:rPr lang="en-IE" altLang="en-US" dirty="0" smtClean="0"/>
              <a:t>16% of heterosexual males and 14% of MSM had azithromycin resistant gonorrhoea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06" y="2362994"/>
            <a:ext cx="6553200" cy="392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2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1" y="229394"/>
            <a:ext cx="9448085" cy="564293"/>
          </a:xfrm>
        </p:spPr>
        <p:txBody>
          <a:bodyPr>
            <a:noAutofit/>
          </a:bodyPr>
          <a:lstStyle/>
          <a:p>
            <a:r>
              <a:rPr lang="en-IE" sz="3000" dirty="0" smtClean="0"/>
              <a:t>Susceptibility to recommended treatment</a:t>
            </a:r>
            <a:endParaRPr lang="en-IE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20" y="1829595"/>
            <a:ext cx="5663996" cy="411479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43290" y="1689534"/>
            <a:ext cx="1219200" cy="3569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Oval 8"/>
          <p:cNvSpPr/>
          <p:nvPr/>
        </p:nvSpPr>
        <p:spPr>
          <a:xfrm rot="16200000">
            <a:off x="6057503" y="2981942"/>
            <a:ext cx="608805" cy="48005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14820" y="2182238"/>
            <a:ext cx="0" cy="2895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V="1">
            <a:off x="5714206" y="4533010"/>
            <a:ext cx="0" cy="2895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6406" y="6056215"/>
            <a:ext cx="2720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Decreasing susceptibility</a:t>
            </a:r>
            <a:endParaRPr lang="en-I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806032" y="3460761"/>
            <a:ext cx="2720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Decreasing susceptibility</a:t>
            </a:r>
            <a:endParaRPr lang="en-IE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806" y="881195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have been no reported cases of treatment failure following treatment with the dual therapy regimen to date in Ireland</a:t>
            </a:r>
            <a:endParaRPr lang="en-IE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000" dirty="0" smtClean="0"/>
              <a:t>Euro-GASP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IE" altLang="en-US" sz="2600" dirty="0" smtClean="0"/>
              <a:t>The European Gonococcal Antimicrobial Surveillance Programme</a:t>
            </a:r>
          </a:p>
          <a:p>
            <a:pPr>
              <a:defRPr/>
            </a:pPr>
            <a:r>
              <a:rPr lang="en-IE" altLang="en-US" sz="2600" dirty="0" smtClean="0"/>
              <a:t>Ireland participating since 2010</a:t>
            </a:r>
          </a:p>
          <a:p>
            <a:pPr>
              <a:defRPr/>
            </a:pPr>
            <a:r>
              <a:rPr lang="en-IE" altLang="en-US" sz="2600" dirty="0" smtClean="0"/>
              <a:t>Department of Clinical Microbiology, SJH, is sentinel laboratory</a:t>
            </a:r>
          </a:p>
          <a:p>
            <a:pPr lvl="2">
              <a:defRPr/>
            </a:pPr>
            <a:r>
              <a:rPr lang="en-IE" altLang="en-US" sz="2600" dirty="0" smtClean="0"/>
              <a:t>Participated via de-centralised testing since 2013</a:t>
            </a:r>
          </a:p>
          <a:p>
            <a:pPr>
              <a:defRPr/>
            </a:pPr>
            <a:r>
              <a:rPr lang="en-IE" altLang="en-US" sz="2600" dirty="0" smtClean="0"/>
              <a:t>Interim National Gonococcal Reference Laboratory located within Department of Clinical Microbiology, SJH, since 2017</a:t>
            </a:r>
          </a:p>
          <a:p>
            <a:pPr>
              <a:defRPr/>
            </a:pPr>
            <a:r>
              <a:rPr lang="en-IE" altLang="en-US" sz="2600" dirty="0" smtClean="0"/>
              <a:t>Coordinates Irish Euro-GASP submission with HPSC</a:t>
            </a:r>
          </a:p>
          <a:p>
            <a:pPr>
              <a:defRPr/>
            </a:pPr>
            <a:r>
              <a:rPr lang="en-IE" altLang="en-US" sz="2600" dirty="0" smtClean="0"/>
              <a:t>Data submitted annually to ECDC via TESSy by HPSC</a:t>
            </a:r>
          </a:p>
          <a:p>
            <a:pPr>
              <a:defRPr/>
            </a:pPr>
            <a:endParaRPr lang="en-IE" altLang="en-US" sz="2600" dirty="0"/>
          </a:p>
          <a:p>
            <a:pPr marL="0" indent="0">
              <a:buNone/>
              <a:defRPr/>
            </a:pPr>
            <a:endParaRPr lang="en-IE" altLang="en-US" sz="2600" dirty="0" smtClean="0"/>
          </a:p>
          <a:p>
            <a:pPr marL="130393" indent="0">
              <a:buNone/>
              <a:defRPr/>
            </a:pPr>
            <a:endParaRPr lang="en-IE" altLang="en-US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1" y="229394"/>
            <a:ext cx="9448085" cy="564293"/>
          </a:xfrm>
        </p:spPr>
        <p:txBody>
          <a:bodyPr>
            <a:noAutofit/>
          </a:bodyPr>
          <a:lstStyle/>
          <a:p>
            <a:r>
              <a:rPr lang="en-IE" sz="3000" dirty="0" smtClean="0"/>
              <a:t>Ciprofloxacin susceptibility, 2010 – 2017 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21" y="991394"/>
            <a:ext cx="10971372" cy="5059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dirty="0" smtClean="0"/>
              <a:t>37% of isolates were resistant to ciprofloxacin and in 2017 there was a higher proportion resistant than susceptible</a:t>
            </a:r>
          </a:p>
          <a:p>
            <a:pPr>
              <a:defRPr/>
            </a:pPr>
            <a:r>
              <a:rPr lang="en-IE" altLang="en-US" dirty="0" smtClean="0"/>
              <a:t>Resistance among MSM was more likely as 40% of isolates from MSM were resistant, compared to 28% from heterosexual males and 27% from females</a:t>
            </a:r>
          </a:p>
          <a:p>
            <a:pPr marL="130393" indent="0">
              <a:buNone/>
              <a:defRPr/>
            </a:pPr>
            <a:endParaRPr lang="en-IE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2" y="2731210"/>
            <a:ext cx="5844124" cy="3505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51" y="3048794"/>
            <a:ext cx="5628490" cy="337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1" y="229394"/>
            <a:ext cx="9448085" cy="564293"/>
          </a:xfrm>
        </p:spPr>
        <p:txBody>
          <a:bodyPr>
            <a:noAutofit/>
          </a:bodyPr>
          <a:lstStyle/>
          <a:p>
            <a:r>
              <a:rPr lang="el-GR" sz="3000" dirty="0" smtClean="0"/>
              <a:t>β</a:t>
            </a:r>
            <a:r>
              <a:rPr lang="en-IE" sz="3000" dirty="0" smtClean="0"/>
              <a:t>-lactamase production, 2010 – 2017 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21" y="991394"/>
            <a:ext cx="10971372" cy="5059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dirty="0" smtClean="0"/>
              <a:t>9% of isolates produced </a:t>
            </a:r>
            <a:r>
              <a:rPr lang="el-GR" altLang="en-US" dirty="0" smtClean="0"/>
              <a:t>β</a:t>
            </a:r>
            <a:r>
              <a:rPr lang="en-IE" altLang="en-US" dirty="0" smtClean="0"/>
              <a:t>-lactamase and 20% of isolates reported in 2017 produced </a:t>
            </a:r>
            <a:r>
              <a:rPr lang="el-GR" altLang="en-US" dirty="0" smtClean="0"/>
              <a:t>β</a:t>
            </a:r>
            <a:r>
              <a:rPr lang="en-IE" altLang="en-US" dirty="0" smtClean="0"/>
              <a:t>-lactamase</a:t>
            </a:r>
          </a:p>
          <a:p>
            <a:pPr>
              <a:defRPr/>
            </a:pPr>
            <a:r>
              <a:rPr lang="en-IE" altLang="en-US" dirty="0" smtClean="0"/>
              <a:t>The proportion of </a:t>
            </a:r>
            <a:r>
              <a:rPr lang="el-GR" altLang="en-US" dirty="0" smtClean="0"/>
              <a:t>β</a:t>
            </a:r>
            <a:r>
              <a:rPr lang="en-IE" altLang="en-US" dirty="0" smtClean="0"/>
              <a:t>-lactamase producing isolates among MSM was 10%, compared with 8% among heterosexual males and 6% among females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0" y="2871710"/>
            <a:ext cx="5846064" cy="35052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01" y="2678907"/>
            <a:ext cx="6078537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2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000" dirty="0" smtClean="0"/>
              <a:t>Conclusions</a:t>
            </a:r>
            <a:endParaRPr lang="en-IE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Ireland has contributed data on 7% of total national notifications to Euro‑GASP, 2010 – 2017</a:t>
            </a:r>
          </a:p>
          <a:p>
            <a:r>
              <a:rPr lang="en-IE" dirty="0" smtClean="0"/>
              <a:t>Susceptibility to cephalosporins remains high among Irish isolates</a:t>
            </a:r>
          </a:p>
          <a:p>
            <a:r>
              <a:rPr lang="en-IE" dirty="0" smtClean="0"/>
              <a:t>Resistance to azithromycin was at 10% in 2017 and higher than the European average since 2014</a:t>
            </a:r>
            <a:endParaRPr lang="en-IE" dirty="0"/>
          </a:p>
          <a:p>
            <a:r>
              <a:rPr lang="en-IE" dirty="0" smtClean="0"/>
              <a:t>Resistance to ciprofloxacin and production of </a:t>
            </a:r>
            <a:r>
              <a:rPr lang="el-GR" dirty="0" smtClean="0"/>
              <a:t>β</a:t>
            </a:r>
            <a:r>
              <a:rPr lang="en-IE" dirty="0" smtClean="0"/>
              <a:t>-lactamase/penicillinase has been increasing in recent years</a:t>
            </a:r>
          </a:p>
          <a:p>
            <a:r>
              <a:rPr lang="en-IE" dirty="0" smtClean="0"/>
              <a:t>These data have important implications for the clinical management of gonorrhoea in Ireland</a:t>
            </a:r>
          </a:p>
          <a:p>
            <a:endParaRPr lang="en-IE" dirty="0" smtClean="0"/>
          </a:p>
          <a:p>
            <a:r>
              <a:rPr lang="en-IE" dirty="0" smtClean="0"/>
              <a:t>Continued national and international surveillance of gonorrhoea antimicrobial resistance is necessary to inform gonorrhoea treatment guidelines and public health interventions targeting at-risk groups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05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000" dirty="0" smtClean="0"/>
              <a:t>Acknowledgements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IE" altLang="en-US" sz="2600" dirty="0" smtClean="0"/>
              <a:t>We would sincerely like to thank all those who provided data used for this national trend analysis:</a:t>
            </a:r>
          </a:p>
          <a:p>
            <a:pPr>
              <a:defRPr/>
            </a:pPr>
            <a:r>
              <a:rPr lang="en-IE" altLang="en-US" sz="2600" dirty="0" smtClean="0"/>
              <a:t>Staff of the Department of Clinical Microbiology, SJH</a:t>
            </a:r>
          </a:p>
          <a:p>
            <a:pPr>
              <a:defRPr/>
            </a:pPr>
            <a:r>
              <a:rPr lang="en-IE" altLang="en-US" sz="2600" dirty="0" smtClean="0"/>
              <a:t>Staff of the Interim Gonococcal Reference Laboratory, SJH</a:t>
            </a:r>
          </a:p>
          <a:p>
            <a:pPr>
              <a:defRPr/>
            </a:pPr>
            <a:r>
              <a:rPr lang="en-IE" altLang="en-US" sz="2600" dirty="0" smtClean="0"/>
              <a:t>HPSC</a:t>
            </a:r>
          </a:p>
          <a:p>
            <a:pPr>
              <a:defRPr/>
            </a:pPr>
            <a:r>
              <a:rPr lang="en-IE" altLang="en-US" sz="2600" dirty="0" smtClean="0"/>
              <a:t>Public Health England</a:t>
            </a:r>
          </a:p>
          <a:p>
            <a:pPr>
              <a:defRPr/>
            </a:pPr>
            <a:r>
              <a:rPr lang="en-IE" altLang="en-US" sz="2600" dirty="0" smtClean="0"/>
              <a:t>Microbiology laboratories</a:t>
            </a:r>
          </a:p>
          <a:p>
            <a:pPr>
              <a:defRPr/>
            </a:pPr>
            <a:r>
              <a:rPr lang="en-IE" altLang="en-US" sz="2600" dirty="0" smtClean="0"/>
              <a:t>Consultants in Infectious Diseases/GU Medicine</a:t>
            </a:r>
          </a:p>
          <a:p>
            <a:pPr>
              <a:defRPr/>
            </a:pPr>
            <a:r>
              <a:rPr lang="en-IE" altLang="en-US" sz="2600" dirty="0" smtClean="0"/>
              <a:t>STI clinics</a:t>
            </a:r>
          </a:p>
          <a:p>
            <a:pPr>
              <a:defRPr/>
            </a:pPr>
            <a:r>
              <a:rPr lang="en-IE" altLang="en-US" sz="2600" dirty="0" smtClean="0"/>
              <a:t>GPs</a:t>
            </a:r>
          </a:p>
          <a:p>
            <a:pPr>
              <a:defRPr/>
            </a:pPr>
            <a:r>
              <a:rPr lang="en-IE" altLang="en-US" sz="2600" dirty="0" smtClean="0"/>
              <a:t>Personnel within Departments of Public Health</a:t>
            </a:r>
          </a:p>
          <a:p>
            <a:pPr marL="130393" indent="0">
              <a:buNone/>
              <a:defRPr/>
            </a:pPr>
            <a:endParaRPr lang="en-IE" altLang="en-US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000" dirty="0" smtClean="0"/>
              <a:t>Euro-GASP outputs</a:t>
            </a:r>
            <a:endParaRPr lang="en-IE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4531"/>
          <a:stretch/>
        </p:blipFill>
        <p:spPr bwMode="auto">
          <a:xfrm>
            <a:off x="1370806" y="991394"/>
            <a:ext cx="904998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4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406" y="1296193"/>
            <a:ext cx="10363200" cy="1219201"/>
          </a:xfrm>
        </p:spPr>
        <p:txBody>
          <a:bodyPr>
            <a:noAutofit/>
          </a:bodyPr>
          <a:lstStyle/>
          <a:p>
            <a:pPr algn="ctr"/>
            <a:r>
              <a:rPr lang="en-IE" altLang="en-US" sz="3000" dirty="0"/>
              <a:t>Trend analysis of Irish data submitted to Euro-GASP, 2010 – 2017 </a:t>
            </a:r>
            <a:endParaRPr lang="en-IE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1" y="146985"/>
            <a:ext cx="9448085" cy="564293"/>
          </a:xfrm>
        </p:spPr>
        <p:txBody>
          <a:bodyPr>
            <a:noAutofit/>
          </a:bodyPr>
          <a:lstStyle/>
          <a:p>
            <a:r>
              <a:rPr lang="en-IE" sz="3000" dirty="0" smtClean="0"/>
              <a:t>National data, 2010 – 2017: Summary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21" y="838994"/>
            <a:ext cx="10971372" cy="5059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dirty="0" smtClean="0"/>
              <a:t>Data on </a:t>
            </a:r>
            <a:r>
              <a:rPr lang="en-IE" altLang="en-US" b="1" u="sng" dirty="0" smtClean="0"/>
              <a:t>775</a:t>
            </a:r>
            <a:r>
              <a:rPr lang="en-IE" altLang="en-US" dirty="0" smtClean="0"/>
              <a:t> Irish isolates submitted to Euro-GASP 2010 – 2017 </a:t>
            </a:r>
          </a:p>
          <a:p>
            <a:pPr lvl="2">
              <a:defRPr/>
            </a:pPr>
            <a:r>
              <a:rPr lang="en-IE" altLang="en-US" dirty="0" smtClean="0"/>
              <a:t>92% males, 8% females</a:t>
            </a:r>
          </a:p>
          <a:p>
            <a:pPr>
              <a:defRPr/>
            </a:pPr>
            <a:r>
              <a:rPr lang="en-IE" altLang="en-US" dirty="0" smtClean="0"/>
              <a:t>Euro-GASP guidelines recommend collecting data on 10% of the total number of cases nationally</a:t>
            </a:r>
          </a:p>
          <a:p>
            <a:pPr lvl="2">
              <a:defRPr/>
            </a:pPr>
            <a:r>
              <a:rPr lang="en-IE" altLang="en-US" dirty="0" smtClean="0"/>
              <a:t>Irish data have covered 5-9% of total number of notifications</a:t>
            </a:r>
          </a:p>
          <a:p>
            <a:pPr marL="0" indent="0">
              <a:buNone/>
              <a:defRPr/>
            </a:pPr>
            <a:endParaRPr lang="en-IE" altLang="en-US" sz="2600" dirty="0" smtClean="0"/>
          </a:p>
          <a:p>
            <a:pPr marL="130393" indent="0">
              <a:buNone/>
              <a:defRPr/>
            </a:pPr>
            <a:endParaRPr lang="en-IE" altLang="en-US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06" y="3074552"/>
            <a:ext cx="5562600" cy="333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3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000" dirty="0" smtClean="0"/>
              <a:t>Age distribution, 2010 – 2017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21" y="991394"/>
            <a:ext cx="5358925" cy="10989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dirty="0" smtClean="0"/>
              <a:t>Median age of cases: 27 years </a:t>
            </a:r>
            <a:endParaRPr lang="en-IE" altLang="en-US" dirty="0"/>
          </a:p>
          <a:p>
            <a:pPr>
              <a:defRPr/>
            </a:pPr>
            <a:r>
              <a:rPr lang="en-IE" altLang="en-US" dirty="0" smtClean="0"/>
              <a:t>Age range: 15-65 years</a:t>
            </a:r>
          </a:p>
          <a:p>
            <a:pPr marL="0" indent="0">
              <a:buNone/>
              <a:defRPr/>
            </a:pPr>
            <a:endParaRPr lang="en-IE" altLang="en-US" dirty="0" smtClean="0"/>
          </a:p>
          <a:p>
            <a:pPr marL="130393" indent="0">
              <a:buNone/>
              <a:defRPr/>
            </a:pPr>
            <a:endParaRPr lang="en-IE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60" y="2090373"/>
            <a:ext cx="7243572" cy="434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6120846" y="991394"/>
            <a:ext cx="5358925" cy="1098979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E" altLang="en-US" dirty="0" smtClean="0"/>
              <a:t>Median age of males: 28 years </a:t>
            </a:r>
          </a:p>
          <a:p>
            <a:pPr>
              <a:defRPr/>
            </a:pPr>
            <a:r>
              <a:rPr lang="en-IE" altLang="en-US" dirty="0" smtClean="0"/>
              <a:t>Median age of females: 23 years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IE" altLang="en-US" dirty="0" smtClean="0"/>
          </a:p>
          <a:p>
            <a:pPr marL="130393" indent="0">
              <a:buFont typeface="Arial" pitchFamily="34" charset="0"/>
              <a:buNone/>
              <a:defRPr/>
            </a:pPr>
            <a:endParaRPr lang="en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56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3000" dirty="0" smtClean="0"/>
              <a:t>Clinical service type, 2010 – 2017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IE" altLang="en-US" sz="2600" dirty="0" smtClean="0"/>
              <a:t>87% attended STI clinic, 9% attended primary care</a:t>
            </a:r>
          </a:p>
          <a:p>
            <a:pPr marL="0" indent="0">
              <a:buNone/>
              <a:defRPr/>
            </a:pPr>
            <a:endParaRPr lang="en-IE" altLang="en-US" sz="2600" dirty="0" smtClean="0"/>
          </a:p>
          <a:p>
            <a:pPr marL="130393" indent="0">
              <a:buNone/>
              <a:defRPr/>
            </a:pPr>
            <a:endParaRPr lang="en-IE" altLang="en-US" sz="2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06" y="1829594"/>
            <a:ext cx="7010400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7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1" y="198501"/>
            <a:ext cx="9448085" cy="564293"/>
          </a:xfrm>
        </p:spPr>
        <p:txBody>
          <a:bodyPr>
            <a:noAutofit/>
          </a:bodyPr>
          <a:lstStyle/>
          <a:p>
            <a:r>
              <a:rPr lang="en-IE" sz="3000" dirty="0" smtClean="0"/>
              <a:t>Region of birth, 2010 – 2017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21" y="838994"/>
            <a:ext cx="10971372" cy="5059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dirty="0" smtClean="0"/>
              <a:t>Region of birth available for 75%, where known:</a:t>
            </a:r>
          </a:p>
          <a:p>
            <a:pPr lvl="2">
              <a:defRPr/>
            </a:pPr>
            <a:r>
              <a:rPr lang="en-IE" altLang="en-US" dirty="0" smtClean="0"/>
              <a:t>60% born in </a:t>
            </a:r>
            <a:r>
              <a:rPr lang="en-IE" altLang="en-US" dirty="0"/>
              <a:t>Ireland </a:t>
            </a:r>
            <a:r>
              <a:rPr lang="en-IE" altLang="en-US" dirty="0" smtClean="0"/>
              <a:t>		</a:t>
            </a:r>
            <a:endParaRPr lang="en-IE" altLang="en-US" dirty="0"/>
          </a:p>
          <a:p>
            <a:pPr lvl="2">
              <a:defRPr/>
            </a:pPr>
            <a:r>
              <a:rPr lang="en-IE" altLang="en-US" dirty="0" smtClean="0"/>
              <a:t>18% born in Latin America	</a:t>
            </a:r>
          </a:p>
          <a:p>
            <a:pPr marL="130393" indent="0">
              <a:buNone/>
              <a:defRPr/>
            </a:pPr>
            <a:endParaRPr lang="en-IE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06" y="2228095"/>
            <a:ext cx="6275516" cy="376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5485606" y="1267415"/>
            <a:ext cx="5791200" cy="1171779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 marL="408188" indent="-408188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84408" indent="-340157" algn="l" defTabSz="1088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360627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904878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449129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993380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631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882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132" indent="-272125" algn="l" defTabSz="1088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defRPr/>
            </a:pPr>
            <a:r>
              <a:rPr lang="en-IE" altLang="en-US" dirty="0" smtClean="0"/>
              <a:t>10% Western Europe</a:t>
            </a:r>
          </a:p>
          <a:p>
            <a:pPr lvl="2">
              <a:defRPr/>
            </a:pPr>
            <a:r>
              <a:rPr lang="en-IE" altLang="en-US" dirty="0" smtClean="0"/>
              <a:t>8% Central or Eastern Europe</a:t>
            </a:r>
          </a:p>
          <a:p>
            <a:pPr marL="0" indent="0">
              <a:buFont typeface="Arial" pitchFamily="34" charset="0"/>
              <a:buNone/>
              <a:defRPr/>
            </a:pPr>
            <a:endParaRPr lang="en-IE" altLang="en-US" dirty="0" smtClean="0"/>
          </a:p>
          <a:p>
            <a:pPr marL="130393" indent="0">
              <a:buFont typeface="Arial" pitchFamily="34" charset="0"/>
              <a:buNone/>
              <a:defRPr/>
            </a:pPr>
            <a:endParaRPr lang="en-IE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12522" y="5999743"/>
            <a:ext cx="1091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*Other regions include Asia, Africa, North America &amp; Canada, the Middle East, Australia &amp; New Zealand</a:t>
            </a:r>
            <a:endParaRPr lang="en-IE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21" y="198501"/>
            <a:ext cx="9448085" cy="564293"/>
          </a:xfrm>
        </p:spPr>
        <p:txBody>
          <a:bodyPr>
            <a:noAutofit/>
          </a:bodyPr>
          <a:lstStyle/>
          <a:p>
            <a:r>
              <a:rPr lang="en-IE" sz="3000" dirty="0" smtClean="0"/>
              <a:t>Area of residence, 2010 – 2017</a:t>
            </a:r>
            <a:endParaRPr lang="en-IE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21" y="838994"/>
            <a:ext cx="10971372" cy="5059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altLang="en-US" dirty="0" smtClean="0"/>
              <a:t>Area of residence was known for 98% of patients and 97% of patients were resident in Ireland at the time of infection</a:t>
            </a:r>
          </a:p>
          <a:p>
            <a:pPr>
              <a:defRPr/>
            </a:pPr>
            <a:r>
              <a:rPr lang="en-IE" altLang="en-US" dirty="0" smtClean="0"/>
              <a:t>Between 2010 – 2014, region within Ireland was not collected</a:t>
            </a:r>
          </a:p>
          <a:p>
            <a:pPr>
              <a:defRPr/>
            </a:pPr>
            <a:r>
              <a:rPr lang="en-IE" altLang="en-US" dirty="0" smtClean="0"/>
              <a:t>Between 2015 – 2017, 77% of cases were resident in the Dublin region</a:t>
            </a:r>
          </a:p>
          <a:p>
            <a:pPr marL="130393" indent="0">
              <a:buNone/>
              <a:defRPr/>
            </a:pPr>
            <a:endParaRPr lang="en-IE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06" y="229394"/>
            <a:ext cx="1447800" cy="566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06" y="2597654"/>
            <a:ext cx="5943600" cy="382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2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17382</TotalTime>
  <Words>1020</Words>
  <Application>Microsoft Office PowerPoint</Application>
  <PresentationFormat>Custom</PresentationFormat>
  <Paragraphs>122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Gonorrhoea antimicrobial resistance in Ireland, 2010 – 2017 On behalf of the National Forum on Antimicrobial Resistance in Neisseria gonorrhoeae</vt:lpstr>
      <vt:lpstr>Euro-GASP</vt:lpstr>
      <vt:lpstr>Euro-GASP outputs</vt:lpstr>
      <vt:lpstr>Trend analysis of Irish data submitted to Euro-GASP, 2010 – 2017 </vt:lpstr>
      <vt:lpstr>National data, 2010 – 2017: Summary</vt:lpstr>
      <vt:lpstr>Age distribution, 2010 – 2017</vt:lpstr>
      <vt:lpstr>Clinical service type, 2010 – 2017</vt:lpstr>
      <vt:lpstr>Region of birth, 2010 – 2017</vt:lpstr>
      <vt:lpstr>Area of residence, 2010 – 2017</vt:lpstr>
      <vt:lpstr>Mode of transmission, 2010 – 2017</vt:lpstr>
      <vt:lpstr>HIV status, 2010 – 2017</vt:lpstr>
      <vt:lpstr>Previous gonorrhoea infection, 2010 – 2017</vt:lpstr>
      <vt:lpstr>Concurrent STI, 2010 – 2017</vt:lpstr>
      <vt:lpstr>Compliance with recommended treatment*, 2015 – 2017 </vt:lpstr>
      <vt:lpstr>Cefixime susceptibility, 2010 – 2017 </vt:lpstr>
      <vt:lpstr>Ceftriaxone susceptibility, 2010 – 2017 </vt:lpstr>
      <vt:lpstr>Azithromycin susceptibility, 2010 – 2017 </vt:lpstr>
      <vt:lpstr>Azithromycin susceptibility, 2010 – 2017 </vt:lpstr>
      <vt:lpstr>Susceptibility to recommended treatment</vt:lpstr>
      <vt:lpstr>Ciprofloxacin susceptibility, 2010 – 2017 </vt:lpstr>
      <vt:lpstr>β-lactamase production, 2010 – 2017 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Mackenzie</dc:creator>
  <cp:lastModifiedBy>Kirsty Mackenzie</cp:lastModifiedBy>
  <cp:revision>149</cp:revision>
  <dcterms:created xsi:type="dcterms:W3CDTF">2006-08-16T00:00:00Z</dcterms:created>
  <dcterms:modified xsi:type="dcterms:W3CDTF">2019-02-13T11:11:32Z</dcterms:modified>
</cp:coreProperties>
</file>