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59" r:id="rId2"/>
    <p:sldId id="301" r:id="rId3"/>
    <p:sldId id="287" r:id="rId4"/>
    <p:sldId id="293" r:id="rId5"/>
    <p:sldId id="258" r:id="rId6"/>
    <p:sldId id="263" r:id="rId7"/>
    <p:sldId id="264" r:id="rId8"/>
    <p:sldId id="296" r:id="rId9"/>
    <p:sldId id="282" r:id="rId10"/>
    <p:sldId id="297" r:id="rId11"/>
    <p:sldId id="281" r:id="rId12"/>
    <p:sldId id="298" r:id="rId13"/>
    <p:sldId id="294" r:id="rId14"/>
    <p:sldId id="299" r:id="rId15"/>
    <p:sldId id="276" r:id="rId16"/>
    <p:sldId id="267" r:id="rId17"/>
    <p:sldId id="269" r:id="rId18"/>
    <p:sldId id="273" r:id="rId19"/>
    <p:sldId id="274" r:id="rId20"/>
    <p:sldId id="271" r:id="rId21"/>
    <p:sldId id="284" r:id="rId22"/>
    <p:sldId id="283" r:id="rId23"/>
    <p:sldId id="270" r:id="rId24"/>
    <p:sldId id="272" r:id="rId25"/>
    <p:sldId id="286" r:id="rId26"/>
    <p:sldId id="288" r:id="rId27"/>
    <p:sldId id="289" r:id="rId28"/>
    <p:sldId id="295" r:id="rId29"/>
    <p:sldId id="290" r:id="rId30"/>
    <p:sldId id="300" r:id="rId31"/>
    <p:sldId id="291" r:id="rId32"/>
    <p:sldId id="292" r:id="rId33"/>
    <p:sldId id="275" r:id="rId34"/>
    <p:sldId id="302" r:id="rId35"/>
  </p:sldIdLst>
  <p:sldSz cx="12190413" cy="6859588"/>
  <p:notesSz cx="6799263" cy="9929813"/>
  <p:defaultText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vali" initials="d" lastIdx="11" clrIdx="0"/>
  <p:cmAuthor id="1" name="Melissa Brady" initials="MB" lastIdx="8" clrIdx="1"/>
  <p:cmAuthor id="2" name="Aoife Colgan" initials="AC" lastIdx="3" clrIdx="2"/>
  <p:cmAuthor id="3" name="Kate ODonnell" initials="KO"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1F46"/>
    <a:srgbClr val="82428D"/>
    <a:srgbClr val="EB89A3"/>
    <a:srgbClr val="B8AB97"/>
    <a:srgbClr val="A98A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462" autoAdjust="0"/>
    <p:restoredTop sz="91210" autoAdjust="0"/>
  </p:normalViewPr>
  <p:slideViewPr>
    <p:cSldViewPr>
      <p:cViewPr>
        <p:scale>
          <a:sx n="90" d="100"/>
          <a:sy n="90" d="100"/>
        </p:scale>
        <p:origin x="-408" y="18"/>
      </p:cViewPr>
      <p:guideLst>
        <p:guide orient="horz" pos="2161"/>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1342" y="0"/>
            <a:ext cx="2946347" cy="496491"/>
          </a:xfrm>
          <a:prstGeom prst="rect">
            <a:avLst/>
          </a:prstGeom>
        </p:spPr>
        <p:txBody>
          <a:bodyPr vert="horz" lIns="91440" tIns="45720" rIns="91440" bIns="45720" rtlCol="0"/>
          <a:lstStyle>
            <a:lvl1pPr algn="r">
              <a:defRPr sz="1200"/>
            </a:lvl1pPr>
          </a:lstStyle>
          <a:p>
            <a:fld id="{5CEC261F-21E3-4425-8345-7334A768089E}" type="datetimeFigureOut">
              <a:rPr lang="en-US" smtClean="0"/>
              <a:t>12/9/2019</a:t>
            </a:fld>
            <a:endParaRPr lang="en-US"/>
          </a:p>
        </p:txBody>
      </p:sp>
      <p:sp>
        <p:nvSpPr>
          <p:cNvPr id="4" name="Footer Placeholder 3"/>
          <p:cNvSpPr>
            <a:spLocks noGrp="1"/>
          </p:cNvSpPr>
          <p:nvPr>
            <p:ph type="ftr" sz="quarter" idx="2"/>
          </p:nvPr>
        </p:nvSpPr>
        <p:spPr>
          <a:xfrm>
            <a:off x="0" y="9431599"/>
            <a:ext cx="2946347" cy="496491"/>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1342" y="9431599"/>
            <a:ext cx="2946347" cy="496491"/>
          </a:xfrm>
          <a:prstGeom prst="rect">
            <a:avLst/>
          </a:prstGeom>
        </p:spPr>
        <p:txBody>
          <a:bodyPr vert="horz" lIns="91440" tIns="45720" rIns="91440" bIns="45720" rtlCol="0" anchor="b"/>
          <a:lstStyle>
            <a:lvl1pPr algn="r">
              <a:defRPr sz="1200"/>
            </a:lvl1pPr>
          </a:lstStyle>
          <a:p>
            <a:fld id="{BFC24FF0-5D72-4D25-939B-A0ADEB4F4FFB}" type="slidenum">
              <a:rPr lang="en-US" smtClean="0"/>
              <a:t>‹#›</a:t>
            </a:fld>
            <a:endParaRPr lang="en-US"/>
          </a:p>
        </p:txBody>
      </p:sp>
    </p:spTree>
    <p:extLst>
      <p:ext uri="{BB962C8B-B14F-4D97-AF65-F5344CB8AC3E}">
        <p14:creationId xmlns:p14="http://schemas.microsoft.com/office/powerpoint/2010/main" val="6029758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6491"/>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51342" y="0"/>
            <a:ext cx="2946347" cy="496491"/>
          </a:xfrm>
          <a:prstGeom prst="rect">
            <a:avLst/>
          </a:prstGeom>
        </p:spPr>
        <p:txBody>
          <a:bodyPr vert="horz" lIns="91440" tIns="45720" rIns="91440" bIns="45720" rtlCol="0"/>
          <a:lstStyle>
            <a:lvl1pPr algn="r">
              <a:defRPr sz="1200"/>
            </a:lvl1pPr>
          </a:lstStyle>
          <a:p>
            <a:fld id="{1331454B-2B34-4B6B-9F21-83B79D6C5504}" type="datetimeFigureOut">
              <a:rPr lang="en-IE" smtClean="0"/>
              <a:t>09/12/2019</a:t>
            </a:fld>
            <a:endParaRPr lang="en-IE"/>
          </a:p>
        </p:txBody>
      </p:sp>
      <p:sp>
        <p:nvSpPr>
          <p:cNvPr id="4" name="Slide Image Placeholder 3"/>
          <p:cNvSpPr>
            <a:spLocks noGrp="1" noRot="1" noChangeAspect="1"/>
          </p:cNvSpPr>
          <p:nvPr>
            <p:ph type="sldImg" idx="2"/>
          </p:nvPr>
        </p:nvSpPr>
        <p:spPr>
          <a:xfrm>
            <a:off x="90488" y="744538"/>
            <a:ext cx="6618287" cy="37242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927" y="4716661"/>
            <a:ext cx="5439410" cy="446841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31599"/>
            <a:ext cx="2946347" cy="496491"/>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51342" y="9431599"/>
            <a:ext cx="2946347" cy="496491"/>
          </a:xfrm>
          <a:prstGeom prst="rect">
            <a:avLst/>
          </a:prstGeom>
        </p:spPr>
        <p:txBody>
          <a:bodyPr vert="horz" lIns="91440" tIns="45720" rIns="91440" bIns="45720" rtlCol="0" anchor="b"/>
          <a:lstStyle>
            <a:lvl1pPr algn="r">
              <a:defRPr sz="1200"/>
            </a:lvl1pPr>
          </a:lstStyle>
          <a:p>
            <a:fld id="{5802C663-E0EB-4714-8209-31587A85A502}" type="slidenum">
              <a:rPr lang="en-IE" smtClean="0"/>
              <a:t>‹#›</a:t>
            </a:fld>
            <a:endParaRPr lang="en-IE"/>
          </a:p>
        </p:txBody>
      </p:sp>
    </p:spTree>
    <p:extLst>
      <p:ext uri="{BB962C8B-B14F-4D97-AF65-F5344CB8AC3E}">
        <p14:creationId xmlns:p14="http://schemas.microsoft.com/office/powerpoint/2010/main" val="36781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802C663-E0EB-4714-8209-31587A85A502}" type="slidenum">
              <a:rPr lang="en-IE" smtClean="0"/>
              <a:t>5</a:t>
            </a:fld>
            <a:endParaRPr lang="en-IE"/>
          </a:p>
        </p:txBody>
      </p:sp>
    </p:spTree>
    <p:extLst>
      <p:ext uri="{BB962C8B-B14F-4D97-AF65-F5344CB8AC3E}">
        <p14:creationId xmlns:p14="http://schemas.microsoft.com/office/powerpoint/2010/main" val="1259062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5802C663-E0EB-4714-8209-31587A85A502}" type="slidenum">
              <a:rPr lang="en-IE" smtClean="0"/>
              <a:t>26</a:t>
            </a:fld>
            <a:endParaRPr lang="en-IE"/>
          </a:p>
        </p:txBody>
      </p:sp>
    </p:spTree>
    <p:extLst>
      <p:ext uri="{BB962C8B-B14F-4D97-AF65-F5344CB8AC3E}">
        <p14:creationId xmlns:p14="http://schemas.microsoft.com/office/powerpoint/2010/main" val="12590625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3734594"/>
            <a:ext cx="12190413" cy="2650476"/>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lang="en-IE" dirty="0"/>
          </a:p>
        </p:txBody>
      </p:sp>
      <p:sp>
        <p:nvSpPr>
          <p:cNvPr id="3" name="Subtitle 2"/>
          <p:cNvSpPr>
            <a:spLocks noGrp="1"/>
          </p:cNvSpPr>
          <p:nvPr>
            <p:ph type="subTitle" idx="1" hasCustomPrompt="1"/>
          </p:nvPr>
        </p:nvSpPr>
        <p:spPr>
          <a:xfrm>
            <a:off x="304006" y="4572794"/>
            <a:ext cx="7772400" cy="838200"/>
          </a:xfrm>
        </p:spPr>
        <p:txBody>
          <a:bodyPr>
            <a:normAutofit/>
          </a:bodyPr>
          <a:lstStyle>
            <a:lvl1pPr marL="0" indent="0" algn="l">
              <a:buNone/>
              <a:defRPr sz="32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dirty="0" smtClean="0"/>
              <a:t>Presentation Title</a:t>
            </a:r>
          </a:p>
          <a:p>
            <a:endParaRPr lang="en-US" dirty="0" smtClean="0"/>
          </a:p>
          <a:p>
            <a:endParaRPr lang="en-US" dirty="0"/>
          </a:p>
        </p:txBody>
      </p:sp>
      <p:sp>
        <p:nvSpPr>
          <p:cNvPr id="6" name="Slide Number Placeholder 5"/>
          <p:cNvSpPr>
            <a:spLocks noGrp="1"/>
          </p:cNvSpPr>
          <p:nvPr>
            <p:ph type="sldNum" sz="quarter" idx="12"/>
          </p:nvPr>
        </p:nvSpPr>
        <p:spPr>
          <a:xfrm>
            <a:off x="8858347" y="6477794"/>
            <a:ext cx="2844430" cy="365210"/>
          </a:xfrm>
        </p:spPr>
        <p:txBody>
          <a:bodyPr/>
          <a:lstStyle/>
          <a:p>
            <a:fld id="{B6F15528-21DE-4FAA-801E-634DDDAF4B2B}" type="slidenum">
              <a:rPr lang="en-US" smtClean="0"/>
              <a:pPr/>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4006" y="305594"/>
            <a:ext cx="1143000" cy="1238250"/>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280562" y="402558"/>
            <a:ext cx="1478452" cy="1224000"/>
          </a:xfrm>
          <a:prstGeom prst="rect">
            <a:avLst/>
          </a:prstGeom>
        </p:spPr>
      </p:pic>
      <p:sp>
        <p:nvSpPr>
          <p:cNvPr id="9" name="Rectangle 8"/>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
        <p:nvSpPr>
          <p:cNvPr id="3" name="Content Placeholder 2"/>
          <p:cNvSpPr>
            <a:spLocks noGrp="1"/>
          </p:cNvSpPr>
          <p:nvPr>
            <p:ph idx="1"/>
          </p:nvPr>
        </p:nvSpPr>
        <p:spPr>
          <a:xfrm>
            <a:off x="609521" y="1067595"/>
            <a:ext cx="10971372" cy="5059988"/>
          </a:xfrm>
        </p:spPr>
        <p:txBody>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8914606" y="6477794"/>
            <a:ext cx="2844430" cy="365210"/>
          </a:xfrm>
        </p:spPr>
        <p:txBody>
          <a:bodyPr/>
          <a:lstStyle/>
          <a:p>
            <a:fld id="{B6F15528-21DE-4FAA-801E-634DDDAF4B2B}" type="slidenum">
              <a:rPr lang="en-US" smtClean="0"/>
              <a:pPr/>
              <a:t>‹#›</a:t>
            </a:fld>
            <a:endParaRPr lang="en-US"/>
          </a:p>
        </p:txBody>
      </p:sp>
      <p:sp>
        <p:nvSpPr>
          <p:cNvPr id="7" name="Rectangle 6"/>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521"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96793" y="1067594"/>
            <a:ext cx="5384099" cy="5059989"/>
          </a:xfrm>
        </p:spPr>
        <p:txBody>
          <a:bodyPr>
            <a:normAutofit/>
          </a:bodyPr>
          <a:lstStyle>
            <a:lvl1pPr>
              <a:defRPr sz="2400">
                <a:latin typeface="Tahoma" panose="020B0604030504040204" pitchFamily="34" charset="0"/>
                <a:ea typeface="Tahoma" panose="020B0604030504040204" pitchFamily="34" charset="0"/>
                <a:cs typeface="Tahoma" panose="020B0604030504040204" pitchFamily="34" charset="0"/>
              </a:defRPr>
            </a:lvl1pPr>
            <a:lvl2pPr>
              <a:defRPr sz="2400">
                <a:latin typeface="Tahoma" panose="020B0604030504040204" pitchFamily="34" charset="0"/>
                <a:ea typeface="Tahoma" panose="020B0604030504040204" pitchFamily="34" charset="0"/>
                <a:cs typeface="Tahoma" panose="020B0604030504040204" pitchFamily="34" charset="0"/>
              </a:defRPr>
            </a:lvl2pPr>
            <a:lvl3pPr>
              <a:defRPr sz="2400">
                <a:latin typeface="Tahoma" panose="020B0604030504040204" pitchFamily="34" charset="0"/>
                <a:ea typeface="Tahoma" panose="020B0604030504040204" pitchFamily="34" charset="0"/>
                <a:cs typeface="Tahoma" panose="020B0604030504040204" pitchFamily="34" charset="0"/>
              </a:defRPr>
            </a:lvl3pPr>
            <a:lvl4pPr>
              <a:defRPr sz="2400">
                <a:latin typeface="Tahoma" panose="020B0604030504040204" pitchFamily="34" charset="0"/>
                <a:ea typeface="Tahoma" panose="020B0604030504040204" pitchFamily="34" charset="0"/>
                <a:cs typeface="Tahoma" panose="020B0604030504040204" pitchFamily="34" charset="0"/>
              </a:defRPr>
            </a:lvl4pPr>
            <a:lvl5pPr>
              <a:defRPr sz="2400">
                <a:latin typeface="Tahoma" panose="020B0604030504040204" pitchFamily="34" charset="0"/>
                <a:ea typeface="Tahoma" panose="020B0604030504040204" pitchFamily="34" charset="0"/>
                <a:cs typeface="Tahoma" panose="020B0604030504040204" pitchFamily="34" charset="0"/>
              </a:defRPr>
            </a:lvl5pPr>
            <a:lvl6pPr>
              <a:defRPr sz="2100"/>
            </a:lvl6pPr>
            <a:lvl7pPr>
              <a:defRPr sz="2100"/>
            </a:lvl7pPr>
            <a:lvl8pPr>
              <a:defRPr sz="2100"/>
            </a:lvl8pPr>
            <a:lvl9pPr>
              <a:defRPr sz="21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6477794"/>
            <a:ext cx="12190413" cy="38179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95806" y="76994"/>
            <a:ext cx="1027176" cy="850392"/>
          </a:xfrm>
          <a:prstGeom prst="rect">
            <a:avLst/>
          </a:prstGeom>
        </p:spPr>
      </p:pic>
      <p:sp>
        <p:nvSpPr>
          <p:cNvPr id="10" name="Title 1"/>
          <p:cNvSpPr>
            <a:spLocks noGrp="1"/>
          </p:cNvSpPr>
          <p:nvPr>
            <p:ph type="title" hasCustomPrompt="1"/>
          </p:nvPr>
        </p:nvSpPr>
        <p:spPr>
          <a:xfrm>
            <a:off x="609521" y="274701"/>
            <a:ext cx="9448085" cy="564293"/>
          </a:xfrm>
        </p:spPr>
        <p:txBody>
          <a:bodyPr>
            <a:normAutofit/>
          </a:bodyPr>
          <a:lstStyle>
            <a:lvl1pPr algn="l">
              <a:defRPr sz="28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3119263" y="6357822"/>
            <a:ext cx="5663892" cy="365210"/>
          </a:xfrm>
        </p:spPr>
        <p:txBody>
          <a:bodyPr/>
          <a:lstStyle>
            <a:lvl1pPr>
              <a:defRPr/>
            </a:lvl1pPr>
          </a:lstStyle>
          <a:p>
            <a:pPr>
              <a:defRPr/>
            </a:pPr>
            <a:endParaRPr lang="en-US" dirty="0"/>
          </a:p>
        </p:txBody>
      </p:sp>
      <p:sp>
        <p:nvSpPr>
          <p:cNvPr id="4" name="Title 3"/>
          <p:cNvSpPr>
            <a:spLocks noGrp="1"/>
          </p:cNvSpPr>
          <p:nvPr>
            <p:ph type="title"/>
          </p:nvPr>
        </p:nvSpPr>
        <p:spPr/>
        <p:txBody>
          <a:bodyPr/>
          <a:lstStyle/>
          <a:p>
            <a:r>
              <a:rPr lang="en-US" smtClean="0"/>
              <a:t>Click to edit Master title style</a:t>
            </a:r>
            <a:endParaRPr lang="en-IE"/>
          </a:p>
        </p:txBody>
      </p:sp>
    </p:spTree>
    <p:extLst>
      <p:ext uri="{BB962C8B-B14F-4D97-AF65-F5344CB8AC3E}">
        <p14:creationId xmlns:p14="http://schemas.microsoft.com/office/powerpoint/2010/main" val="17797843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Lst>
  <p:hf hdr="0" ftr="0" dt="0"/>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cso.ie/en/index.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hpsc.ie/a-z/sexuallytransmittedinfections/dataonhivandstisamongmenwhohavesexwithmenmsm/" TargetMode="External"/><Relationship Id="rId2" Type="http://schemas.openxmlformats.org/officeDocument/2006/relationships/hyperlink" Target="http://www.hpsc.ie/a-z/hivandaids/hivdataandreports/" TargetMode="External"/><Relationship Id="rId1" Type="http://schemas.openxmlformats.org/officeDocument/2006/relationships/slideLayout" Target="../slideLayouts/slideLayout2.xml"/><Relationship Id="rId4" Type="http://schemas.openxmlformats.org/officeDocument/2006/relationships/hyperlink" Target="http://www.hpsc.ie/notifiablediseases/weeklyidrepor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151606" y="3963194"/>
            <a:ext cx="11658600" cy="838200"/>
          </a:xfrm>
        </p:spPr>
        <p:txBody>
          <a:bodyPr>
            <a:normAutofit/>
          </a:bodyPr>
          <a:lstStyle/>
          <a:p>
            <a:r>
              <a:rPr lang="en-IE" dirty="0" smtClean="0"/>
              <a:t>HIV in Ireland: Latest Trends</a:t>
            </a:r>
            <a:endParaRPr lang="en-IE" dirty="0"/>
          </a:p>
        </p:txBody>
      </p:sp>
      <p:sp>
        <p:nvSpPr>
          <p:cNvPr id="6" name="Title 5"/>
          <p:cNvSpPr>
            <a:spLocks noGrp="1"/>
          </p:cNvSpPr>
          <p:nvPr>
            <p:ph type="ctrTitle" idx="4294967295"/>
          </p:nvPr>
        </p:nvSpPr>
        <p:spPr>
          <a:xfrm>
            <a:off x="227806" y="5639594"/>
            <a:ext cx="10210799" cy="685801"/>
          </a:xfrm>
        </p:spPr>
        <p:txBody>
          <a:bodyPr>
            <a:normAutofit/>
          </a:bodyPr>
          <a:lstStyle/>
          <a:p>
            <a:pPr algn="l"/>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Health</a:t>
            </a:r>
            <a:r>
              <a:rPr lang="en-IE" sz="2400" dirty="0" smtClean="0"/>
              <a:t> </a:t>
            </a:r>
            <a:r>
              <a:rPr lang="en-IE" sz="2400" b="1" dirty="0">
                <a:solidFill>
                  <a:schemeClr val="bg1"/>
                </a:solidFill>
                <a:latin typeface="Tahoma" panose="020B0604030504040204" pitchFamily="34" charset="0"/>
                <a:ea typeface="Tahoma" panose="020B0604030504040204" pitchFamily="34" charset="0"/>
                <a:cs typeface="Tahoma" panose="020B0604030504040204" pitchFamily="34" charset="0"/>
              </a:rPr>
              <a:t>Protection Surveillance Centre</a:t>
            </a:r>
          </a:p>
        </p:txBody>
      </p:sp>
      <p:sp>
        <p:nvSpPr>
          <p:cNvPr id="4" name="Subtitle 6"/>
          <p:cNvSpPr txBox="1">
            <a:spLocks/>
          </p:cNvSpPr>
          <p:nvPr/>
        </p:nvSpPr>
        <p:spPr>
          <a:xfrm>
            <a:off x="151606" y="4710963"/>
            <a:ext cx="11658600" cy="838200"/>
          </a:xfrm>
          <a:prstGeom prst="rect">
            <a:avLst/>
          </a:prstGeom>
        </p:spPr>
        <p:txBody>
          <a:bodyPr vert="horz" lIns="108850" tIns="54425" rIns="108850" bIns="54425" rtlCol="0">
            <a:normAutofit/>
          </a:bodyPr>
          <a:lstStyle>
            <a:lvl1pPr marL="0" indent="0" algn="l" defTabSz="1088502" rtl="0" eaLnBrk="1" latinLnBrk="0" hangingPunct="1">
              <a:spcBef>
                <a:spcPct val="20000"/>
              </a:spcBef>
              <a:buFont typeface="Arial" pitchFamily="34" charset="0"/>
              <a:buNone/>
              <a:defRPr sz="3200" b="1" kern="1200">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544251" indent="0" algn="ctr" defTabSz="1088502" rtl="0" eaLnBrk="1" latinLnBrk="0" hangingPunct="1">
              <a:spcBef>
                <a:spcPct val="20000"/>
              </a:spcBef>
              <a:buFont typeface="Arial" pitchFamily="34" charset="0"/>
              <a:buNone/>
              <a:defRPr sz="3300" kern="1200">
                <a:solidFill>
                  <a:schemeClr val="tx1">
                    <a:tint val="75000"/>
                  </a:schemeClr>
                </a:solidFill>
                <a:latin typeface="+mn-lt"/>
                <a:ea typeface="+mn-ea"/>
                <a:cs typeface="+mn-cs"/>
              </a:defRPr>
            </a:lvl2pPr>
            <a:lvl3pPr marL="1088502" indent="0" algn="ctr" defTabSz="1088502" rtl="0" eaLnBrk="1" latinLnBrk="0" hangingPunct="1">
              <a:spcBef>
                <a:spcPct val="20000"/>
              </a:spcBef>
              <a:buFont typeface="Arial" pitchFamily="34" charset="0"/>
              <a:buNone/>
              <a:defRPr sz="2900" kern="1200">
                <a:solidFill>
                  <a:schemeClr val="tx1">
                    <a:tint val="75000"/>
                  </a:schemeClr>
                </a:solidFill>
                <a:latin typeface="+mn-lt"/>
                <a:ea typeface="+mn-ea"/>
                <a:cs typeface="+mn-cs"/>
              </a:defRPr>
            </a:lvl3pPr>
            <a:lvl4pPr marL="1632753"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4pPr>
            <a:lvl5pPr marL="217700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5pPr>
            <a:lvl6pPr marL="2721254"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6pPr>
            <a:lvl7pPr marL="3265505"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7pPr>
            <a:lvl8pPr marL="3809756"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8pPr>
            <a:lvl9pPr marL="4354007" indent="0" algn="ctr" defTabSz="1088502"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9pPr>
          </a:lstStyle>
          <a:p>
            <a:r>
              <a:rPr lang="en-IE" sz="2000" dirty="0" smtClean="0"/>
              <a:t>November 2019</a:t>
            </a:r>
            <a:endParaRPr lang="en-IE" sz="2000" dirty="0"/>
          </a:p>
        </p:txBody>
      </p:sp>
    </p:spTree>
    <p:extLst>
      <p:ext uri="{BB962C8B-B14F-4D97-AF65-F5344CB8AC3E}">
        <p14:creationId xmlns:p14="http://schemas.microsoft.com/office/powerpoint/2010/main" val="3740052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Rates of HIV diagnosis by age group</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606" y="818230"/>
            <a:ext cx="9547788" cy="5485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19062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diagnoses by age group in males</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pic>
        <p:nvPicPr>
          <p:cNvPr id="614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8806" y="991394"/>
            <a:ext cx="10439525" cy="5218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58916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Rates of HIV diagnosis by age group in males</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006" y="991394"/>
            <a:ext cx="9794082" cy="5388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6591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diagnoses by age group in females</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pic>
        <p:nvPicPr>
          <p:cNvPr id="717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006" y="838994"/>
            <a:ext cx="1072460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06373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Rates of HIV diagnosis by age group in females</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9807" y="838994"/>
            <a:ext cx="9787922" cy="553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3454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age standardised notification rates by HSE Area</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0206" y="838994"/>
            <a:ext cx="10663875"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15408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diagnoses by probable route of transmission</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pic>
        <p:nvPicPr>
          <p:cNvPr id="1843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9806" y="762794"/>
            <a:ext cx="10058400" cy="51485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389460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10896600" cy="564293"/>
          </a:xfrm>
        </p:spPr>
        <p:txBody>
          <a:bodyPr>
            <a:noAutofit/>
          </a:bodyPr>
          <a:lstStyle/>
          <a:p>
            <a:r>
              <a:rPr lang="en-IE" b="0" dirty="0" smtClean="0"/>
              <a:t>HIV diagnoses by history of previous diagnosis abroad and </a:t>
            </a:r>
            <a:br>
              <a:rPr lang="en-IE" b="0" dirty="0" smtClean="0"/>
            </a:br>
            <a:r>
              <a:rPr lang="en-IE" b="0" dirty="0" smtClean="0"/>
              <a:t>route of transmission </a:t>
            </a:r>
            <a:r>
              <a:rPr lang="en-IE" sz="2000" b="0" dirty="0" smtClean="0"/>
              <a:t>(all diagnoses)</a:t>
            </a:r>
            <a:endParaRPr lang="en-US" sz="20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pic>
        <p:nvPicPr>
          <p:cNvPr id="1024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406" y="915194"/>
            <a:ext cx="9302290" cy="5188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2488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diagnoses by region of birth</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pic>
        <p:nvPicPr>
          <p:cNvPr id="92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9806" y="838994"/>
            <a:ext cx="9870614" cy="53522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3035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a:t>R</a:t>
            </a:r>
            <a:r>
              <a:rPr lang="en-IE" sz="3100" b="0" dirty="0" smtClean="0"/>
              <a:t>ates of HIV diagnosis by region of birth</a:t>
            </a:r>
            <a:r>
              <a:rPr lang="en-IE" b="0" dirty="0" smtClean="0"/>
              <a:t/>
            </a:r>
            <a:br>
              <a:rPr lang="en-IE" b="0" dirty="0" smtClean="0"/>
            </a:br>
            <a:r>
              <a:rPr lang="en-IE" sz="2200" b="0" dirty="0" smtClean="0"/>
              <a:t>(all diagnoses) </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606" y="915194"/>
            <a:ext cx="9773006" cy="5209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48346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r>
              <a:rPr lang="en-IE" dirty="0"/>
              <a:t>Acknowledgements </a:t>
            </a:r>
            <a:endParaRPr lang="en-US" dirty="0"/>
          </a:p>
        </p:txBody>
      </p:sp>
      <p:sp>
        <p:nvSpPr>
          <p:cNvPr id="3" name="Content Placeholder 2"/>
          <p:cNvSpPr>
            <a:spLocks noGrp="1"/>
          </p:cNvSpPr>
          <p:nvPr>
            <p:ph idx="1"/>
          </p:nvPr>
        </p:nvSpPr>
        <p:spPr>
          <a:xfrm>
            <a:off x="227805" y="762794"/>
            <a:ext cx="11962607" cy="5059988"/>
          </a:xfrm>
        </p:spPr>
        <p:txBody>
          <a:bodyPr>
            <a:noAutofit/>
          </a:bodyPr>
          <a:lstStyle/>
          <a:p>
            <a:pPr marL="0" indent="0">
              <a:buNone/>
            </a:pPr>
            <a:r>
              <a:rPr lang="en-US" sz="2000" dirty="0" smtClean="0"/>
              <a:t>In </a:t>
            </a:r>
            <a:r>
              <a:rPr lang="en-US" sz="2000" dirty="0"/>
              <a:t>order to accurately track the HIV epidemic in Ireland and to assess the impact of HIV prevention programmes, it is essential to have good quality surveillance data. The production of this annual report is the result of a huge amount of work carried out by many people in collecting and collating the data. </a:t>
            </a:r>
            <a:endParaRPr lang="en-US" sz="2000" b="1" dirty="0"/>
          </a:p>
          <a:p>
            <a:pPr marL="0" indent="0">
              <a:buNone/>
            </a:pPr>
            <a:endParaRPr lang="en-US" sz="2000" b="1" dirty="0"/>
          </a:p>
          <a:p>
            <a:pPr marL="0" indent="0">
              <a:buNone/>
            </a:pPr>
            <a:r>
              <a:rPr lang="en-US" sz="2000" dirty="0"/>
              <a:t>We would like to sincerely thank all of the data providers and all who have </a:t>
            </a:r>
            <a:r>
              <a:rPr lang="en-US" sz="2000" dirty="0" smtClean="0"/>
              <a:t>contributed </a:t>
            </a:r>
            <a:r>
              <a:rPr lang="en-US" sz="2000" dirty="0"/>
              <a:t>to this report including: </a:t>
            </a:r>
            <a:endParaRPr lang="en-US" sz="2000" b="1" dirty="0"/>
          </a:p>
          <a:p>
            <a:pPr lvl="0"/>
            <a:r>
              <a:rPr lang="en-IE" sz="2000" dirty="0"/>
              <a:t>National Virus Reference Laboratory (NVRL)</a:t>
            </a:r>
            <a:endParaRPr lang="en-US" sz="2000" dirty="0"/>
          </a:p>
          <a:p>
            <a:pPr lvl="0"/>
            <a:r>
              <a:rPr lang="en-IE" sz="2000" dirty="0"/>
              <a:t>Microbiology laboratories</a:t>
            </a:r>
            <a:endParaRPr lang="en-US" sz="2000" dirty="0"/>
          </a:p>
          <a:p>
            <a:pPr lvl="0"/>
            <a:r>
              <a:rPr lang="en-IE" sz="2000" dirty="0"/>
              <a:t>Departments of Public Health</a:t>
            </a:r>
            <a:endParaRPr lang="en-US" sz="2000" dirty="0"/>
          </a:p>
          <a:p>
            <a:pPr lvl="0"/>
            <a:r>
              <a:rPr lang="en-IE" sz="2000" dirty="0"/>
              <a:t>Consultants in Infectious Disease/Genitourinary Medicine</a:t>
            </a:r>
            <a:endParaRPr lang="en-US" sz="2000" dirty="0"/>
          </a:p>
          <a:p>
            <a:pPr lvl="0"/>
            <a:r>
              <a:rPr lang="en-IE" sz="2000" dirty="0"/>
              <a:t>Infectious Disease Unit, Our Lady’s Hospital for Children (OLHC), Crumlin for paediatric data</a:t>
            </a:r>
            <a:endParaRPr lang="en-US" sz="2000" dirty="0"/>
          </a:p>
          <a:p>
            <a:pPr lvl="0"/>
            <a:r>
              <a:rPr lang="en-IE" sz="2000" dirty="0"/>
              <a:t>GPs</a:t>
            </a:r>
            <a:endParaRPr lang="en-US" sz="2000" dirty="0"/>
          </a:p>
          <a:p>
            <a:pPr lvl="0"/>
            <a:r>
              <a:rPr lang="en-IE" sz="2000" dirty="0"/>
              <a:t>HIV clinical nurse specialists</a:t>
            </a:r>
            <a:endParaRPr lang="en-US" sz="2000" dirty="0"/>
          </a:p>
          <a:p>
            <a:pPr lvl="0"/>
            <a:r>
              <a:rPr lang="en-IE" sz="2000" dirty="0"/>
              <a:t>Health Advisors</a:t>
            </a:r>
            <a:endParaRPr lang="en-US" sz="2000" dirty="0"/>
          </a:p>
          <a:p>
            <a:pPr lvl="0"/>
            <a:r>
              <a:rPr lang="en-IE" sz="2000" dirty="0"/>
              <a:t>All other clinical staff involved. </a:t>
            </a:r>
            <a:endParaRPr lang="en-US" sz="2000" dirty="0"/>
          </a:p>
          <a:p>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41609521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normAutofit fontScale="90000"/>
          </a:bodyPr>
          <a:lstStyle/>
          <a:p>
            <a:r>
              <a:rPr lang="en-IE" sz="3100" b="0" dirty="0" smtClean="0"/>
              <a:t>HIV diagnoses </a:t>
            </a:r>
            <a:r>
              <a:rPr lang="en-IE" sz="3100" dirty="0" smtClean="0"/>
              <a:t>among MSM </a:t>
            </a:r>
            <a:r>
              <a:rPr lang="en-IE" sz="3100" b="0" dirty="0" smtClean="0"/>
              <a:t>by geographic origin</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pic>
        <p:nvPicPr>
          <p:cNvPr id="1229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006" y="940228"/>
            <a:ext cx="9891187" cy="5233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017123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10591800" cy="564293"/>
          </a:xfrm>
        </p:spPr>
        <p:txBody>
          <a:bodyPr>
            <a:normAutofit fontScale="90000"/>
          </a:bodyPr>
          <a:lstStyle/>
          <a:p>
            <a:r>
              <a:rPr lang="en-IE" sz="3100" b="0" dirty="0" smtClean="0"/>
              <a:t>HIV diagnoses </a:t>
            </a:r>
            <a:r>
              <a:rPr lang="en-IE" sz="3100" dirty="0" smtClean="0"/>
              <a:t>among MSM </a:t>
            </a:r>
            <a:r>
              <a:rPr lang="en-IE" sz="3100" b="0" dirty="0" smtClean="0"/>
              <a:t>by geographic origin for those born outside Ireland </a:t>
            </a:r>
            <a:r>
              <a:rPr lang="en-IE" sz="2200" b="0" dirty="0"/>
              <a:t>(</a:t>
            </a: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9806" y="1067594"/>
            <a:ext cx="9644451" cy="50172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6341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normAutofit fontScale="90000"/>
          </a:bodyPr>
          <a:lstStyle/>
          <a:p>
            <a:r>
              <a:rPr lang="en-IE" sz="3100" b="0" dirty="0" smtClean="0"/>
              <a:t>HIV diagnoses </a:t>
            </a:r>
            <a:r>
              <a:rPr lang="en-IE" sz="3100" dirty="0" smtClean="0"/>
              <a:t>among heterosexuals </a:t>
            </a:r>
            <a:r>
              <a:rPr lang="en-IE" sz="3100" b="0" dirty="0" smtClean="0"/>
              <a:t>by sex </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pic>
        <p:nvPicPr>
          <p:cNvPr id="14339"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51282" y="991394"/>
            <a:ext cx="9498013" cy="52655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156597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5" y="229394"/>
            <a:ext cx="11962607" cy="685800"/>
          </a:xfrm>
        </p:spPr>
        <p:txBody>
          <a:bodyPr>
            <a:noAutofit/>
          </a:bodyPr>
          <a:lstStyle/>
          <a:p>
            <a:r>
              <a:rPr lang="en-IE" b="0" dirty="0" smtClean="0"/>
              <a:t>HIV diagnoses </a:t>
            </a:r>
            <a:r>
              <a:rPr lang="en-IE" dirty="0" smtClean="0"/>
              <a:t>among heterosexuals </a:t>
            </a:r>
            <a:r>
              <a:rPr lang="en-IE" b="0" dirty="0" smtClean="0"/>
              <a:t>by geographic origin </a:t>
            </a:r>
            <a:br>
              <a:rPr lang="en-IE" b="0" dirty="0" smtClean="0"/>
            </a:br>
            <a:r>
              <a:rPr lang="en-IE" sz="2000" b="0" dirty="0" smtClean="0"/>
              <a:t>(all diagnoses)  </a:t>
            </a:r>
            <a:endParaRPr lang="en-US" sz="20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pic>
        <p:nvPicPr>
          <p:cNvPr id="819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09776" y="1067594"/>
            <a:ext cx="10307869" cy="51030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69111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normAutofit fontScale="90000"/>
          </a:bodyPr>
          <a:lstStyle/>
          <a:p>
            <a:r>
              <a:rPr lang="en-IE" sz="3100" b="0" dirty="0" smtClean="0"/>
              <a:t>HIV diagnoses among </a:t>
            </a:r>
            <a:r>
              <a:rPr lang="en-IE" sz="3100" dirty="0" smtClean="0"/>
              <a:t>people who inject drugs </a:t>
            </a:r>
            <a:r>
              <a:rPr lang="en-IE" sz="3100" b="0" dirty="0" smtClean="0"/>
              <a:t>by sex</a:t>
            </a:r>
            <a:r>
              <a:rPr lang="en-IE" b="0" dirty="0" smtClean="0"/>
              <a:t/>
            </a:r>
            <a:br>
              <a:rPr lang="en-IE" b="0" dirty="0" smtClean="0"/>
            </a:br>
            <a:r>
              <a:rPr lang="en-IE" sz="2200" b="0" dirty="0" smtClean="0"/>
              <a:t>(all diagnoses)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pic>
        <p:nvPicPr>
          <p:cNvPr id="1536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8406" y="984126"/>
            <a:ext cx="9258155" cy="50705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5188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4606" y="2515394"/>
            <a:ext cx="9448085" cy="564293"/>
          </a:xfrm>
        </p:spPr>
        <p:txBody>
          <a:bodyPr>
            <a:noAutofit/>
          </a:bodyPr>
          <a:lstStyle/>
          <a:p>
            <a:pPr algn="ctr"/>
            <a:r>
              <a:rPr lang="en-IE" sz="3600" dirty="0" smtClean="0"/>
              <a:t>Part B</a:t>
            </a:r>
            <a:r>
              <a:rPr lang="en-IE" sz="3200" dirty="0" smtClean="0"/>
              <a:t/>
            </a:r>
            <a:br>
              <a:rPr lang="en-IE" sz="3200" dirty="0" smtClean="0"/>
            </a:br>
            <a:r>
              <a:rPr lang="en-IE" sz="3200" dirty="0" smtClean="0"/>
              <a:t>Diagnoses in Ireland excluding those previously diagnosed with HIV abroad</a:t>
            </a:r>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085374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53194"/>
            <a:ext cx="9448085" cy="564293"/>
          </a:xfrm>
        </p:spPr>
        <p:txBody>
          <a:bodyPr>
            <a:normAutofit fontScale="90000"/>
          </a:bodyPr>
          <a:lstStyle/>
          <a:p>
            <a:r>
              <a:rPr lang="en-IE" sz="3100" b="0" dirty="0" smtClean="0"/>
              <a:t>HIV diagnoses and rates per 100,000 population </a:t>
            </a:r>
            <a:r>
              <a:rPr lang="en-IE" b="0" dirty="0" smtClean="0"/>
              <a:t/>
            </a:r>
            <a:br>
              <a:rPr lang="en-IE" b="0" dirty="0" smtClean="0"/>
            </a:br>
            <a:r>
              <a:rPr lang="en-IE" sz="2200" b="0" dirty="0" smtClean="0"/>
              <a:t>(excluding those previously positive)</a:t>
            </a:r>
            <a:endParaRPr lang="en-IE" sz="2200" b="0"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98047" y="915194"/>
            <a:ext cx="9603291" cy="51635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076788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79108"/>
            <a:ext cx="9448085" cy="564293"/>
          </a:xfrm>
        </p:spPr>
        <p:txBody>
          <a:bodyPr>
            <a:normAutofit fontScale="90000"/>
          </a:bodyPr>
          <a:lstStyle/>
          <a:p>
            <a:r>
              <a:rPr lang="en-IE" sz="3100" b="0" dirty="0" smtClean="0"/>
              <a:t>HIV diagnoses by </a:t>
            </a:r>
            <a:r>
              <a:rPr lang="en-IE" sz="3100" b="0" dirty="0"/>
              <a:t>sex </a:t>
            </a:r>
            <a:r>
              <a:rPr lang="en-IE" b="0" dirty="0" smtClean="0"/>
              <a:t/>
            </a:r>
            <a:br>
              <a:rPr lang="en-IE" b="0" dirty="0" smtClean="0"/>
            </a:br>
            <a:r>
              <a:rPr lang="en-IE" sz="2000" b="0" dirty="0" smtClean="0"/>
              <a:t>(</a:t>
            </a:r>
            <a:r>
              <a:rPr lang="en-IE" sz="2000" b="0" dirty="0"/>
              <a:t>excluding those previously positive)</a:t>
            </a:r>
            <a:endParaRPr lang="en-US" sz="2000" b="0" dirty="0"/>
          </a:p>
        </p:txBody>
      </p:sp>
      <p:pic>
        <p:nvPicPr>
          <p:cNvPr id="205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7406" y="1219994"/>
            <a:ext cx="10183915" cy="496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8304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79108"/>
            <a:ext cx="9448085" cy="564293"/>
          </a:xfrm>
        </p:spPr>
        <p:txBody>
          <a:bodyPr>
            <a:normAutofit fontScale="90000"/>
          </a:bodyPr>
          <a:lstStyle/>
          <a:p>
            <a:r>
              <a:rPr lang="en-IE" sz="3100" b="0" dirty="0" smtClean="0"/>
              <a:t>Rate of HIV diagnosis by </a:t>
            </a:r>
            <a:r>
              <a:rPr lang="en-IE" sz="3100" b="0" dirty="0"/>
              <a:t>sex </a:t>
            </a:r>
            <a:r>
              <a:rPr lang="en-IE" b="0" dirty="0" smtClean="0"/>
              <a:t/>
            </a:r>
            <a:br>
              <a:rPr lang="en-IE" b="0" dirty="0" smtClean="0"/>
            </a:br>
            <a:r>
              <a:rPr lang="en-IE" sz="2200" b="0" dirty="0" smtClean="0"/>
              <a:t>(</a:t>
            </a:r>
            <a:r>
              <a:rPr lang="en-IE" sz="2200" b="0" dirty="0"/>
              <a:t>excluding those previously positive)</a:t>
            </a:r>
            <a:endParaRPr lang="en-US" sz="2200" b="0" dirty="0"/>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2206" y="1067594"/>
            <a:ext cx="9958344" cy="54019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15111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9448085" cy="564293"/>
          </a:xfrm>
        </p:spPr>
        <p:txBody>
          <a:bodyPr>
            <a:normAutofit fontScale="90000"/>
          </a:bodyPr>
          <a:lstStyle/>
          <a:p>
            <a:r>
              <a:rPr lang="en-IE" sz="3100" b="0" dirty="0" smtClean="0"/>
              <a:t>HIV diagnoses by age </a:t>
            </a:r>
            <a:r>
              <a:rPr lang="en-IE" sz="3100" b="0" dirty="0"/>
              <a:t>group </a:t>
            </a:r>
            <a:r>
              <a:rPr lang="en-IE" b="0" dirty="0" smtClean="0"/>
              <a:t/>
            </a:r>
            <a:br>
              <a:rPr lang="en-IE" b="0" dirty="0" smtClean="0"/>
            </a:br>
            <a:r>
              <a:rPr lang="en-IE" sz="2200" b="0" dirty="0" smtClean="0"/>
              <a:t>(</a:t>
            </a:r>
            <a:r>
              <a:rPr lang="en-IE" sz="2200" b="0" dirty="0"/>
              <a:t>excluding those previously positive)</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pic>
        <p:nvPicPr>
          <p:cNvPr id="174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606" y="1067594"/>
            <a:ext cx="9774192" cy="49125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63431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006" y="762794"/>
            <a:ext cx="10971372" cy="5059988"/>
          </a:xfrm>
        </p:spPr>
        <p:txBody>
          <a:bodyPr/>
          <a:lstStyle/>
          <a:p>
            <a:pPr marL="0" indent="0">
              <a:buNone/>
            </a:pPr>
            <a:r>
              <a:rPr lang="en-IE" sz="2800" dirty="0" smtClean="0">
                <a:solidFill>
                  <a:srgbClr val="BA1F46"/>
                </a:solidFill>
              </a:rPr>
              <a:t>Please note:</a:t>
            </a:r>
          </a:p>
          <a:p>
            <a:pPr marL="0" indent="0">
              <a:buNone/>
            </a:pPr>
            <a:endParaRPr lang="en-IE" dirty="0"/>
          </a:p>
          <a:p>
            <a:pPr marL="0" indent="0">
              <a:buNone/>
            </a:pPr>
            <a:r>
              <a:rPr lang="en-IE" dirty="0" smtClean="0"/>
              <a:t>This slide set accompanies the </a:t>
            </a:r>
            <a:r>
              <a:rPr lang="en-IE" b="1" dirty="0" smtClean="0"/>
              <a:t>HIV in Ireland, 2018</a:t>
            </a:r>
            <a:r>
              <a:rPr lang="en-IE" dirty="0" smtClean="0"/>
              <a:t> report. </a:t>
            </a:r>
          </a:p>
          <a:p>
            <a:pPr marL="0" indent="0">
              <a:buNone/>
            </a:pPr>
            <a:endParaRPr lang="en-IE" dirty="0"/>
          </a:p>
          <a:p>
            <a:pPr marL="0" indent="0">
              <a:buNone/>
            </a:pPr>
            <a:r>
              <a:rPr lang="en-IE" b="1" dirty="0" smtClean="0"/>
              <a:t>Part A </a:t>
            </a:r>
            <a:r>
              <a:rPr lang="en-IE" dirty="0" smtClean="0"/>
              <a:t>of the slide set (slides 4-24) relate to all HIV diagnoses in Ireland </a:t>
            </a:r>
            <a:r>
              <a:rPr lang="en-IE" sz="2000" dirty="0" smtClean="0"/>
              <a:t>(including people diagnosed for the very first time and those who are being diagnosed for the first time in Ireland but had a previous HIV positive diagnosis in another country before arrival to Ireland)</a:t>
            </a:r>
          </a:p>
          <a:p>
            <a:pPr marL="0" indent="0">
              <a:buNone/>
            </a:pPr>
            <a:endParaRPr lang="en-IE" dirty="0" smtClean="0"/>
          </a:p>
          <a:p>
            <a:pPr marL="0" indent="0">
              <a:buNone/>
            </a:pPr>
            <a:r>
              <a:rPr lang="en-IE" b="1" dirty="0" smtClean="0"/>
              <a:t>Part B </a:t>
            </a:r>
            <a:r>
              <a:rPr lang="en-IE" dirty="0" smtClean="0"/>
              <a:t>of the slide set (slides 25-32) relate to HIV diagnoses in Ireland excluding people who were previously diagnosed HIV positive abroad before arrival in Ireland </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9284702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9448085" cy="564293"/>
          </a:xfrm>
        </p:spPr>
        <p:txBody>
          <a:bodyPr>
            <a:normAutofit fontScale="90000"/>
          </a:bodyPr>
          <a:lstStyle/>
          <a:p>
            <a:r>
              <a:rPr lang="en-IE" sz="3100" b="0" dirty="0" smtClean="0"/>
              <a:t>Rate of HIV diagnosis by age </a:t>
            </a:r>
            <a:r>
              <a:rPr lang="en-IE" sz="3100" b="0" dirty="0"/>
              <a:t>group </a:t>
            </a:r>
            <a:r>
              <a:rPr lang="en-IE" b="0" dirty="0" smtClean="0"/>
              <a:t/>
            </a:r>
            <a:br>
              <a:rPr lang="en-IE" b="0" dirty="0" smtClean="0"/>
            </a:br>
            <a:r>
              <a:rPr lang="en-IE" sz="2200" b="0" dirty="0" smtClean="0"/>
              <a:t>(</a:t>
            </a:r>
            <a:r>
              <a:rPr lang="en-IE" sz="2200" b="0" dirty="0"/>
              <a:t>excluding those previously positive)</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pic>
        <p:nvPicPr>
          <p:cNvPr id="1638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3528" y="1143794"/>
            <a:ext cx="10307263" cy="4790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49377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34292"/>
            <a:ext cx="11201400" cy="564293"/>
          </a:xfrm>
        </p:spPr>
        <p:txBody>
          <a:bodyPr>
            <a:normAutofit fontScale="90000"/>
          </a:bodyPr>
          <a:lstStyle/>
          <a:p>
            <a:r>
              <a:rPr lang="en-IE" b="0" dirty="0" smtClean="0"/>
              <a:t>HIV diagnoses by probable route of transmission </a:t>
            </a:r>
            <a:br>
              <a:rPr lang="en-IE" b="0" dirty="0" smtClean="0"/>
            </a:br>
            <a:r>
              <a:rPr lang="en-IE" sz="2200" b="0" dirty="0" smtClean="0"/>
              <a:t>(</a:t>
            </a:r>
            <a:r>
              <a:rPr lang="en-IE" sz="2200" b="0" dirty="0"/>
              <a:t>excluding those previously </a:t>
            </a:r>
            <a:r>
              <a:rPr lang="en-IE" sz="2200" b="0" dirty="0" smtClean="0"/>
              <a:t>positive</a:t>
            </a:r>
            <a:r>
              <a:rPr lang="en-IE" sz="2200" b="0" dirty="0"/>
              <a:t>)</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pic>
        <p:nvPicPr>
          <p:cNvPr id="922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13606" y="915194"/>
            <a:ext cx="9906000" cy="4895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42779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5281" y="229394"/>
            <a:ext cx="11506200" cy="564293"/>
          </a:xfrm>
        </p:spPr>
        <p:txBody>
          <a:bodyPr>
            <a:normAutofit fontScale="90000"/>
          </a:bodyPr>
          <a:lstStyle/>
          <a:p>
            <a:r>
              <a:rPr lang="en-IE" sz="3100" b="0" dirty="0" smtClean="0"/>
              <a:t>HIV diagnoses by region of birth </a:t>
            </a:r>
            <a:r>
              <a:rPr lang="en-IE" b="0" dirty="0" smtClean="0"/>
              <a:t/>
            </a:r>
            <a:br>
              <a:rPr lang="en-IE" b="0" dirty="0" smtClean="0"/>
            </a:br>
            <a:r>
              <a:rPr lang="en-IE" sz="2200" b="0" dirty="0" smtClean="0"/>
              <a:t>(</a:t>
            </a:r>
            <a:r>
              <a:rPr lang="en-IE" sz="2200" b="0" dirty="0"/>
              <a:t>excluding those previously </a:t>
            </a:r>
            <a:r>
              <a:rPr lang="en-IE" sz="2200" b="0" dirty="0" smtClean="0"/>
              <a:t>positive</a:t>
            </a:r>
            <a:r>
              <a:rPr lang="en-IE" sz="2200" b="0" dirty="0"/>
              <a:t>)</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1206" y="1067594"/>
            <a:ext cx="10202619" cy="5081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957446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pPr>
              <a:defRPr/>
            </a:pPr>
            <a:r>
              <a:rPr lang="en-US" dirty="0"/>
              <a:t>Explanatory</a:t>
            </a:r>
            <a:r>
              <a:rPr lang="en-US" dirty="0">
                <a:cs typeface="Arial" pitchFamily="34" charset="0"/>
              </a:rPr>
              <a:t> </a:t>
            </a:r>
            <a:r>
              <a:rPr lang="en-US" dirty="0"/>
              <a:t>Notes</a:t>
            </a:r>
            <a:br>
              <a:rPr lang="en-US" dirty="0"/>
            </a:br>
            <a:endParaRPr lang="en-US" dirty="0"/>
          </a:p>
        </p:txBody>
      </p:sp>
      <p:sp>
        <p:nvSpPr>
          <p:cNvPr id="3" name="Content Placeholder 2"/>
          <p:cNvSpPr>
            <a:spLocks noGrp="1"/>
          </p:cNvSpPr>
          <p:nvPr>
            <p:ph idx="1"/>
          </p:nvPr>
        </p:nvSpPr>
        <p:spPr>
          <a:xfrm>
            <a:off x="227806" y="610394"/>
            <a:ext cx="11962607" cy="5059988"/>
          </a:xfrm>
        </p:spPr>
        <p:txBody>
          <a:bodyPr>
            <a:noAutofit/>
          </a:bodyPr>
          <a:lstStyle/>
          <a:p>
            <a:pPr marL="0" indent="0">
              <a:buNone/>
            </a:pPr>
            <a:r>
              <a:rPr lang="en-IE" sz="1600" dirty="0"/>
              <a:t>It is important to note that</a:t>
            </a:r>
            <a:br>
              <a:rPr lang="en-IE" sz="1600" dirty="0"/>
            </a:br>
            <a:r>
              <a:rPr lang="en-IE" sz="1600" dirty="0"/>
              <a:t>- the HIV surveillance system captures new diagnoses of HIV infection and therefore does not measure incidence. </a:t>
            </a:r>
            <a:br>
              <a:rPr lang="en-IE" sz="1600" dirty="0"/>
            </a:br>
            <a:r>
              <a:rPr lang="en-IE" sz="1600" dirty="0"/>
              <a:t/>
            </a:r>
            <a:br>
              <a:rPr lang="en-IE" sz="1600" dirty="0"/>
            </a:br>
            <a:r>
              <a:rPr lang="en-IE" sz="1600" dirty="0"/>
              <a:t>- </a:t>
            </a:r>
            <a:r>
              <a:rPr lang="en-US" sz="1600" dirty="0">
                <a:cs typeface="Arial" pitchFamily="34" charset="0"/>
              </a:rPr>
              <a:t>data are presented by date of notification on CIDR (Computerised Infectious Disease Reporting) system</a:t>
            </a:r>
            <a:br>
              <a:rPr lang="en-US" sz="1600" dirty="0">
                <a:cs typeface="Arial" pitchFamily="34" charset="0"/>
              </a:rPr>
            </a:br>
            <a:r>
              <a:rPr lang="en-US" sz="1600" dirty="0">
                <a:cs typeface="Arial" pitchFamily="34" charset="0"/>
              </a:rPr>
              <a:t/>
            </a:r>
            <a:br>
              <a:rPr lang="en-US" sz="1600" dirty="0">
                <a:cs typeface="Arial" pitchFamily="34" charset="0"/>
              </a:rPr>
            </a:br>
            <a:r>
              <a:rPr lang="en-US" sz="1600" dirty="0">
                <a:cs typeface="Arial" pitchFamily="34" charset="0"/>
              </a:rPr>
              <a:t>- d</a:t>
            </a:r>
            <a:r>
              <a:rPr lang="en-US" sz="1600" dirty="0"/>
              <a:t>ata for this report were extracted from CIDR on 13th September 2019 and were correct at the time of publication. D</a:t>
            </a:r>
            <a:r>
              <a:rPr lang="en-IE" sz="1600" dirty="0" err="1" smtClean="0"/>
              <a:t>ata</a:t>
            </a:r>
            <a:r>
              <a:rPr lang="en-IE" sz="1600" dirty="0" smtClean="0"/>
              <a:t> are </a:t>
            </a:r>
            <a:r>
              <a:rPr lang="en-IE" sz="1600" dirty="0"/>
              <a:t>updated on an ongoing basis in CIDR, and so data from previous years </a:t>
            </a:r>
            <a:r>
              <a:rPr lang="en-IE" sz="1600" dirty="0" smtClean="0"/>
              <a:t>represents </a:t>
            </a:r>
            <a:r>
              <a:rPr lang="en-IE" sz="1600" dirty="0"/>
              <a:t>our most up to date data, and may not correspond with what was reported previously. Similarly, data for 2018 may be updated further in due course and will be reported on in subsequent reports.</a:t>
            </a:r>
            <a:r>
              <a:rPr lang="en-US" sz="1600" dirty="0"/>
              <a:t/>
            </a:r>
            <a:br>
              <a:rPr lang="en-US" sz="1600" dirty="0"/>
            </a:br>
            <a:r>
              <a:rPr lang="en-US" sz="1600" dirty="0"/>
              <a:t/>
            </a:r>
            <a:br>
              <a:rPr lang="en-US" sz="1600" dirty="0"/>
            </a:br>
            <a:r>
              <a:rPr lang="en-IE" sz="1600" dirty="0" smtClean="0"/>
              <a:t>- </a:t>
            </a:r>
            <a:r>
              <a:rPr lang="en-IE" sz="1600" dirty="0"/>
              <a:t>while efforts are made to remove duplicate records from these data, it is not always possible to link and remove all duplicate records and some patients or disease events may be counted more than once.</a:t>
            </a:r>
            <a:br>
              <a:rPr lang="en-IE" sz="1600" dirty="0"/>
            </a:br>
            <a:r>
              <a:rPr lang="en-US" sz="1600" dirty="0"/>
              <a:t/>
            </a:r>
            <a:br>
              <a:rPr lang="en-US" sz="1600" dirty="0"/>
            </a:br>
            <a:r>
              <a:rPr lang="en-US" sz="1600" dirty="0"/>
              <a:t>- r</a:t>
            </a:r>
            <a:r>
              <a:rPr lang="en-IE" sz="1600" dirty="0" err="1"/>
              <a:t>ates</a:t>
            </a:r>
            <a:r>
              <a:rPr lang="en-IE" sz="1600" dirty="0"/>
              <a:t> were calculated using census data; 2016 census data for 2014-2018; 2011 census data for 2009-2013; and 2006 census data for 2003-2008. </a:t>
            </a:r>
            <a:br>
              <a:rPr lang="en-IE" sz="1600" dirty="0"/>
            </a:br>
            <a:r>
              <a:rPr lang="en-US" sz="1600" dirty="0"/>
              <a:t/>
            </a:r>
            <a:br>
              <a:rPr lang="en-US" sz="1600" dirty="0"/>
            </a:br>
            <a:r>
              <a:rPr lang="en-US" sz="1600" dirty="0"/>
              <a:t>- </a:t>
            </a:r>
            <a:r>
              <a:rPr lang="en-IE" sz="1600" dirty="0"/>
              <a:t>Age standardised notification rates were calculated using the direct method in which the national population was taken as the standard population. Population data were taken from Census 2016 from the Central Statistics Office (</a:t>
            </a:r>
            <a:r>
              <a:rPr lang="en-IE" sz="1600" u="sng" dirty="0">
                <a:hlinkClick r:id="rId2"/>
              </a:rPr>
              <a:t>www.cso.ie</a:t>
            </a:r>
            <a:r>
              <a:rPr lang="en-IE" sz="1600" dirty="0"/>
              <a:t>). Data were aggregated into the following age groups for analysis: 0-4 years, 5-9 years, 10-14 years, 15-19, 20-24, 25-34, 45-54, 55-64 and ≥65 years. </a:t>
            </a:r>
            <a:endParaRPr lang="en-US" sz="1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246538101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lstStyle/>
          <a:p>
            <a:pPr>
              <a:defRPr/>
            </a:pPr>
            <a:r>
              <a:rPr lang="en-US" dirty="0"/>
              <a:t>Further Information</a:t>
            </a:r>
          </a:p>
        </p:txBody>
      </p:sp>
      <p:sp>
        <p:nvSpPr>
          <p:cNvPr id="3" name="Content Placeholder 2"/>
          <p:cNvSpPr>
            <a:spLocks noGrp="1"/>
          </p:cNvSpPr>
          <p:nvPr>
            <p:ph idx="1"/>
          </p:nvPr>
        </p:nvSpPr>
        <p:spPr>
          <a:xfrm>
            <a:off x="227805" y="762794"/>
            <a:ext cx="11962607" cy="5059988"/>
          </a:xfrm>
        </p:spPr>
        <p:txBody>
          <a:bodyPr>
            <a:noAutofit/>
          </a:bodyPr>
          <a:lstStyle/>
          <a:p>
            <a:pPr marL="0" indent="0">
              <a:buNone/>
            </a:pPr>
            <a:endParaRPr lang="en-IE" sz="2000" dirty="0" smtClean="0"/>
          </a:p>
          <a:p>
            <a:pPr marL="0" indent="0">
              <a:buNone/>
            </a:pPr>
            <a:r>
              <a:rPr lang="en-IE" sz="2000" dirty="0" smtClean="0"/>
              <a:t>A </a:t>
            </a:r>
            <a:r>
              <a:rPr lang="en-IE" sz="2000" dirty="0"/>
              <a:t>detailed annual report on HIV in 2018 is available at </a:t>
            </a:r>
            <a:r>
              <a:rPr lang="en-IE" sz="2000" dirty="0">
                <a:hlinkClick r:id="rId2"/>
              </a:rPr>
              <a:t>http://</a:t>
            </a:r>
            <a:r>
              <a:rPr lang="en-IE" sz="2000" dirty="0" smtClean="0">
                <a:hlinkClick r:id="rId2"/>
              </a:rPr>
              <a:t>www.hpsc.ie/a-z/hivandaids/hivdataandreports</a:t>
            </a:r>
            <a:r>
              <a:rPr lang="en-IE" sz="2000" dirty="0">
                <a:hlinkClick r:id="rId2"/>
              </a:rPr>
              <a:t>/</a:t>
            </a:r>
            <a:r>
              <a:rPr lang="en-IE" sz="2000" dirty="0"/>
              <a:t> </a:t>
            </a:r>
            <a:br>
              <a:rPr lang="en-IE" sz="2000" dirty="0"/>
            </a:br>
            <a:r>
              <a:rPr lang="en-IE" sz="2000" dirty="0"/>
              <a:t/>
            </a:r>
            <a:br>
              <a:rPr lang="en-IE" sz="2000" dirty="0"/>
            </a:br>
            <a:r>
              <a:rPr lang="en-IE" sz="2000" dirty="0" smtClean="0"/>
              <a:t>A slide set with more details on trends among </a:t>
            </a:r>
            <a:r>
              <a:rPr lang="en-IE" sz="2000" dirty="0"/>
              <a:t>MSM </a:t>
            </a:r>
            <a:r>
              <a:rPr lang="en-IE" sz="2000" dirty="0" smtClean="0"/>
              <a:t>is available </a:t>
            </a:r>
            <a:r>
              <a:rPr lang="en-IE" sz="2000" dirty="0"/>
              <a:t>at </a:t>
            </a:r>
            <a:br>
              <a:rPr lang="en-IE" sz="2000" dirty="0"/>
            </a:br>
            <a:r>
              <a:rPr lang="en-IE" sz="2000" dirty="0">
                <a:hlinkClick r:id="rId3"/>
              </a:rPr>
              <a:t>http://</a:t>
            </a:r>
            <a:r>
              <a:rPr lang="en-IE" sz="2000" dirty="0" smtClean="0">
                <a:hlinkClick r:id="rId3"/>
              </a:rPr>
              <a:t>www.hpsc.ie/a-z/sexuallytransmittedinfections/dataonhivandstisamongmenwhohavesexwithmenmsm</a:t>
            </a:r>
            <a:r>
              <a:rPr lang="en-IE" sz="2000" dirty="0">
                <a:hlinkClick r:id="rId3"/>
              </a:rPr>
              <a:t>/</a:t>
            </a:r>
            <a:r>
              <a:rPr lang="en-IE" sz="2000" dirty="0"/>
              <a:t> </a:t>
            </a:r>
            <a:br>
              <a:rPr lang="en-IE" sz="2000" dirty="0"/>
            </a:br>
            <a:r>
              <a:rPr lang="en-IE" sz="2000" dirty="0"/>
              <a:t/>
            </a:r>
            <a:br>
              <a:rPr lang="en-IE" sz="2000" dirty="0"/>
            </a:br>
            <a:r>
              <a:rPr lang="en-IE" sz="2000" dirty="0"/>
              <a:t>Weekly HIV and STI reports are available at </a:t>
            </a:r>
            <a:r>
              <a:rPr lang="en-IE" sz="2000" dirty="0">
                <a:hlinkClick r:id="rId4"/>
              </a:rPr>
              <a:t>http://www.hpsc.ie/notifiablediseases/weeklyidreports/</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a:p>
        </p:txBody>
      </p:sp>
    </p:spTree>
    <p:extLst>
      <p:ext uri="{BB962C8B-B14F-4D97-AF65-F5344CB8AC3E}">
        <p14:creationId xmlns:p14="http://schemas.microsoft.com/office/powerpoint/2010/main" val="6394626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380206" y="1600994"/>
            <a:ext cx="10971372" cy="1143265"/>
          </a:xfrm>
        </p:spPr>
        <p:txBody>
          <a:bodyPr/>
          <a:lstStyle/>
          <a:p>
            <a:r>
              <a:rPr lang="en-IE" dirty="0"/>
              <a:t>Part A: All HIV diagnoses in Ireland </a:t>
            </a:r>
            <a:endParaRPr lang="en-US" dirty="0"/>
          </a:p>
        </p:txBody>
      </p:sp>
    </p:spTree>
    <p:extLst>
      <p:ext uri="{BB962C8B-B14F-4D97-AF65-F5344CB8AC3E}">
        <p14:creationId xmlns:p14="http://schemas.microsoft.com/office/powerpoint/2010/main" val="26588415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229394"/>
            <a:ext cx="9448085" cy="564293"/>
          </a:xfrm>
        </p:spPr>
        <p:txBody>
          <a:bodyPr>
            <a:normAutofit fontScale="90000"/>
          </a:bodyPr>
          <a:lstStyle/>
          <a:p>
            <a:r>
              <a:rPr lang="en-IE" sz="3100" b="0" dirty="0" smtClean="0"/>
              <a:t>HIV diagnoses and rates </a:t>
            </a:r>
            <a:r>
              <a:rPr lang="en-IE" b="0" dirty="0"/>
              <a:t/>
            </a:r>
            <a:br>
              <a:rPr lang="en-IE" b="0" dirty="0"/>
            </a:br>
            <a:r>
              <a:rPr lang="en-IE" sz="2200" b="0" dirty="0" smtClean="0"/>
              <a:t>(all diagnoses)</a:t>
            </a:r>
            <a:endParaRPr lang="en-IE" sz="2200" b="0" dirty="0"/>
          </a:p>
        </p:txBody>
      </p:sp>
      <p:pic>
        <p:nvPicPr>
          <p:cNvPr id="3"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2206" y="1143794"/>
            <a:ext cx="9532144" cy="5010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40321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198501"/>
            <a:ext cx="11049000" cy="564293"/>
          </a:xfrm>
        </p:spPr>
        <p:txBody>
          <a:bodyPr>
            <a:noAutofit/>
          </a:bodyPr>
          <a:lstStyle/>
          <a:p>
            <a:r>
              <a:rPr lang="en-IE" b="0" dirty="0" smtClean="0"/>
              <a:t>HIV diagnoses by history of previous diagnosis abroad </a:t>
            </a:r>
            <a:br>
              <a:rPr lang="en-IE" b="0" dirty="0" smtClean="0"/>
            </a:br>
            <a:r>
              <a:rPr lang="en-IE" sz="2000" b="0" dirty="0" smtClean="0"/>
              <a:t>(all diagnoses)</a:t>
            </a:r>
            <a:endParaRPr lang="en-US" sz="20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pic>
        <p:nvPicPr>
          <p:cNvPr id="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94606" y="991394"/>
            <a:ext cx="9708361" cy="52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2071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9448085" cy="564293"/>
          </a:xfrm>
        </p:spPr>
        <p:txBody>
          <a:bodyPr>
            <a:normAutofit fontScale="90000"/>
          </a:bodyPr>
          <a:lstStyle/>
          <a:p>
            <a:r>
              <a:rPr lang="en-IE" sz="3100" b="0" dirty="0" smtClean="0"/>
              <a:t>HIV diagnoses by sex</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7406" y="991394"/>
            <a:ext cx="10266362"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25323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606" y="229394"/>
            <a:ext cx="9448085" cy="564293"/>
          </a:xfrm>
        </p:spPr>
        <p:txBody>
          <a:bodyPr>
            <a:normAutofit fontScale="90000"/>
          </a:bodyPr>
          <a:lstStyle/>
          <a:p>
            <a:r>
              <a:rPr lang="en-IE" sz="3100" b="0" dirty="0" smtClean="0"/>
              <a:t>Rates of HIV diagnosis by sex</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006" y="1009718"/>
            <a:ext cx="9982200" cy="5276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10960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806" y="153194"/>
            <a:ext cx="9448085" cy="564293"/>
          </a:xfrm>
        </p:spPr>
        <p:txBody>
          <a:bodyPr>
            <a:normAutofit fontScale="90000"/>
          </a:bodyPr>
          <a:lstStyle/>
          <a:p>
            <a:r>
              <a:rPr lang="en-IE" sz="3100" b="0" dirty="0" smtClean="0"/>
              <a:t>HIV diagnoses by age group</a:t>
            </a:r>
            <a:r>
              <a:rPr lang="en-IE" b="0" dirty="0" smtClean="0"/>
              <a:t/>
            </a:r>
            <a:br>
              <a:rPr lang="en-IE" b="0" dirty="0" smtClean="0"/>
            </a:br>
            <a:r>
              <a:rPr lang="en-IE" sz="2200" b="0" dirty="0" smtClean="0"/>
              <a:t>(all diagnoses)</a:t>
            </a:r>
            <a:endParaRPr lang="en-US" sz="2200" b="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pic>
        <p:nvPicPr>
          <p:cNvPr id="5124"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6406" y="838994"/>
            <a:ext cx="10612792"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453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16090</TotalTime>
  <Words>491</Words>
  <Application>Microsoft Office PowerPoint</Application>
  <PresentationFormat>Custom</PresentationFormat>
  <Paragraphs>87</Paragraphs>
  <Slides>34</Slides>
  <Notes>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Health Protection Surveillance Centre</vt:lpstr>
      <vt:lpstr>Acknowledgements </vt:lpstr>
      <vt:lpstr>PowerPoint Presentation</vt:lpstr>
      <vt:lpstr>Part A: All HIV diagnoses in Ireland </vt:lpstr>
      <vt:lpstr>HIV diagnoses and rates  (all diagnoses)</vt:lpstr>
      <vt:lpstr>HIV diagnoses by history of previous diagnosis abroad  (all diagnoses)</vt:lpstr>
      <vt:lpstr>HIV diagnoses by sex (all diagnoses)</vt:lpstr>
      <vt:lpstr>Rates of HIV diagnosis by sex (all diagnoses)</vt:lpstr>
      <vt:lpstr>HIV diagnoses by age group (all diagnoses)</vt:lpstr>
      <vt:lpstr>Rates of HIV diagnosis by age group (all diagnoses)</vt:lpstr>
      <vt:lpstr>HIV diagnoses by age group in males (all diagnoses)  </vt:lpstr>
      <vt:lpstr>Rates of HIV diagnosis by age group in males (all diagnoses)  </vt:lpstr>
      <vt:lpstr>HIV diagnoses by age group in females (all diagnoses)  </vt:lpstr>
      <vt:lpstr>Rates of HIV diagnosis by age group in females (all diagnoses)  </vt:lpstr>
      <vt:lpstr>HIV age standardised notification rates by HSE Area (all diagnoses)</vt:lpstr>
      <vt:lpstr>HIV diagnoses by probable route of transmission (all diagnoses) </vt:lpstr>
      <vt:lpstr>HIV diagnoses by history of previous diagnosis abroad and  route of transmission (all diagnoses)</vt:lpstr>
      <vt:lpstr>HIV diagnoses by region of birth (all diagnoses)</vt:lpstr>
      <vt:lpstr>Rates of HIV diagnosis by region of birth (all diagnoses) </vt:lpstr>
      <vt:lpstr>HIV diagnoses among MSM by geographic origin (all diagnoses)</vt:lpstr>
      <vt:lpstr>HIV diagnoses among MSM by geographic origin for those born outside Ireland (all diagnoses)</vt:lpstr>
      <vt:lpstr>HIV diagnoses among heterosexuals by sex  (all diagnoses)</vt:lpstr>
      <vt:lpstr>HIV diagnoses among heterosexuals by geographic origin  (all diagnoses)  </vt:lpstr>
      <vt:lpstr>HIV diagnoses among people who inject drugs by sex (all diagnoses)</vt:lpstr>
      <vt:lpstr>Part B Diagnoses in Ireland excluding those previously diagnosed with HIV abroad</vt:lpstr>
      <vt:lpstr>HIV diagnoses and rates per 100,000 population  (excluding those previously positive)</vt:lpstr>
      <vt:lpstr>HIV diagnoses by sex  (excluding those previously positive)</vt:lpstr>
      <vt:lpstr>Rate of HIV diagnosis by sex  (excluding those previously positive)</vt:lpstr>
      <vt:lpstr>HIV diagnoses by age group  (excluding those previously positive)</vt:lpstr>
      <vt:lpstr>Rate of HIV diagnosis by age group  (excluding those previously positive)</vt:lpstr>
      <vt:lpstr>HIV diagnoses by probable route of transmission  (excluding those previously positive)</vt:lpstr>
      <vt:lpstr>HIV diagnoses by region of birth  (excluding those previously positive)</vt:lpstr>
      <vt:lpstr>Explanatory Notes </vt:lpstr>
      <vt:lpstr>Further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Kirsty Mackenzie</dc:creator>
  <cp:lastModifiedBy>Kirsty Mackenzie</cp:lastModifiedBy>
  <cp:revision>97</cp:revision>
  <cp:lastPrinted>2018-11-13T14:38:04Z</cp:lastPrinted>
  <dcterms:created xsi:type="dcterms:W3CDTF">2006-08-16T00:00:00Z</dcterms:created>
  <dcterms:modified xsi:type="dcterms:W3CDTF">2019-12-09T11:59:23Z</dcterms:modified>
</cp:coreProperties>
</file>