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6" r:id="rId4"/>
    <p:sldId id="269" r:id="rId5"/>
    <p:sldId id="268" r:id="rId6"/>
    <p:sldId id="263" r:id="rId7"/>
  </p:sldIdLst>
  <p:sldSz cx="12190413" cy="6859588"/>
  <p:notesSz cx="6858000" cy="91440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Jackson" initials="S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F46"/>
    <a:srgbClr val="82428D"/>
    <a:srgbClr val="EB89A3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0792" autoAdjust="0"/>
  </p:normalViewPr>
  <p:slideViewPr>
    <p:cSldViewPr>
      <p:cViewPr varScale="1">
        <p:scale>
          <a:sx n="61" d="100"/>
          <a:sy n="61" d="100"/>
        </p:scale>
        <p:origin x="1240" y="60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574418851849127"/>
          <c:y val="5.1400554097404488E-2"/>
          <c:w val="0.85421427461754196"/>
          <c:h val="0.73539734616506269"/>
        </c:manualLayout>
      </c:layout>
      <c:lineChart>
        <c:grouping val="standard"/>
        <c:varyColors val="0"/>
        <c:ser>
          <c:idx val="0"/>
          <c:order val="0"/>
          <c:tx>
            <c:strRef>
              <c:f>Malaria!$B$1</c:f>
              <c:strCache>
                <c:ptCount val="1"/>
                <c:pt idx="0">
                  <c:v>2016</c:v>
                </c:pt>
              </c:strCache>
            </c:strRef>
          </c:tx>
          <c:spPr>
            <a:ln>
              <a:solidFill>
                <a:srgbClr val="3E5B84"/>
              </a:solidFill>
            </a:ln>
          </c:spPr>
          <c:marker>
            <c:symbol val="none"/>
          </c:marker>
          <c:cat>
            <c:strRef>
              <c:f>Malaria!$A$2:$A$13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Malaria!$B$2:$B$13</c:f>
              <c:numCache>
                <c:formatCode>General</c:formatCode>
                <c:ptCount val="12"/>
                <c:pt idx="0">
                  <c:v>3</c:v>
                </c:pt>
                <c:pt idx="1">
                  <c:v>1</c:v>
                </c:pt>
                <c:pt idx="2">
                  <c:v>3</c:v>
                </c:pt>
                <c:pt idx="3">
                  <c:v>11</c:v>
                </c:pt>
                <c:pt idx="4">
                  <c:v>4</c:v>
                </c:pt>
                <c:pt idx="5">
                  <c:v>4</c:v>
                </c:pt>
                <c:pt idx="6">
                  <c:v>7</c:v>
                </c:pt>
                <c:pt idx="7">
                  <c:v>27</c:v>
                </c:pt>
                <c:pt idx="8">
                  <c:v>11</c:v>
                </c:pt>
                <c:pt idx="9">
                  <c:v>6</c:v>
                </c:pt>
                <c:pt idx="10">
                  <c:v>10</c:v>
                </c:pt>
                <c:pt idx="1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04-4D73-9C1D-FAB6A951B00D}"/>
            </c:ext>
          </c:extLst>
        </c:ser>
        <c:ser>
          <c:idx val="1"/>
          <c:order val="1"/>
          <c:tx>
            <c:strRef>
              <c:f>Malaria!$C$1</c:f>
              <c:strCache>
                <c:ptCount val="1"/>
                <c:pt idx="0">
                  <c:v>2017</c:v>
                </c:pt>
              </c:strCache>
            </c:strRef>
          </c:tx>
          <c:spPr>
            <a:ln>
              <a:solidFill>
                <a:srgbClr val="82428D"/>
              </a:solidFill>
            </a:ln>
          </c:spPr>
          <c:marker>
            <c:symbol val="none"/>
          </c:marker>
          <c:cat>
            <c:strRef>
              <c:f>Malaria!$A$2:$A$13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Malaria!$C$2:$C$13</c:f>
              <c:numCache>
                <c:formatCode>General</c:formatCode>
                <c:ptCount val="12"/>
                <c:pt idx="0">
                  <c:v>1</c:v>
                </c:pt>
                <c:pt idx="1">
                  <c:v>6</c:v>
                </c:pt>
                <c:pt idx="2">
                  <c:v>1</c:v>
                </c:pt>
                <c:pt idx="3">
                  <c:v>8</c:v>
                </c:pt>
                <c:pt idx="4">
                  <c:v>9</c:v>
                </c:pt>
                <c:pt idx="5">
                  <c:v>4</c:v>
                </c:pt>
                <c:pt idx="6">
                  <c:v>3</c:v>
                </c:pt>
                <c:pt idx="7">
                  <c:v>10</c:v>
                </c:pt>
                <c:pt idx="8">
                  <c:v>16</c:v>
                </c:pt>
                <c:pt idx="9">
                  <c:v>7</c:v>
                </c:pt>
                <c:pt idx="10">
                  <c:v>4</c:v>
                </c:pt>
                <c:pt idx="11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04-4D73-9C1D-FAB6A951B00D}"/>
            </c:ext>
          </c:extLst>
        </c:ser>
        <c:ser>
          <c:idx val="2"/>
          <c:order val="2"/>
          <c:tx>
            <c:strRef>
              <c:f>Malaria!$D$1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solidFill>
                <a:srgbClr val="EB89A3"/>
              </a:solidFill>
            </a:ln>
          </c:spPr>
          <c:marker>
            <c:symbol val="none"/>
          </c:marker>
          <c:cat>
            <c:strRef>
              <c:f>Malaria!$A$2:$A$13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Malaria!$D$2:$D$13</c:f>
              <c:numCache>
                <c:formatCode>General</c:formatCode>
                <c:ptCount val="12"/>
                <c:pt idx="0">
                  <c:v>17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7</c:v>
                </c:pt>
                <c:pt idx="5">
                  <c:v>1</c:v>
                </c:pt>
                <c:pt idx="6">
                  <c:v>6</c:v>
                </c:pt>
                <c:pt idx="7">
                  <c:v>4</c:v>
                </c:pt>
                <c:pt idx="8">
                  <c:v>6</c:v>
                </c:pt>
                <c:pt idx="9">
                  <c:v>2</c:v>
                </c:pt>
                <c:pt idx="10">
                  <c:v>6</c:v>
                </c:pt>
                <c:pt idx="1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04-4D73-9C1D-FAB6A951B00D}"/>
            </c:ext>
          </c:extLst>
        </c:ser>
        <c:ser>
          <c:idx val="3"/>
          <c:order val="3"/>
          <c:tx>
            <c:strRef>
              <c:f>Malaria!$E$1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solidFill>
                <a:srgbClr val="BA1F46"/>
              </a:solidFill>
            </a:ln>
          </c:spPr>
          <c:marker>
            <c:symbol val="none"/>
          </c:marker>
          <c:cat>
            <c:strRef>
              <c:f>Malaria!$A$2:$A$13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Malaria!$E$2:$E$13</c:f>
              <c:numCache>
                <c:formatCode>General</c:formatCode>
                <c:ptCount val="12"/>
                <c:pt idx="0">
                  <c:v>4</c:v>
                </c:pt>
                <c:pt idx="1">
                  <c:v>3</c:v>
                </c:pt>
                <c:pt idx="2">
                  <c:v>1</c:v>
                </c:pt>
                <c:pt idx="3">
                  <c:v>4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10</c:v>
                </c:pt>
                <c:pt idx="8">
                  <c:v>16</c:v>
                </c:pt>
                <c:pt idx="9">
                  <c:v>10</c:v>
                </c:pt>
                <c:pt idx="10">
                  <c:v>4</c:v>
                </c:pt>
                <c:pt idx="1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C04-4D73-9C1D-FAB6A951B0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647232"/>
        <c:axId val="51649152"/>
      </c:lineChart>
      <c:catAx>
        <c:axId val="51647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Month of notification</a:t>
                </a:r>
              </a:p>
            </c:rich>
          </c:tx>
          <c:layout>
            <c:manualLayout>
              <c:xMode val="edge"/>
              <c:yMode val="edge"/>
              <c:x val="0.42544737982518538"/>
              <c:y val="0.9074074074074074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51649152"/>
        <c:crosses val="autoZero"/>
        <c:auto val="1"/>
        <c:lblAlgn val="ctr"/>
        <c:lblOffset val="100"/>
        <c:noMultiLvlLbl val="0"/>
      </c:catAx>
      <c:valAx>
        <c:axId val="516491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Number of notifications</a:t>
                </a:r>
              </a:p>
            </c:rich>
          </c:tx>
          <c:layout>
            <c:manualLayout>
              <c:xMode val="edge"/>
              <c:yMode val="edge"/>
              <c:x val="1.8265754163907081E-2"/>
              <c:y val="0.156980898221055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1647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665628245067501"/>
          <c:y val="8.2565616797900268E-2"/>
          <c:w val="0.10442367601246105"/>
          <c:h val="0.33486876640419949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22/07/2020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5816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845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Title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Health Protection Surveillance Centre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sc.ie/a-z/zoonotic/" TargetMode="External"/><Relationship Id="rId2" Type="http://schemas.openxmlformats.org/officeDocument/2006/relationships/hyperlink" Target="http://www.hpsc.ie/a-z/vectorborn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838200"/>
          </a:xfrm>
        </p:spPr>
        <p:txBody>
          <a:bodyPr>
            <a:normAutofit lnSpcReduction="10000"/>
          </a:bodyPr>
          <a:lstStyle/>
          <a:p>
            <a:pPr algn="ctr"/>
            <a:r>
              <a:rPr lang="en-IE" sz="2200" dirty="0"/>
              <a:t>Surveillance of Zoonotic and Vectorborne disease in Ireland: </a:t>
            </a:r>
          </a:p>
          <a:p>
            <a:pPr algn="ctr"/>
            <a:r>
              <a:rPr lang="en-IE" sz="2200" dirty="0"/>
              <a:t>Q4 2019 provisional data</a:t>
            </a:r>
          </a:p>
          <a:p>
            <a:endParaRPr lang="en-IE" dirty="0"/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331787" y="3810794"/>
            <a:ext cx="11658600" cy="838200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700" dirty="0"/>
              <a:t>Health Protection Surveillance Centre</a:t>
            </a:r>
            <a:endParaRPr lang="en-US" sz="2700" dirty="0"/>
          </a:p>
          <a:p>
            <a:pPr algn="ctr"/>
            <a:endParaRPr lang="en-IE" sz="2800" b="0" dirty="0"/>
          </a:p>
        </p:txBody>
      </p:sp>
      <p:sp>
        <p:nvSpPr>
          <p:cNvPr id="3" name="Rectangle 2"/>
          <p:cNvSpPr/>
          <p:nvPr/>
        </p:nvSpPr>
        <p:spPr>
          <a:xfrm>
            <a:off x="10055242" y="5639594"/>
            <a:ext cx="161294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March, 2020 </a:t>
            </a:r>
            <a:endParaRPr lang="en-US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06" y="76994"/>
            <a:ext cx="9448085" cy="564293"/>
          </a:xfrm>
        </p:spPr>
        <p:txBody>
          <a:bodyPr/>
          <a:lstStyle/>
          <a:p>
            <a:r>
              <a:rPr lang="en-IE" dirty="0"/>
              <a:t>Provisional data, Q4 2019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733758"/>
              </p:ext>
            </p:extLst>
          </p:nvPr>
        </p:nvGraphicFramePr>
        <p:xfrm>
          <a:off x="231775" y="682625"/>
          <a:ext cx="9826625" cy="577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Document" r:id="rId4" imgW="6875287" imgH="4035546" progId="Word.Document.12">
                  <p:embed/>
                </p:oleObj>
              </mc:Choice>
              <mc:Fallback>
                <p:oleObj name="Document" r:id="rId4" imgW="6875287" imgH="40355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1775" y="682625"/>
                        <a:ext cx="9826625" cy="5772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EF28BE-05C0-4A0C-85DC-287A031CD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006" y="153194"/>
            <a:ext cx="10058400" cy="619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61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7806" y="6114415"/>
            <a:ext cx="449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/>
              <a:t>Note: Data Source CIDR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246346" y="305594"/>
            <a:ext cx="45143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Malaria in Ireland, Q4 2019 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A29EFF-8EA5-47CA-8409-A14EADF00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09" y="1372394"/>
            <a:ext cx="11641594" cy="391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7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0206" y="381794"/>
            <a:ext cx="10058400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800" b="1" dirty="0">
                <a:solidFill>
                  <a:srgbClr val="BA1F46"/>
                </a:solidFill>
              </a:rPr>
              <a:t>Figure 1. </a:t>
            </a:r>
            <a:r>
              <a:rPr lang="en-IE" sz="2400" b="1" dirty="0"/>
              <a:t>Number of malaria notifications by month, 2016 - end Q4 2019</a:t>
            </a:r>
            <a:r>
              <a:rPr lang="en-IE" dirty="0"/>
              <a:t>									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329224"/>
              </p:ext>
            </p:extLst>
          </p:nvPr>
        </p:nvGraphicFramePr>
        <p:xfrm>
          <a:off x="761206" y="1228180"/>
          <a:ext cx="10058400" cy="4792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067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  <a:p>
            <a:pPr>
              <a:buFontTx/>
              <a:buChar char="-"/>
            </a:pPr>
            <a:r>
              <a:rPr lang="en-IE" dirty="0"/>
              <a:t>Further information on Zoonotic and Vectorborne disease in Ireland can be found at</a:t>
            </a:r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r>
              <a:rPr lang="en-IE" dirty="0">
                <a:hlinkClick r:id="rId2"/>
              </a:rPr>
              <a:t>https://www.hpsc.ie/a-z/vectorborne/</a:t>
            </a:r>
            <a:endParaRPr lang="en-IE" dirty="0"/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r>
              <a:rPr lang="en-IE" dirty="0">
                <a:hlinkClick r:id="rId3"/>
              </a:rPr>
              <a:t>https://www.hpsc.ie/a-z/zoonotic/</a:t>
            </a:r>
            <a:endParaRPr lang="en-IE" dirty="0"/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endParaRPr lang="en-IE" dirty="0"/>
          </a:p>
          <a:p>
            <a:pPr marL="0" indent="0">
              <a:buNone/>
            </a:pPr>
            <a:r>
              <a:rPr lang="en-IE" dirty="0"/>
              <a:t> 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/>
              <a:t>Further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411259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5105</TotalTime>
  <Words>108</Words>
  <Application>Microsoft Office PowerPoint</Application>
  <PresentationFormat>Custom</PresentationFormat>
  <Paragraphs>22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Tahoma</vt:lpstr>
      <vt:lpstr>Office Theme</vt:lpstr>
      <vt:lpstr>Document</vt:lpstr>
      <vt:lpstr>PowerPoint Presentation</vt:lpstr>
      <vt:lpstr>Provisional data, Q4 2019 </vt:lpstr>
      <vt:lpstr>PowerPoint Presentation</vt:lpstr>
      <vt:lpstr>PowerPoint Presentation</vt:lpstr>
      <vt:lpstr>PowerPoint Presentation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Kirsty Mackenzie</cp:lastModifiedBy>
  <cp:revision>116</cp:revision>
  <dcterms:created xsi:type="dcterms:W3CDTF">2006-08-16T00:00:00Z</dcterms:created>
  <dcterms:modified xsi:type="dcterms:W3CDTF">2020-07-22T10:45:36Z</dcterms:modified>
</cp:coreProperties>
</file>