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howSpecialPlsOnTitleSld="0" saveSubsetFonts="1">
  <p:sldMasterIdLst>
    <p:sldMasterId id="2147483648" r:id="rId1"/>
  </p:sldMasterIdLst>
  <p:notesMasterIdLst>
    <p:notesMasterId r:id="rId9"/>
  </p:notesMasterIdLst>
  <p:sldIdLst>
    <p:sldId id="259" r:id="rId2"/>
    <p:sldId id="260" r:id="rId3"/>
    <p:sldId id="265" r:id="rId4"/>
    <p:sldId id="266" r:id="rId5"/>
    <p:sldId id="267" r:id="rId6"/>
    <p:sldId id="268" r:id="rId7"/>
    <p:sldId id="263" r:id="rId8"/>
  </p:sldIdLst>
  <p:sldSz cx="12190413" cy="6859588"/>
  <p:notesSz cx="6858000" cy="9144000"/>
  <p:defaultTextStyle>
    <a:defPPr>
      <a:defRPr lang="en-US"/>
    </a:defPPr>
    <a:lvl1pPr marL="0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44251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88502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632753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17700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721254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265505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809756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354007" algn="l" defTabSz="1088502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rah Jackson" initials="SJ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1F46"/>
    <a:srgbClr val="82428D"/>
    <a:srgbClr val="EB89A3"/>
    <a:srgbClr val="B8AB97"/>
    <a:srgbClr val="A98A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82421" autoAdjust="0"/>
  </p:normalViewPr>
  <p:slideViewPr>
    <p:cSldViewPr>
      <p:cViewPr>
        <p:scale>
          <a:sx n="70" d="100"/>
          <a:sy n="70" d="100"/>
        </p:scale>
        <p:origin x="-1908" y="-210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54B-2B34-4B6B-9F21-83B79D6C5504}" type="datetimeFigureOut">
              <a:rPr lang="en-IE" smtClean="0"/>
              <a:t>04/11/2019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2C663-E0EB-4714-8209-31587A85A502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78110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758169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2C663-E0EB-4714-8209-31587A85A502}" type="slidenum">
              <a:rPr lang="en-IE" smtClean="0"/>
              <a:t>3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384523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3734594"/>
            <a:ext cx="12190413" cy="2650476"/>
          </a:xfrm>
          <a:prstGeom prst="rect">
            <a:avLst/>
          </a:prstGeom>
          <a:solidFill>
            <a:srgbClr val="B8AB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4006" y="4572794"/>
            <a:ext cx="7772400" cy="838200"/>
          </a:xfrm>
        </p:spPr>
        <p:txBody>
          <a:bodyPr>
            <a:normAutofit/>
          </a:bodyPr>
          <a:lstStyle>
            <a:lvl1pPr marL="0" indent="0" algn="l">
              <a:buNone/>
              <a:defRPr sz="3200" b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5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7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70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2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40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Presentation Title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858347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06" y="305594"/>
            <a:ext cx="1143000" cy="12382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0562" y="402558"/>
            <a:ext cx="1478452" cy="1224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04007" y="3734593"/>
            <a:ext cx="6172200" cy="685801"/>
          </a:xfrm>
        </p:spPr>
        <p:txBody>
          <a:bodyPr>
            <a:normAutofit/>
          </a:bodyPr>
          <a:lstStyle>
            <a:lvl1pPr algn="l">
              <a:defRPr sz="28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Health Protection Surveillance Centre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21" y="1067595"/>
            <a:ext cx="10971372" cy="5059988"/>
          </a:xfrm>
        </p:spPr>
        <p:txBody>
          <a:bodyPr/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14606" y="6477794"/>
            <a:ext cx="2844430" cy="36521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BA1F46"/>
          </a:solidFill>
          <a:ln>
            <a:solidFill>
              <a:srgbClr val="BA1F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rgbClr val="BA1F46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067594"/>
            <a:ext cx="5384099" cy="5059989"/>
          </a:xfrm>
        </p:spPr>
        <p:txBody>
          <a:bodyPr>
            <a:normAutofit/>
          </a:bodyPr>
          <a:lstStyle>
            <a:lvl1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2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77794"/>
            <a:ext cx="12190413" cy="38179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5806" y="76994"/>
            <a:ext cx="1027176" cy="850392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>
            <a:lvl1pPr algn="l">
              <a:defRPr sz="28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en-US" dirty="0" smtClean="0"/>
              <a:t>Slide title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10971372" cy="1143265"/>
          </a:xfrm>
          <a:prstGeom prst="rect">
            <a:avLst/>
          </a:prstGeom>
        </p:spPr>
        <p:txBody>
          <a:bodyPr vert="horz" lIns="108850" tIns="54425" rIns="108850" bIns="54425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571"/>
            <a:ext cx="10971372" cy="4527011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7822"/>
            <a:ext cx="3860297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7822"/>
            <a:ext cx="2844430" cy="365210"/>
          </a:xfrm>
          <a:prstGeom prst="rect">
            <a:avLst/>
          </a:prstGeom>
        </p:spPr>
        <p:txBody>
          <a:bodyPr vert="horz" lIns="108850" tIns="54425" rIns="108850" bIns="54425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hf sldNum="0" hdr="0" ftr="0" dt="0"/>
  <p:txStyles>
    <p:titleStyle>
      <a:lvl1pPr algn="ctr" defTabSz="1088502" rtl="0" eaLnBrk="1" latinLnBrk="0" hangingPunct="1">
        <a:spcBef>
          <a:spcPct val="0"/>
        </a:spcBef>
        <a:buNone/>
        <a:defRPr sz="5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8188" indent="-408188" algn="l" defTabSz="1088502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84408" indent="-340157" algn="l" defTabSz="1088502" rtl="0" eaLnBrk="1" latinLnBrk="0" hangingPunct="1">
        <a:spcBef>
          <a:spcPct val="20000"/>
        </a:spcBef>
        <a:buFont typeface="Arial" pitchFamily="34" charset="0"/>
        <a:buChar char="–"/>
        <a:defRPr sz="3300" kern="1200">
          <a:solidFill>
            <a:schemeClr val="tx1"/>
          </a:solidFill>
          <a:latin typeface="+mn-lt"/>
          <a:ea typeface="+mn-ea"/>
          <a:cs typeface="+mn-cs"/>
        </a:defRPr>
      </a:lvl2pPr>
      <a:lvl3pPr marL="1360627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04878" indent="-272125" algn="l" defTabSz="1088502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9129" indent="-272125" algn="l" defTabSz="1088502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993380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631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88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6132" indent="-272125" algn="l" defTabSz="1088502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defTabSz="108850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psc.ie/a-z/zoonotic/" TargetMode="External"/><Relationship Id="rId2" Type="http://schemas.openxmlformats.org/officeDocument/2006/relationships/hyperlink" Target="http://www.hpsc.ie/a-z/vectorborne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006" y="4572794"/>
            <a:ext cx="11658600" cy="838200"/>
          </a:xfrm>
        </p:spPr>
        <p:txBody>
          <a:bodyPr>
            <a:normAutofit lnSpcReduction="10000"/>
          </a:bodyPr>
          <a:lstStyle/>
          <a:p>
            <a:pPr algn="ctr"/>
            <a:r>
              <a:rPr lang="en-IE" sz="2200" dirty="0"/>
              <a:t>Surveillance of </a:t>
            </a:r>
            <a:r>
              <a:rPr lang="en-IE" sz="2200" dirty="0" smtClean="0"/>
              <a:t>Zoonotic and Vectorborne disease in Ireland: </a:t>
            </a:r>
            <a:endParaRPr lang="en-IE" sz="2200" dirty="0"/>
          </a:p>
          <a:p>
            <a:pPr algn="ctr"/>
            <a:r>
              <a:rPr lang="en-IE" sz="2200" dirty="0" smtClean="0"/>
              <a:t>Q2 </a:t>
            </a:r>
            <a:r>
              <a:rPr lang="en-IE" sz="2200" dirty="0"/>
              <a:t>2019 provisional data</a:t>
            </a:r>
          </a:p>
          <a:p>
            <a:endParaRPr lang="en-IE" dirty="0"/>
          </a:p>
        </p:txBody>
      </p:sp>
      <p:sp>
        <p:nvSpPr>
          <p:cNvPr id="8" name="Subtitle 6"/>
          <p:cNvSpPr txBox="1">
            <a:spLocks/>
          </p:cNvSpPr>
          <p:nvPr/>
        </p:nvSpPr>
        <p:spPr>
          <a:xfrm>
            <a:off x="331787" y="3810794"/>
            <a:ext cx="11658600" cy="838200"/>
          </a:xfrm>
          <a:prstGeom prst="rect">
            <a:avLst/>
          </a:prstGeom>
        </p:spPr>
        <p:txBody>
          <a:bodyPr vert="horz" lIns="108850" tIns="54425" rIns="108850" bIns="54425" rtlCol="0">
            <a:normAutofit/>
          </a:bodyPr>
          <a:lstStyle>
            <a:lvl1pPr marL="0" indent="0" algn="l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200" b="1" kern="12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4251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3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88502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32753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17700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721254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265505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809756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354007" indent="0" algn="ctr" defTabSz="1088502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sz="2700" dirty="0"/>
              <a:t>Health Protection Surveillance Centre</a:t>
            </a:r>
            <a:endParaRPr lang="en-US" sz="2700" dirty="0"/>
          </a:p>
          <a:p>
            <a:pPr algn="ctr"/>
            <a:endParaRPr lang="en-IE" sz="2800" b="0" dirty="0"/>
          </a:p>
        </p:txBody>
      </p:sp>
      <p:sp>
        <p:nvSpPr>
          <p:cNvPr id="3" name="Rectangle 2"/>
          <p:cNvSpPr/>
          <p:nvPr/>
        </p:nvSpPr>
        <p:spPr>
          <a:xfrm>
            <a:off x="10055242" y="5639594"/>
            <a:ext cx="1811714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1700" b="1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October, </a:t>
            </a:r>
            <a:r>
              <a:rPr lang="en-IE" sz="17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2019 </a:t>
            </a:r>
            <a:endParaRPr lang="en-US" sz="17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05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606" y="76994"/>
            <a:ext cx="9448085" cy="564293"/>
          </a:xfrm>
        </p:spPr>
        <p:txBody>
          <a:bodyPr/>
          <a:lstStyle/>
          <a:p>
            <a:r>
              <a:rPr lang="en-IE" dirty="0"/>
              <a:t>Provisional data, </a:t>
            </a:r>
            <a:r>
              <a:rPr lang="en-IE" dirty="0" smtClean="0"/>
              <a:t>Q2 </a:t>
            </a:r>
            <a:r>
              <a:rPr lang="en-IE" dirty="0"/>
              <a:t>2019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587364"/>
              </p:ext>
            </p:extLst>
          </p:nvPr>
        </p:nvGraphicFramePr>
        <p:xfrm>
          <a:off x="227806" y="686594"/>
          <a:ext cx="9906000" cy="57962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6872357" imgH="4021291" progId="Word.Document.12">
                  <p:embed/>
                </p:oleObj>
              </mc:Choice>
              <mc:Fallback>
                <p:oleObj name="Document" r:id="rId4" imgW="6872357" imgH="402129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7806" y="686594"/>
                        <a:ext cx="9906000" cy="57962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7075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smtClean="0"/>
              <a:t>Key Points – Q2 2019 zoonotic and vectorborne disease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06" y="5563394"/>
            <a:ext cx="7772400" cy="585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532606" y="1600993"/>
            <a:ext cx="986926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Toxoplasmosis </a:t>
            </a:r>
            <a:r>
              <a:rPr lang="en-I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 the most commonly reported zoonotic disease (n=17</a:t>
            </a: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0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Malaria </a:t>
            </a:r>
            <a:r>
              <a:rPr lang="en-I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was the most commonly reported vectorborne disease (n=20</a:t>
            </a: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0"/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Tx/>
              <a:buChar char="-"/>
            </a:pP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</a:t>
            </a:r>
            <a:r>
              <a:rPr lang="en-IE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 of malaria cases did not have country of infection </a:t>
            </a:r>
            <a:r>
              <a:rPr lang="en-IE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reported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2940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1" y="76994"/>
            <a:ext cx="10821988" cy="624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611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5594" y="305594"/>
            <a:ext cx="11972925" cy="462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1244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" y="262731"/>
            <a:ext cx="10394950" cy="5834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00674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dirty="0" smtClean="0"/>
          </a:p>
          <a:p>
            <a:pPr>
              <a:buFontTx/>
              <a:buChar char="-"/>
            </a:pPr>
            <a:r>
              <a:rPr lang="en-IE" dirty="0" smtClean="0"/>
              <a:t>Further information on Zoonotic and Vectorborne disease in Ireland can be found at</a:t>
            </a:r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2"/>
              </a:rPr>
              <a:t>https://</a:t>
            </a:r>
            <a:r>
              <a:rPr lang="en-IE" dirty="0">
                <a:hlinkClick r:id="rId2"/>
              </a:rPr>
              <a:t>www.hpsc.ie/a-z/vectorborne</a:t>
            </a:r>
            <a:r>
              <a:rPr lang="en-IE" dirty="0" smtClean="0">
                <a:hlinkClick r:id="rId2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r>
              <a:rPr lang="en-IE" dirty="0" smtClean="0">
                <a:hlinkClick r:id="rId3"/>
              </a:rPr>
              <a:t>https://</a:t>
            </a:r>
            <a:r>
              <a:rPr lang="en-IE" dirty="0">
                <a:hlinkClick r:id="rId3"/>
              </a:rPr>
              <a:t>www.hpsc.ie/a-z/zoonotic</a:t>
            </a:r>
            <a:r>
              <a:rPr lang="en-IE" dirty="0" smtClean="0">
                <a:hlinkClick r:id="rId3"/>
              </a:rPr>
              <a:t>/</a:t>
            </a:r>
            <a:endParaRPr lang="en-IE" dirty="0" smtClean="0"/>
          </a:p>
          <a:p>
            <a:pPr>
              <a:buFontTx/>
              <a:buChar char="-"/>
            </a:pPr>
            <a:endParaRPr lang="en-IE" dirty="0"/>
          </a:p>
          <a:p>
            <a:pPr>
              <a:buFontTx/>
              <a:buChar char="-"/>
            </a:pPr>
            <a:endParaRPr lang="en-IE" dirty="0"/>
          </a:p>
          <a:p>
            <a:pPr marL="0" indent="0">
              <a:buNone/>
            </a:pPr>
            <a:r>
              <a:rPr lang="en-IE" dirty="0" smtClean="0"/>
              <a:t>   </a:t>
            </a:r>
            <a:endParaRPr lang="en-IE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09521" y="274701"/>
            <a:ext cx="9448085" cy="564293"/>
          </a:xfrm>
        </p:spPr>
        <p:txBody>
          <a:bodyPr>
            <a:normAutofit/>
          </a:bodyPr>
          <a:lstStyle/>
          <a:p>
            <a:r>
              <a:rPr lang="en-IE" dirty="0" smtClean="0"/>
              <a:t>Further Information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1259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4934</TotalTime>
  <Words>94</Words>
  <Application>Microsoft Office PowerPoint</Application>
  <PresentationFormat>Custom</PresentationFormat>
  <Paragraphs>23</Paragraphs>
  <Slides>7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Document</vt:lpstr>
      <vt:lpstr>PowerPoint Presentation</vt:lpstr>
      <vt:lpstr>Provisional data, Q2 2019 </vt:lpstr>
      <vt:lpstr>Key Points – Q2 2019 zoonotic and vectorborne disease</vt:lpstr>
      <vt:lpstr>PowerPoint Presentation</vt:lpstr>
      <vt:lpstr>PowerPoint Presentation</vt:lpstr>
      <vt:lpstr>PowerPoint Presentation</vt:lpstr>
      <vt:lpstr>Further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Mackenzie</dc:creator>
  <cp:lastModifiedBy>Fiona Cloak</cp:lastModifiedBy>
  <cp:revision>87</cp:revision>
  <dcterms:created xsi:type="dcterms:W3CDTF">2006-08-16T00:00:00Z</dcterms:created>
  <dcterms:modified xsi:type="dcterms:W3CDTF">2019-11-04T14:34:50Z</dcterms:modified>
</cp:coreProperties>
</file>