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>
  <p:sldMasterIdLst>
    <p:sldMasterId id="2147483648" r:id="rId1"/>
  </p:sldMasterIdLst>
  <p:notesMasterIdLst>
    <p:notesMasterId r:id="rId13"/>
  </p:notesMasterIdLst>
  <p:sldIdLst>
    <p:sldId id="259" r:id="rId2"/>
    <p:sldId id="267" r:id="rId3"/>
    <p:sldId id="260" r:id="rId4"/>
    <p:sldId id="268" r:id="rId5"/>
    <p:sldId id="270" r:id="rId6"/>
    <p:sldId id="266" r:id="rId7"/>
    <p:sldId id="258" r:id="rId8"/>
    <p:sldId id="261" r:id="rId9"/>
    <p:sldId id="273" r:id="rId10"/>
    <p:sldId id="272" r:id="rId11"/>
    <p:sldId id="263" r:id="rId12"/>
  </p:sldIdLst>
  <p:sldSz cx="12190413" cy="6859588"/>
  <p:notesSz cx="6858000" cy="9144000"/>
  <p:defaultTextStyle>
    <a:defPPr>
      <a:defRPr lang="en-US"/>
    </a:defPPr>
    <a:lvl1pPr marL="0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4251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88502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32753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7700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2125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65505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09756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54007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rah Jackson" initials="SJ" lastIdx="61" clrIdx="0">
    <p:extLst>
      <p:ext uri="{19B8F6BF-5375-455C-9EA6-DF929625EA0E}">
        <p15:presenceInfo xmlns:p15="http://schemas.microsoft.com/office/powerpoint/2012/main" userId="S-1-5-21-861567501-1957994488-725345543-1127" providerId="AD"/>
      </p:ext>
    </p:extLst>
  </p:cmAuthor>
  <p:cmAuthor id="2" name="Piaras O lorcain" initials="POl" lastIdx="27" clrIdx="1">
    <p:extLst>
      <p:ext uri="{19B8F6BF-5375-455C-9EA6-DF929625EA0E}">
        <p15:presenceInfo xmlns:p15="http://schemas.microsoft.com/office/powerpoint/2012/main" userId="S-1-5-21-861567501-1957994488-725345543-1467" providerId="AD"/>
      </p:ext>
    </p:extLst>
  </p:cmAuthor>
  <p:cmAuthor id="3" name="Suzanne Cotter" initials="SC" lastIdx="17" clrIdx="2">
    <p:extLst>
      <p:ext uri="{19B8F6BF-5375-455C-9EA6-DF929625EA0E}">
        <p15:presenceInfo xmlns:p15="http://schemas.microsoft.com/office/powerpoint/2012/main" userId="S-1-5-21-861567501-1957994488-725345543-1373" providerId="AD"/>
      </p:ext>
    </p:extLst>
  </p:cmAuthor>
  <p:cmAuthor id="4" name="Lois OConnor" initials="LO" lastIdx="2" clrIdx="3">
    <p:extLst>
      <p:ext uri="{19B8F6BF-5375-455C-9EA6-DF929625EA0E}">
        <p15:presenceInfo xmlns:p15="http://schemas.microsoft.com/office/powerpoint/2012/main" userId="S-1-5-21-861567501-1957994488-725345543-13185" providerId="AD"/>
      </p:ext>
    </p:extLst>
  </p:cmAuthor>
  <p:cmAuthor id="5" name="Kirsty Mackenzie" initials="KM" lastIdx="10" clrIdx="4">
    <p:extLst>
      <p:ext uri="{19B8F6BF-5375-455C-9EA6-DF929625EA0E}">
        <p15:presenceInfo xmlns:p15="http://schemas.microsoft.com/office/powerpoint/2012/main" userId="S-1-5-21-861567501-1957994488-725345543-117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8AB97"/>
    <a:srgbClr val="BA1F46"/>
    <a:srgbClr val="82428D"/>
    <a:srgbClr val="EB89A3"/>
    <a:srgbClr val="A98A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4227" autoAdjust="0"/>
  </p:normalViewPr>
  <p:slideViewPr>
    <p:cSldViewPr>
      <p:cViewPr varScale="1">
        <p:scale>
          <a:sx n="68" d="100"/>
          <a:sy n="68" d="100"/>
        </p:scale>
        <p:origin x="1314" y="72"/>
      </p:cViewPr>
      <p:guideLst>
        <p:guide orient="horz" pos="2161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iarasolorcain\Desktop\NPHET%20Weekly%20Covid-19%20Vaccination%20Report%20Templates%20of%20Tables%20&amp;%20Graphs_v10.0-CSO%202021H1_Correc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9590820849756026E-2"/>
          <c:y val="4.5548654244306416E-2"/>
          <c:w val="0.84504320082416284"/>
          <c:h val="0.75187132668483792"/>
        </c:manualLayout>
      </c:layout>
      <c:barChart>
        <c:barDir val="col"/>
        <c:grouping val="clustered"/>
        <c:varyColors val="0"/>
        <c:ser>
          <c:idx val="1"/>
          <c:order val="0"/>
          <c:tx>
            <c:v>Partially vaccinated as % of population*</c:v>
          </c:tx>
          <c:spPr>
            <a:solidFill>
              <a:srgbClr val="BA1F4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8540011062918271E-3"/>
                  <c:y val="-5.09915651118129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E1F-4CAE-A941-C844FB1013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'Table 3, Graphs Vax Status'!$AA$79:$AA$96</c:f>
              <c:strCache>
                <c:ptCount val="14"/>
                <c:pt idx="0">
                  <c:v>05 - 11</c:v>
                </c:pt>
                <c:pt idx="1">
                  <c:v>12 - 15</c:v>
                </c:pt>
                <c:pt idx="2">
                  <c:v>16 - 17</c:v>
                </c:pt>
                <c:pt idx="3">
                  <c:v>18 - 19</c:v>
                </c:pt>
                <c:pt idx="4">
                  <c:v>20 - 29</c:v>
                </c:pt>
                <c:pt idx="5">
                  <c:v>30 - 39</c:v>
                </c:pt>
                <c:pt idx="6">
                  <c:v>40 - 49</c:v>
                </c:pt>
                <c:pt idx="7">
                  <c:v>50 - 59</c:v>
                </c:pt>
                <c:pt idx="8">
                  <c:v>60 - 69</c:v>
                </c:pt>
                <c:pt idx="9">
                  <c:v>70 - 79</c:v>
                </c:pt>
                <c:pt idx="10">
                  <c:v>80+</c:v>
                </c:pt>
                <c:pt idx="11">
                  <c:v>18+</c:v>
                </c:pt>
                <c:pt idx="12">
                  <c:v>12+</c:v>
                </c:pt>
                <c:pt idx="13">
                  <c:v>5+</c:v>
                </c:pt>
              </c:strCache>
            </c:strRef>
          </c:cat>
          <c:val>
            <c:numRef>
              <c:f>'Table 3, Graphs Vax Status'!$AB$79:$AB$96</c:f>
              <c:numCache>
                <c:formatCode>0.0</c:formatCode>
                <c:ptCount val="14"/>
                <c:pt idx="0">
                  <c:v>1.7914121389501745</c:v>
                </c:pt>
                <c:pt idx="1">
                  <c:v>1.6437179827386763</c:v>
                </c:pt>
                <c:pt idx="2">
                  <c:v>1.1220018834042949</c:v>
                </c:pt>
                <c:pt idx="3">
                  <c:v>1.1526019347698659</c:v>
                </c:pt>
                <c:pt idx="4">
                  <c:v>0.63956727397448199</c:v>
                </c:pt>
                <c:pt idx="5">
                  <c:v>0.61746306420422259</c:v>
                </c:pt>
                <c:pt idx="6">
                  <c:v>0.56948760722531455</c:v>
                </c:pt>
                <c:pt idx="7">
                  <c:v>0.25354824259982361</c:v>
                </c:pt>
                <c:pt idx="8">
                  <c:v>0.42278104389168192</c:v>
                </c:pt>
                <c:pt idx="9">
                  <c:v>0.40755078860171573</c:v>
                </c:pt>
                <c:pt idx="10">
                  <c:v>1.3528240493333836</c:v>
                </c:pt>
                <c:pt idx="11">
                  <c:v>0.55952067845229259</c:v>
                </c:pt>
                <c:pt idx="12">
                  <c:v>0.64981665805957889</c:v>
                </c:pt>
                <c:pt idx="13">
                  <c:v>0.76849573626121648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1-6E1F-4CAE-A941-C844FB10135B}"/>
            </c:ext>
          </c:extLst>
        </c:ser>
        <c:ser>
          <c:idx val="3"/>
          <c:order val="3"/>
          <c:tx>
            <c:v>Fully vaccinated as % of popuation*</c:v>
          </c:tx>
          <c:spPr>
            <a:solidFill>
              <a:srgbClr val="82428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'Table 3, Graphs Vax Status'!$AA$79:$AA$96</c:f>
              <c:strCache>
                <c:ptCount val="14"/>
                <c:pt idx="0">
                  <c:v>05 - 11</c:v>
                </c:pt>
                <c:pt idx="1">
                  <c:v>12 - 15</c:v>
                </c:pt>
                <c:pt idx="2">
                  <c:v>16 - 17</c:v>
                </c:pt>
                <c:pt idx="3">
                  <c:v>18 - 19</c:v>
                </c:pt>
                <c:pt idx="4">
                  <c:v>20 - 29</c:v>
                </c:pt>
                <c:pt idx="5">
                  <c:v>30 - 39</c:v>
                </c:pt>
                <c:pt idx="6">
                  <c:v>40 - 49</c:v>
                </c:pt>
                <c:pt idx="7">
                  <c:v>50 - 59</c:v>
                </c:pt>
                <c:pt idx="8">
                  <c:v>60 - 69</c:v>
                </c:pt>
                <c:pt idx="9">
                  <c:v>70 - 79</c:v>
                </c:pt>
                <c:pt idx="10">
                  <c:v>80+</c:v>
                </c:pt>
                <c:pt idx="11">
                  <c:v>18+</c:v>
                </c:pt>
                <c:pt idx="12">
                  <c:v>12+</c:v>
                </c:pt>
                <c:pt idx="13">
                  <c:v>5+</c:v>
                </c:pt>
              </c:strCache>
            </c:strRef>
          </c:cat>
          <c:val>
            <c:numRef>
              <c:f>'Table 3, Graphs Vax Status'!$AD$79:$AD$96</c:f>
              <c:numCache>
                <c:formatCode>0.0</c:formatCode>
                <c:ptCount val="14"/>
                <c:pt idx="0">
                  <c:v>24.0978245358049</c:v>
                </c:pt>
                <c:pt idx="1">
                  <c:v>70.026389901424182</c:v>
                </c:pt>
                <c:pt idx="2">
                  <c:v>84.289803028221385</c:v>
                </c:pt>
                <c:pt idx="3">
                  <c:v>87.557731590724075</c:v>
                </c:pt>
                <c:pt idx="4">
                  <c:v>89.804260443017441</c:v>
                </c:pt>
                <c:pt idx="5">
                  <c:v>91.853079900488041</c:v>
                </c:pt>
                <c:pt idx="6">
                  <c:v>93.476804158390991</c:v>
                </c:pt>
                <c:pt idx="7">
                  <c:v>97.740914498781436</c:v>
                </c:pt>
                <c:pt idx="8">
                  <c:v>99.131392354882649</c:v>
                </c:pt>
                <c:pt idx="9">
                  <c:v>99.9</c:v>
                </c:pt>
                <c:pt idx="10">
                  <c:v>99.9</c:v>
                </c:pt>
                <c:pt idx="11">
                  <c:v>95.79510898260898</c:v>
                </c:pt>
                <c:pt idx="12">
                  <c:v>93.706186884325007</c:v>
                </c:pt>
                <c:pt idx="13">
                  <c:v>86.469773971930479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E1F-4CAE-A941-C844FB1013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05129312"/>
        <c:axId val="937615584"/>
        <c:extLst>
          <c:ext xmlns:c15="http://schemas.microsoft.com/office/drawing/2012/chart" uri="{02D57815-91ED-43cb-92C2-25804820EDAC}">
            <c15:filteredBarSeries>
              <c15:ser>
                <c:idx val="0"/>
                <c:order val="1"/>
                <c:tx>
                  <c:strRef>
                    <c:extLst>
                      <c:ext uri="{02D57815-91ED-43cb-92C2-25804820EDAC}">
                        <c15:formulaRef>
                          <c15:sqref>'Table 3, Graphs Vax Status'!$AC$78</c15:sqref>
                        </c15:formulaRef>
                      </c:ext>
                    </c:extLst>
                    <c:strCache>
                      <c:ptCount val="1"/>
                      <c:pt idx="0">
                        <c:v>Partial Vaccination as % of Popln*</c:v>
                      </c:pt>
                    </c:strCache>
                  </c:strRef>
                </c:tx>
                <c:spPr>
                  <a:solidFill>
                    <a:srgbClr val="EB89A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-5400000" spcFirstLastPara="1" vertOverflow="ellipsis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400" b="0" i="0" u="none" strike="noStrike" kern="1200" baseline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'Table 3, Graphs Vax Status'!$AA$79:$AA$96</c15:sqref>
                        </c15:formulaRef>
                      </c:ext>
                    </c:extLst>
                    <c:strCache>
                      <c:ptCount val="14"/>
                      <c:pt idx="0">
                        <c:v>05 - 11</c:v>
                      </c:pt>
                      <c:pt idx="1">
                        <c:v>12 - 15</c:v>
                      </c:pt>
                      <c:pt idx="2">
                        <c:v>16 - 17</c:v>
                      </c:pt>
                      <c:pt idx="3">
                        <c:v>18 - 19</c:v>
                      </c:pt>
                      <c:pt idx="4">
                        <c:v>20 - 29</c:v>
                      </c:pt>
                      <c:pt idx="5">
                        <c:v>30 - 39</c:v>
                      </c:pt>
                      <c:pt idx="6">
                        <c:v>40 - 49</c:v>
                      </c:pt>
                      <c:pt idx="7">
                        <c:v>50 - 59</c:v>
                      </c:pt>
                      <c:pt idx="8">
                        <c:v>60 - 69</c:v>
                      </c:pt>
                      <c:pt idx="9">
                        <c:v>70 - 79</c:v>
                      </c:pt>
                      <c:pt idx="10">
                        <c:v>80+</c:v>
                      </c:pt>
                      <c:pt idx="11">
                        <c:v>18+</c:v>
                      </c:pt>
                      <c:pt idx="12">
                        <c:v>12+</c:v>
                      </c:pt>
                      <c:pt idx="13">
                        <c:v>5+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'Table 3, Graphs Vax Status'!$AC$79:$AC$96</c15:sqref>
                        </c15:formulaRef>
                      </c:ext>
                    </c:extLst>
                    <c:numCache>
                      <c:formatCode>0.0</c:formatCode>
                      <c:ptCount val="14"/>
                      <c:pt idx="0">
                        <c:v>25.889236674755079</c:v>
                      </c:pt>
                      <c:pt idx="1">
                        <c:v>71.670107884162846</c:v>
                      </c:pt>
                      <c:pt idx="2">
                        <c:v>85.41180491162568</c:v>
                      </c:pt>
                      <c:pt idx="3">
                        <c:v>88.710333525493937</c:v>
                      </c:pt>
                      <c:pt idx="4">
                        <c:v>90.443827716991919</c:v>
                      </c:pt>
                      <c:pt idx="5">
                        <c:v>92.470542964692271</c:v>
                      </c:pt>
                      <c:pt idx="6">
                        <c:v>94.046291765616303</c:v>
                      </c:pt>
                      <c:pt idx="7">
                        <c:v>97.994462741381255</c:v>
                      </c:pt>
                      <c:pt idx="8">
                        <c:v>99.554173398774338</c:v>
                      </c:pt>
                      <c:pt idx="9">
                        <c:v>99.9</c:v>
                      </c:pt>
                      <c:pt idx="10">
                        <c:v>99.9</c:v>
                      </c:pt>
                      <c:pt idx="11">
                        <c:v>96.354629661061281</c:v>
                      </c:pt>
                      <c:pt idx="12">
                        <c:v>94.356003542384585</c:v>
                      </c:pt>
                      <c:pt idx="13">
                        <c:v>87.238269708191694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6E1F-4CAE-A941-C844FB10135B}"/>
                  </c:ext>
                </c:extLst>
              </c15:ser>
            </c15:filteredBarSeries>
            <c15:filteredBarSeries>
              <c15:ser>
                <c:idx val="2"/>
                <c:order val="2"/>
                <c:tx>
                  <c:v>Completed Primary Course as % of population*</c:v>
                </c:tx>
                <c:spPr>
                  <a:solidFill>
                    <a:srgbClr val="006858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400" b="0" i="0" u="none" strike="noStrike" kern="1200" baseline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xmlns:c15="http://schemas.microsoft.com/office/drawing/2012/chart" uri="{02D57815-91ED-43cb-92C2-25804820EDAC}">
                        <c15:formulaRef>
                          <c15:sqref>'Table 3, Graphs Vax Status'!$AA$79:$AA$96</c15:sqref>
                        </c15:formulaRef>
                      </c:ext>
                    </c:extLst>
                    <c:strCache>
                      <c:ptCount val="14"/>
                      <c:pt idx="0">
                        <c:v>05 - 11</c:v>
                      </c:pt>
                      <c:pt idx="1">
                        <c:v>12 - 15</c:v>
                      </c:pt>
                      <c:pt idx="2">
                        <c:v>16 - 17</c:v>
                      </c:pt>
                      <c:pt idx="3">
                        <c:v>18 - 19</c:v>
                      </c:pt>
                      <c:pt idx="4">
                        <c:v>20 - 29</c:v>
                      </c:pt>
                      <c:pt idx="5">
                        <c:v>30 - 39</c:v>
                      </c:pt>
                      <c:pt idx="6">
                        <c:v>40 - 49</c:v>
                      </c:pt>
                      <c:pt idx="7">
                        <c:v>50 - 59</c:v>
                      </c:pt>
                      <c:pt idx="8">
                        <c:v>60 - 69</c:v>
                      </c:pt>
                      <c:pt idx="9">
                        <c:v>70 - 79</c:v>
                      </c:pt>
                      <c:pt idx="10">
                        <c:v>80+</c:v>
                      </c:pt>
                      <c:pt idx="11">
                        <c:v>18+</c:v>
                      </c:pt>
                      <c:pt idx="12">
                        <c:v>12+</c:v>
                      </c:pt>
                      <c:pt idx="13">
                        <c:v>5+</c:v>
                      </c:pt>
                    </c:strCache>
                  </c:strRef>
                </c:cat>
                <c:val>
                  <c:numRef>
                    <c:extLst>
                      <c:ext xmlns:c15="http://schemas.microsoft.com/office/drawing/2012/chart" uri="{02D57815-91ED-43cb-92C2-25804820EDAC}">
                        <c15:formulaRef>
                          <c15:sqref>'Table 3, Graphs Vax Status'!$AF$79:$AF$96</c15:sqref>
                        </c15:formulaRef>
                      </c:ext>
                    </c:extLst>
                    <c:numCache>
                      <c:formatCode>0.0</c:formatCode>
                      <c:ptCount val="14"/>
                      <c:pt idx="0">
                        <c:v>24.13124098284128</c:v>
                      </c:pt>
                      <c:pt idx="1">
                        <c:v>70.167596644177934</c:v>
                      </c:pt>
                      <c:pt idx="2">
                        <c:v>84.678972912255318</c:v>
                      </c:pt>
                      <c:pt idx="3">
                        <c:v>88.285855889884346</c:v>
                      </c:pt>
                      <c:pt idx="4">
                        <c:v>90.837263649093785</c:v>
                      </c:pt>
                      <c:pt idx="5">
                        <c:v>93.610052682784286</c:v>
                      </c:pt>
                      <c:pt idx="6">
                        <c:v>96.284967187122717</c:v>
                      </c:pt>
                      <c:pt idx="7">
                        <c:v>99.9</c:v>
                      </c:pt>
                      <c:pt idx="8">
                        <c:v>99.9</c:v>
                      </c:pt>
                      <c:pt idx="9">
                        <c:v>99.9</c:v>
                      </c:pt>
                      <c:pt idx="10">
                        <c:v>99.9</c:v>
                      </c:pt>
                      <c:pt idx="11">
                        <c:v>99.109381944437118</c:v>
                      </c:pt>
                      <c:pt idx="12">
                        <c:v>96.716943865013278</c:v>
                      </c:pt>
                      <c:pt idx="13">
                        <c:v>89.171009729084716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6E1F-4CAE-A941-C844FB10135B}"/>
                  </c:ext>
                </c:extLst>
              </c15:ser>
            </c15:filteredBarSeries>
          </c:ext>
        </c:extLst>
      </c:barChart>
      <c:catAx>
        <c:axId val="70512931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Age group (years)</a:t>
                </a:r>
              </a:p>
            </c:rich>
          </c:tx>
          <c:layout>
            <c:manualLayout>
              <c:xMode val="edge"/>
              <c:yMode val="edge"/>
              <c:x val="0.4623894339373863"/>
              <c:y val="0.8896964978114025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37615584"/>
        <c:crosses val="autoZero"/>
        <c:auto val="1"/>
        <c:lblAlgn val="ctr"/>
        <c:lblOffset val="100"/>
        <c:noMultiLvlLbl val="0"/>
      </c:catAx>
      <c:valAx>
        <c:axId val="937615584"/>
        <c:scaling>
          <c:orientation val="minMax"/>
          <c:max val="10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% Vaccination uptake</a:t>
                </a:r>
              </a:p>
            </c:rich>
          </c:tx>
          <c:layout>
            <c:manualLayout>
              <c:xMode val="edge"/>
              <c:yMode val="edge"/>
              <c:x val="1.9679514702158573E-2"/>
              <c:y val="0.2674572699950005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5129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360101040454305"/>
          <c:y val="0.94134355598525576"/>
          <c:w val="0.79799184344556406"/>
          <c:h val="4.61098511625823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31454B-2B34-4B6B-9F21-83B79D6C5504}" type="datetimeFigureOut">
              <a:rPr lang="en-IE" smtClean="0"/>
              <a:t>17/08/2022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02C663-E0EB-4714-8209-31587A85A50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78110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02C663-E0EB-4714-8209-31587A85A502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364028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02C663-E0EB-4714-8209-31587A85A502}" type="slidenum">
              <a:rPr lang="en-IE" smtClean="0"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590625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02C663-E0EB-4714-8209-31587A85A502}" type="slidenum">
              <a:rPr lang="en-IE" smtClean="0"/>
              <a:t>10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4262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3734594"/>
            <a:ext cx="12190413" cy="2650476"/>
          </a:xfrm>
          <a:prstGeom prst="rect">
            <a:avLst/>
          </a:prstGeom>
          <a:solidFill>
            <a:srgbClr val="B8AB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4006" y="4572794"/>
            <a:ext cx="7772400" cy="838200"/>
          </a:xfrm>
        </p:spPr>
        <p:txBody>
          <a:bodyPr>
            <a:normAutofit/>
          </a:bodyPr>
          <a:lstStyle>
            <a:lvl1pPr marL="0" indent="0" algn="l">
              <a:buNone/>
              <a:defRPr sz="32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4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7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7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4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Presentation Title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58347" y="6477794"/>
            <a:ext cx="2844430" cy="36521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0562" y="402558"/>
            <a:ext cx="1478452" cy="122400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77794"/>
            <a:ext cx="12190413" cy="381794"/>
          </a:xfrm>
          <a:prstGeom prst="rect">
            <a:avLst/>
          </a:prstGeom>
          <a:solidFill>
            <a:srgbClr val="BA1F46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rgbClr val="BA1F4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4007" y="3734593"/>
            <a:ext cx="6172200" cy="685801"/>
          </a:xfrm>
        </p:spPr>
        <p:txBody>
          <a:bodyPr>
            <a:normAutofit/>
          </a:bodyPr>
          <a:lstStyle>
            <a:lvl1pPr algn="l">
              <a:defRPr sz="28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Health Protection Surveillance Centre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F1EBEC4-88F2-44DC-AF1C-A107854D282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399" y="566539"/>
            <a:ext cx="1005757" cy="8960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>
            <a:lvl1pPr algn="l">
              <a:defRPr sz="28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067595"/>
            <a:ext cx="10971372" cy="5059988"/>
          </a:xfrm>
        </p:spPr>
        <p:txBody>
          <a:bodyPr/>
          <a:lstStyle>
            <a:lvl1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14606" y="6477794"/>
            <a:ext cx="2844430" cy="36521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477794"/>
            <a:ext cx="12190413" cy="381794"/>
          </a:xfrm>
          <a:prstGeom prst="rect">
            <a:avLst/>
          </a:prstGeom>
          <a:solidFill>
            <a:srgbClr val="BA1F46"/>
          </a:solidFill>
          <a:ln>
            <a:solidFill>
              <a:srgbClr val="BA1F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rgbClr val="BA1F46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5806" y="76994"/>
            <a:ext cx="1027176" cy="85039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067594"/>
            <a:ext cx="5384099" cy="5059989"/>
          </a:xfrm>
        </p:spPr>
        <p:txBody>
          <a:bodyPr>
            <a:normAutofit/>
          </a:bodyPr>
          <a:lstStyle>
            <a:lvl1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067594"/>
            <a:ext cx="5384099" cy="5059989"/>
          </a:xfrm>
        </p:spPr>
        <p:txBody>
          <a:bodyPr>
            <a:normAutofit/>
          </a:bodyPr>
          <a:lstStyle>
            <a:lvl1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477794"/>
            <a:ext cx="12190413" cy="38179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5806" y="76994"/>
            <a:ext cx="1027176" cy="850392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>
            <a:lvl1pPr algn="l">
              <a:defRPr sz="28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Slide title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10971372" cy="1143265"/>
          </a:xfrm>
          <a:prstGeom prst="rect">
            <a:avLst/>
          </a:prstGeom>
        </p:spPr>
        <p:txBody>
          <a:bodyPr vert="horz" lIns="108850" tIns="54425" rIns="108850" bIns="54425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571"/>
            <a:ext cx="10971372" cy="4527011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7822"/>
            <a:ext cx="2844430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7822"/>
            <a:ext cx="3860297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7822"/>
            <a:ext cx="2844430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hf hdr="0" ftr="0" dt="0"/>
  <p:txStyles>
    <p:titleStyle>
      <a:lvl1pPr algn="ctr" defTabSz="1088502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8188" indent="-408188" algn="l" defTabSz="1088502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84408" indent="-340157" algn="l" defTabSz="1088502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60627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04878" indent="-272125" algn="l" defTabSz="1088502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9129" indent="-272125" algn="l" defTabSz="1088502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3380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631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882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6132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251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502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2753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700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125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5505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756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4007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hyperlink" Target="http://www.hpsc.ie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se.ie/eng/health/immunisation/hcpinfo/guidelines/covid19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608806" y="1372394"/>
            <a:ext cx="10972800" cy="2286000"/>
          </a:xfrm>
        </p:spPr>
        <p:txBody>
          <a:bodyPr>
            <a:noAutofit/>
          </a:bodyPr>
          <a:lstStyle/>
          <a:p>
            <a:pPr algn="ctr"/>
            <a:r>
              <a:rPr lang="en-IE" dirty="0">
                <a:solidFill>
                  <a:schemeClr val="tx1"/>
                </a:solidFill>
              </a:rPr>
              <a:t>COVID-19 Vaccination Uptake in Ireland</a:t>
            </a:r>
          </a:p>
          <a:p>
            <a:pPr algn="ctr"/>
            <a:r>
              <a:rPr lang="en-IE" dirty="0">
                <a:solidFill>
                  <a:schemeClr val="tx1"/>
                </a:solidFill>
              </a:rPr>
              <a:t>Weekly Report </a:t>
            </a:r>
          </a:p>
          <a:p>
            <a:pPr algn="ctr"/>
            <a:endParaRPr lang="en-IE" sz="2000" dirty="0">
              <a:solidFill>
                <a:schemeClr val="tx1"/>
              </a:solidFill>
            </a:endParaRPr>
          </a:p>
          <a:p>
            <a:pPr algn="ctr"/>
            <a:r>
              <a:rPr lang="en-IE" sz="1800" dirty="0">
                <a:solidFill>
                  <a:schemeClr val="tx1"/>
                </a:solidFill>
              </a:rPr>
              <a:t>Week 32 2022 (week ending Sunday 14</a:t>
            </a:r>
            <a:r>
              <a:rPr lang="en-IE" sz="1800" baseline="30000" dirty="0">
                <a:solidFill>
                  <a:schemeClr val="tx1"/>
                </a:solidFill>
              </a:rPr>
              <a:t>th</a:t>
            </a:r>
            <a:r>
              <a:rPr lang="en-IE" sz="1800" dirty="0">
                <a:solidFill>
                  <a:schemeClr val="tx1"/>
                </a:solidFill>
              </a:rPr>
              <a:t> August 2022)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3557" y="3901400"/>
            <a:ext cx="11996855" cy="25600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Key highlights of % uptake to date:</a:t>
            </a:r>
            <a:endParaRPr lang="en-IE" sz="1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E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Fully vaccinated:			</a:t>
            </a:r>
            <a:r>
              <a:rPr lang="en-IE" sz="1600" b="1" dirty="0">
                <a:solidFill>
                  <a:srgbClr val="BA1F4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18+ years: 95.8%</a:t>
            </a:r>
          </a:p>
          <a:p>
            <a:pPr lvl="1"/>
            <a:r>
              <a:rPr lang="en-IE" sz="1600" b="1" dirty="0">
                <a:solidFill>
                  <a:srgbClr val="BA1F4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12-17 years: 74.5%</a:t>
            </a:r>
          </a:p>
          <a:p>
            <a:pPr lvl="1"/>
            <a:r>
              <a:rPr lang="en-IE" sz="1600" b="1" dirty="0">
                <a:solidFill>
                  <a:srgbClr val="BA1F4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5-11 years: 24.1%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n-IE" sz="18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</a:t>
            </a:r>
            <a:r>
              <a:rPr lang="en-IE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Booster:			</a:t>
            </a:r>
            <a:r>
              <a:rPr lang="en-IE" sz="1600" b="1" dirty="0">
                <a:solidFill>
                  <a:srgbClr val="BA1F4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12+ years: 72.1%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n-IE" sz="1800" baseline="30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nd</a:t>
            </a:r>
            <a:r>
              <a:rPr lang="en-IE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Booster:</a:t>
            </a:r>
            <a:r>
              <a:rPr lang="en-IE" sz="1600" b="1" dirty="0">
                <a:solidFill>
                  <a:srgbClr val="BA1F4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12+ years</a:t>
            </a:r>
            <a:r>
              <a:rPr lang="en-IE" sz="1600" b="1">
                <a:solidFill>
                  <a:srgbClr val="BA1F4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12.1%</a:t>
            </a:r>
            <a:endParaRPr lang="en-IE" sz="1600" b="1" dirty="0">
              <a:solidFill>
                <a:srgbClr val="BA1F4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en-IE" sz="18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rd</a:t>
            </a:r>
            <a:r>
              <a:rPr lang="en-IE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Dose Immunocompromised: </a:t>
            </a:r>
            <a:r>
              <a:rPr lang="en-IE" sz="1600" b="1" dirty="0">
                <a:solidFill>
                  <a:srgbClr val="BA1F4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	12+ years: 3.0%</a:t>
            </a:r>
          </a:p>
          <a:p>
            <a:pPr>
              <a:lnSpc>
                <a:spcPct val="150000"/>
              </a:lnSpc>
            </a:pPr>
            <a:endParaRPr lang="en-GB" sz="6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105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Data relating to vaccinations are continually being updated as vaccinations take place and data cleaning is undertaken. </a:t>
            </a:r>
          </a:p>
          <a:p>
            <a:pPr>
              <a:lnSpc>
                <a:spcPct val="150000"/>
              </a:lnSpc>
            </a:pPr>
            <a:r>
              <a:rPr lang="en-GB" sz="105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Data presented here relate solely to data extracted from HSE COVID-19 Integrated Information Services (IIS) data lake environment at the specified time. </a:t>
            </a:r>
            <a:endParaRPr lang="en-IE" sz="1400" dirty="0">
              <a:highlight>
                <a:srgbClr val="FFFF00"/>
              </a:highligh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Subtitle 6"/>
          <p:cNvSpPr txBox="1">
            <a:spLocks/>
          </p:cNvSpPr>
          <p:nvPr/>
        </p:nvSpPr>
        <p:spPr>
          <a:xfrm>
            <a:off x="0" y="6477794"/>
            <a:ext cx="9219406" cy="513745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>
            <a:lvl1pPr marL="0" indent="0" algn="l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3200" b="1" kern="12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4251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3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88502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32753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177004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721254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265505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809756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354007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E" sz="1600" b="0" dirty="0"/>
              <a:t>Slides prepared by the Health Protection Surveillance Centre 17</a:t>
            </a:r>
            <a:r>
              <a:rPr lang="en-IE" sz="1600" b="0" baseline="30000" dirty="0"/>
              <a:t>th</a:t>
            </a:r>
            <a:r>
              <a:rPr lang="en-IE" sz="1600" b="0" dirty="0"/>
              <a:t> August 2022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391B042-19CF-45BC-AC64-1A16BAC606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206" y="543754"/>
            <a:ext cx="1361624" cy="113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0520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550" y="102819"/>
            <a:ext cx="10515600" cy="1021489"/>
          </a:xfrm>
        </p:spPr>
        <p:txBody>
          <a:bodyPr>
            <a:noAutofit/>
          </a:bodyPr>
          <a:lstStyle/>
          <a:p>
            <a:pPr algn="ctr"/>
            <a:r>
              <a:rPr lang="en-IE" sz="2400" dirty="0">
                <a:solidFill>
                  <a:srgbClr val="A50021"/>
                </a:solidFill>
              </a:rPr>
              <a:t>Percentage COVID-19 vaccination uptake of eligible population* for immunocompromised third dose by county of residence among those 5+ years of age**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629B33F-CBDA-45E7-9402-9686D00D500F}"/>
              </a:ext>
            </a:extLst>
          </p:cNvPr>
          <p:cNvSpPr/>
          <p:nvPr/>
        </p:nvSpPr>
        <p:spPr>
          <a:xfrm>
            <a:off x="380206" y="6016129"/>
            <a:ext cx="5989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*Based on CSO/HIU 2021 April 2021/H1 estimates</a:t>
            </a:r>
          </a:p>
          <a:p>
            <a:pPr algn="just"/>
            <a:r>
              <a:rPr lang="en-IE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**Excludes individuals resident in Northern Ireland or where county of residence was not reported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09E3645-B23B-4DEC-AB9B-B6270C6CCA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04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7C87876D-0E81-4B71-8AA2-E6A4F3510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14606" y="6477794"/>
            <a:ext cx="2844430" cy="365210"/>
          </a:xfrm>
        </p:spPr>
        <p:txBody>
          <a:bodyPr/>
          <a:lstStyle/>
          <a:p>
            <a:r>
              <a:rPr lang="en-US" dirty="0"/>
              <a:t>10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6468FA2-DEA5-49E4-AB96-A8AC16A70C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0056" y="1179443"/>
            <a:ext cx="6210300" cy="4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647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726610"/>
            <a:ext cx="10971372" cy="1409594"/>
          </a:xfrm>
        </p:spPr>
        <p:txBody>
          <a:bodyPr>
            <a:normAutofit/>
          </a:bodyPr>
          <a:lstStyle/>
          <a:p>
            <a:endParaRPr lang="en-IE" dirty="0"/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r>
              <a:rPr lang="en-IE" dirty="0"/>
              <a:t>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11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9306" y="5354366"/>
            <a:ext cx="952633" cy="95263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638006" y="5639594"/>
            <a:ext cx="1905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/>
              <a:t>@</a:t>
            </a:r>
            <a:r>
              <a:rPr lang="en-IE" b="1" dirty="0" err="1"/>
              <a:t>hpscireland</a:t>
            </a:r>
            <a:endParaRPr lang="en-IE" b="1" dirty="0"/>
          </a:p>
          <a:p>
            <a:endParaRPr lang="en-IE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606" y="5447594"/>
            <a:ext cx="954000" cy="954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295973" y="5662930"/>
            <a:ext cx="1905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/>
              <a:t>@</a:t>
            </a:r>
            <a:r>
              <a:rPr lang="en-IE" b="1" dirty="0" err="1"/>
              <a:t>hpscireland</a:t>
            </a:r>
            <a:endParaRPr lang="en-IE" b="1" dirty="0"/>
          </a:p>
          <a:p>
            <a:endParaRPr lang="en-IE" dirty="0"/>
          </a:p>
        </p:txBody>
      </p:sp>
      <p:sp>
        <p:nvSpPr>
          <p:cNvPr id="9" name="TextBox 8"/>
          <p:cNvSpPr txBox="1"/>
          <p:nvPr/>
        </p:nvSpPr>
        <p:spPr>
          <a:xfrm>
            <a:off x="9166341" y="5684027"/>
            <a:ext cx="1905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>
                <a:hlinkClick r:id="rId4"/>
              </a:rPr>
              <a:t>www.hpsc.ie</a:t>
            </a:r>
            <a:r>
              <a:rPr lang="en-IE" b="1" dirty="0"/>
              <a:t> </a:t>
            </a:r>
          </a:p>
          <a:p>
            <a:endParaRPr lang="en-IE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/>
          <a:p>
            <a:pPr algn="ctr"/>
            <a:r>
              <a:rPr lang="en-IE" sz="2500" dirty="0">
                <a:solidFill>
                  <a:srgbClr val="A50021"/>
                </a:solidFill>
              </a:rPr>
              <a:t>Acknowledgements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1655" y="5395587"/>
            <a:ext cx="972000" cy="972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B8824EF-7DEC-46E0-BA2F-A84750A4728C}"/>
              </a:ext>
            </a:extLst>
          </p:cNvPr>
          <p:cNvSpPr txBox="1"/>
          <p:nvPr/>
        </p:nvSpPr>
        <p:spPr>
          <a:xfrm>
            <a:off x="609521" y="1372394"/>
            <a:ext cx="11267408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/>
              <a:t>Sincere thanks to the following for providing the data for this report: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E" sz="2400" dirty="0"/>
              <a:t>National Immunisation Office (NIO)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E" sz="2400" dirty="0"/>
              <a:t>Office of the Chief Information Officer (OCIO)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E" sz="2400" dirty="0"/>
              <a:t>HSE Integrated Information Services (IIS) and COVAX Implementation team of Salesforce, IBM, PWC, EY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E" sz="2400" dirty="0"/>
              <a:t>HSE procurement/acute hospitals/CHOs/vaccinating teams and administrators/IT staff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E" sz="2400" dirty="0"/>
              <a:t>HSE Health Intelligence, Strategic Planning &amp; Transformation Unit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11259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01CBC-4C36-4CA7-AA5C-94EAF052D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21" y="153194"/>
            <a:ext cx="9448085" cy="564293"/>
          </a:xfrm>
        </p:spPr>
        <p:txBody>
          <a:bodyPr>
            <a:normAutofit/>
          </a:bodyPr>
          <a:lstStyle/>
          <a:p>
            <a:pPr algn="ctr"/>
            <a:r>
              <a:rPr lang="en-GB" sz="2400" dirty="0">
                <a:solidFill>
                  <a:srgbClr val="A50021"/>
                </a:solidFill>
              </a:rPr>
              <a:t>Background</a:t>
            </a:r>
            <a:endParaRPr lang="en-IE" sz="2400" dirty="0">
              <a:solidFill>
                <a:srgbClr val="A5002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40AD-C52B-4A7A-8838-58F2B33F62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IE" dirty="0"/>
              <a:t>Authorised COVID-19 vaccines in Ireland are </a:t>
            </a:r>
          </a:p>
          <a:p>
            <a:pPr marL="476220" lvl="1" indent="0">
              <a:buNone/>
            </a:pPr>
            <a:r>
              <a:rPr lang="en-IE" dirty="0"/>
              <a:t>● </a:t>
            </a:r>
            <a:r>
              <a:rPr lang="en-IE" dirty="0" err="1"/>
              <a:t>Comirnaty</a:t>
            </a:r>
            <a:r>
              <a:rPr lang="en-IE" dirty="0"/>
              <a:t> (Pfizer/</a:t>
            </a:r>
            <a:r>
              <a:rPr lang="en-IE" dirty="0" err="1"/>
              <a:t>BioNTech</a:t>
            </a:r>
            <a:r>
              <a:rPr lang="en-IE" dirty="0"/>
              <a:t>) </a:t>
            </a:r>
          </a:p>
          <a:p>
            <a:pPr marL="476220" lvl="1" indent="0">
              <a:buNone/>
            </a:pPr>
            <a:r>
              <a:rPr lang="en-IE" dirty="0"/>
              <a:t>● </a:t>
            </a:r>
            <a:r>
              <a:rPr lang="en-IE" dirty="0" err="1"/>
              <a:t>Spikevax</a:t>
            </a:r>
            <a:r>
              <a:rPr lang="en-IE" dirty="0"/>
              <a:t> (formerly COVID-19 Vaccine </a:t>
            </a:r>
            <a:r>
              <a:rPr lang="en-IE" dirty="0" err="1"/>
              <a:t>Moderna</a:t>
            </a:r>
            <a:r>
              <a:rPr lang="en-IE" dirty="0"/>
              <a:t>) </a:t>
            </a:r>
          </a:p>
          <a:p>
            <a:pPr marL="476220" lvl="1" indent="0">
              <a:buNone/>
            </a:pPr>
            <a:r>
              <a:rPr lang="en-IE" dirty="0"/>
              <a:t>● </a:t>
            </a:r>
            <a:r>
              <a:rPr lang="en-IE" dirty="0" err="1"/>
              <a:t>Vaxzevria</a:t>
            </a:r>
            <a:r>
              <a:rPr lang="en-IE" dirty="0"/>
              <a:t> (formerly COVID-19 Vaccine AstraZeneca) </a:t>
            </a:r>
          </a:p>
          <a:p>
            <a:pPr marL="476220" lvl="1" indent="0">
              <a:buNone/>
            </a:pPr>
            <a:r>
              <a:rPr lang="en-IE" dirty="0"/>
              <a:t>● COVID-19 Vaccine Janssen</a:t>
            </a:r>
          </a:p>
          <a:p>
            <a:pPr marL="476220" lvl="1" indent="0">
              <a:buNone/>
            </a:pPr>
            <a:r>
              <a:rPr lang="en-IE" dirty="0"/>
              <a:t>● </a:t>
            </a:r>
            <a:r>
              <a:rPr lang="en-IE" dirty="0" err="1"/>
              <a:t>Novavax-Nuvaxovid</a:t>
            </a:r>
            <a:endParaRPr lang="en-IE" dirty="0"/>
          </a:p>
          <a:p>
            <a:pPr marL="476220" lvl="1" indent="0">
              <a:buNone/>
            </a:pPr>
            <a:endParaRPr lang="en-GB" dirty="0"/>
          </a:p>
          <a:p>
            <a:r>
              <a:rPr lang="en-GB" dirty="0"/>
              <a:t>The primary vaccination programme commenced in</a:t>
            </a:r>
          </a:p>
          <a:p>
            <a:pPr lvl="1"/>
            <a:r>
              <a:rPr lang="en-GB" dirty="0"/>
              <a:t>December 2020 for adults </a:t>
            </a:r>
          </a:p>
          <a:p>
            <a:pPr lvl="1"/>
            <a:r>
              <a:rPr lang="en-GB" dirty="0"/>
              <a:t>August 2021 for 12-17 year olds</a:t>
            </a:r>
          </a:p>
          <a:p>
            <a:pPr lvl="1"/>
            <a:r>
              <a:rPr lang="en-GB" dirty="0"/>
              <a:t>January 2022 for 5-11 year olds</a:t>
            </a:r>
          </a:p>
          <a:p>
            <a:pPr lvl="1"/>
            <a:endParaRPr lang="en-GB" dirty="0">
              <a:solidFill>
                <a:srgbClr val="FF0000"/>
              </a:solidFill>
            </a:endParaRPr>
          </a:p>
          <a:p>
            <a:r>
              <a:rPr lang="en-GB" dirty="0"/>
              <a:t>Booster and immunocompromised additional doses were administered from the end of September 2021 onwards</a:t>
            </a:r>
            <a:endParaRPr lang="en-IE" dirty="0"/>
          </a:p>
          <a:p>
            <a:pPr marL="544251" lvl="1" indent="0">
              <a:buNone/>
            </a:pPr>
            <a:endParaRPr lang="en-GB" dirty="0"/>
          </a:p>
          <a:p>
            <a:pPr marL="68031" indent="0">
              <a:buNone/>
            </a:pPr>
            <a:r>
              <a:rPr lang="en-GB" i="1" dirty="0"/>
              <a:t>F</a:t>
            </a:r>
            <a:r>
              <a:rPr lang="en-IE" i="1" dirty="0" err="1"/>
              <a:t>urther</a:t>
            </a:r>
            <a:r>
              <a:rPr lang="en-IE" i="1" dirty="0"/>
              <a:t> information on vaccines recommended by the National Immunisation Advisory Committee (NIAC) is located at NIAC website </a:t>
            </a:r>
            <a:r>
              <a:rPr lang="en-IE" i="1" dirty="0">
                <a:hlinkClick r:id="rId3"/>
              </a:rPr>
              <a:t>covid19.pdf (hse.ie)</a:t>
            </a:r>
            <a:endParaRPr lang="en-IE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A57160-D09B-4833-AFEF-8EE668B96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154066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806" y="153194"/>
            <a:ext cx="10591800" cy="533400"/>
          </a:xfrm>
        </p:spPr>
        <p:txBody>
          <a:bodyPr>
            <a:normAutofit/>
          </a:bodyPr>
          <a:lstStyle/>
          <a:p>
            <a:pPr algn="ctr"/>
            <a:r>
              <a:rPr lang="en-IE" sz="2400" dirty="0">
                <a:solidFill>
                  <a:srgbClr val="A50021"/>
                </a:solidFill>
              </a:rPr>
              <a:t>Methods for vaccination uptake calculation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C1DBE6-78DF-4938-B307-777271928F16}"/>
              </a:ext>
            </a:extLst>
          </p:cNvPr>
          <p:cNvSpPr/>
          <p:nvPr/>
        </p:nvSpPr>
        <p:spPr>
          <a:xfrm>
            <a:off x="584198" y="597430"/>
            <a:ext cx="10972801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E" sz="2200" dirty="0"/>
              <a:t>Data were provided by HSE Office of the Chief Information Officer (OCIO) based on data in the IIS data lake environment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E" sz="2200" dirty="0"/>
              <a:t>Data presented includes COVAX (COVID-19 vaccination information system) registered vaccinations and GP and pharmacy administered vaccinations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IE" sz="2200" dirty="0"/>
              <a:t>Overall population uptake is calculated based on CSO population estimates* of 2021 (April 2021/H1) </a:t>
            </a:r>
          </a:p>
          <a:p>
            <a:pPr marL="887151" lvl="1" indent="-342900">
              <a:buFont typeface="Arial" panose="020B0604020202020204" pitchFamily="34" charset="0"/>
              <a:buChar char="•"/>
            </a:pPr>
            <a:r>
              <a:rPr lang="en-IE" sz="2200" dirty="0"/>
              <a:t>n=4,963,363 total</a:t>
            </a:r>
          </a:p>
          <a:p>
            <a:pPr marL="887151" lvl="1" indent="-342900">
              <a:buFont typeface="Arial" panose="020B0604020202020204" pitchFamily="34" charset="0"/>
              <a:buChar char="•"/>
            </a:pPr>
            <a:r>
              <a:rPr lang="en-GB" sz="2200" dirty="0"/>
              <a:t>n</a:t>
            </a:r>
            <a:r>
              <a:rPr lang="en-IE" sz="2200" dirty="0"/>
              <a:t>=4,634,508 for eligible 5+ year olds</a:t>
            </a:r>
          </a:p>
          <a:p>
            <a:pPr marL="887151" lvl="1" indent="-342900">
              <a:buFont typeface="Arial" panose="020B0604020202020204" pitchFamily="34" charset="0"/>
              <a:buChar char="•"/>
            </a:pPr>
            <a:r>
              <a:rPr lang="en-IE" sz="2200" dirty="0"/>
              <a:t>n=4,152,710 for eligible 12+ year olds</a:t>
            </a:r>
          </a:p>
          <a:p>
            <a:pPr marL="887151" lvl="1" indent="-342900">
              <a:buFont typeface="Arial" panose="020B0604020202020204" pitchFamily="34" charset="0"/>
              <a:buChar char="•"/>
            </a:pPr>
            <a:r>
              <a:rPr lang="en-IE" sz="2200" dirty="0"/>
              <a:t>n=3,745,527 for adults/18+ year olds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200" dirty="0"/>
              <a:t>Due to the estimated nature of the estimated total population sizes from the CSO in 2021 and some data quality issues a tolerance of + /- 2% should be applied to any age group uptake data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E" sz="2200" dirty="0"/>
              <a:t>Where county and/or age group calculation of estimated uptake exceeds 100% due to unidentified data quality issues or where the numerator exceeds the population estimate/denominator then the uptake will be rounded to 99.9% (unless otherwise indicated in the report)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E1B8ED2-6B9D-4B33-B707-3D7CFE4ABDFC}"/>
              </a:ext>
            </a:extLst>
          </p:cNvPr>
          <p:cNvSpPr/>
          <p:nvPr/>
        </p:nvSpPr>
        <p:spPr>
          <a:xfrm>
            <a:off x="608805" y="6505595"/>
            <a:ext cx="918230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chemeClr val="bg1"/>
                </a:solidFill>
              </a:rPr>
              <a:t>*A</a:t>
            </a:r>
            <a:r>
              <a:rPr lang="en-IE" sz="1200" dirty="0" err="1">
                <a:solidFill>
                  <a:schemeClr val="bg1"/>
                </a:solidFill>
              </a:rPr>
              <a:t>nalyses</a:t>
            </a:r>
            <a:r>
              <a:rPr lang="en-IE" sz="1200" dirty="0">
                <a:solidFill>
                  <a:schemeClr val="bg1"/>
                </a:solidFill>
              </a:rPr>
              <a:t> using regional population denominators use </a:t>
            </a:r>
            <a:r>
              <a:rPr lang="en-GB" sz="1200" dirty="0">
                <a:solidFill>
                  <a:schemeClr val="bg1"/>
                </a:solidFill>
              </a:rPr>
              <a:t>H</a:t>
            </a:r>
            <a:r>
              <a:rPr lang="en-IE" sz="1200" dirty="0">
                <a:solidFill>
                  <a:schemeClr val="bg1"/>
                </a:solidFill>
              </a:rPr>
              <a:t>SE Health Intelligence Unit population projections based on CSO estimates</a:t>
            </a:r>
            <a:endParaRPr lang="en-GB" sz="1200" dirty="0">
              <a:solidFill>
                <a:schemeClr val="bg1"/>
              </a:solidFill>
            </a:endParaRP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F95ACEE1-ECBA-450B-B48A-EDF5EA67E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14606" y="6477794"/>
            <a:ext cx="2844430" cy="365210"/>
          </a:xfrm>
        </p:spPr>
        <p:txBody>
          <a:bodyPr/>
          <a:lstStyle/>
          <a:p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670752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72F3C-A7BF-4D5B-B865-214C7FA8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21" y="153194"/>
            <a:ext cx="9448085" cy="564293"/>
          </a:xfrm>
        </p:spPr>
        <p:txBody>
          <a:bodyPr>
            <a:normAutofit/>
          </a:bodyPr>
          <a:lstStyle/>
          <a:p>
            <a:pPr algn="ctr"/>
            <a:r>
              <a:rPr lang="en-GB" sz="2400" dirty="0">
                <a:solidFill>
                  <a:srgbClr val="BA1F46"/>
                </a:solidFill>
              </a:rPr>
              <a:t>Definitions </a:t>
            </a:r>
            <a:endParaRPr lang="en-IE" sz="2400" dirty="0">
              <a:solidFill>
                <a:srgbClr val="BA1F4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512D16-0062-4AB8-8D2A-E56DFC651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21" y="1067594"/>
            <a:ext cx="10971372" cy="5257799"/>
          </a:xfrm>
        </p:spPr>
        <p:txBody>
          <a:bodyPr>
            <a:normAutofit fontScale="92500" lnSpcReduction="20000"/>
          </a:bodyPr>
          <a:lstStyle/>
          <a:p>
            <a:pPr marL="342900" indent="-342900"/>
            <a:r>
              <a:rPr lang="en-GB" b="1" dirty="0"/>
              <a:t>Fully vaccinated </a:t>
            </a:r>
          </a:p>
          <a:p>
            <a:pPr marL="476220" lvl="1" indent="0">
              <a:buNone/>
            </a:pPr>
            <a:r>
              <a:rPr lang="en-GB" dirty="0"/>
              <a:t>Individuals who have completed a vaccination schedule based on vaccine brand (two doses of a two dose schedule and one dose of a one dose schedule)</a:t>
            </a:r>
          </a:p>
          <a:p>
            <a:pPr marL="476220" lvl="1" indent="0">
              <a:buNone/>
            </a:pPr>
            <a:endParaRPr lang="en-GB" dirty="0"/>
          </a:p>
          <a:p>
            <a:pPr marL="342900" indent="-342900"/>
            <a:r>
              <a:rPr lang="en-GB" b="1" dirty="0"/>
              <a:t>Partially vaccinated </a:t>
            </a:r>
          </a:p>
          <a:p>
            <a:pPr marL="476220" lvl="1" indent="0">
              <a:buNone/>
            </a:pPr>
            <a:r>
              <a:rPr lang="en-GB" dirty="0"/>
              <a:t>Individuals who have received a single dose of a two dose schedule</a:t>
            </a:r>
          </a:p>
          <a:p>
            <a:pPr marL="476220" lvl="1" indent="0">
              <a:buNone/>
            </a:pPr>
            <a:endParaRPr lang="en-GB" dirty="0"/>
          </a:p>
          <a:p>
            <a:pPr marL="342900" indent="-342900"/>
            <a:r>
              <a:rPr lang="en-GB" b="1" dirty="0"/>
              <a:t>Immunocompromised dose </a:t>
            </a:r>
          </a:p>
          <a:p>
            <a:pPr marL="476220" lvl="1" indent="0">
              <a:buNone/>
            </a:pPr>
            <a:r>
              <a:rPr lang="en-GB" dirty="0"/>
              <a:t>Additional 3</a:t>
            </a:r>
            <a:r>
              <a:rPr lang="en-GB" baseline="30000" dirty="0"/>
              <a:t>rd</a:t>
            </a:r>
            <a:r>
              <a:rPr lang="en-GB" dirty="0"/>
              <a:t> dose administered to an individual on a three dose primary schedule due to immunocompromising condition or treatment</a:t>
            </a:r>
          </a:p>
          <a:p>
            <a:pPr marL="476220" lvl="1" indent="0">
              <a:buNone/>
            </a:pPr>
            <a:endParaRPr lang="en-GB" dirty="0"/>
          </a:p>
          <a:p>
            <a:pPr marL="342900" indent="-342900"/>
            <a:r>
              <a:rPr lang="en-GB" b="1" dirty="0"/>
              <a:t>Booster doses </a:t>
            </a:r>
          </a:p>
          <a:p>
            <a:pPr marL="476220" lvl="1" indent="0">
              <a:buNone/>
            </a:pPr>
            <a:r>
              <a:rPr lang="en-IE" dirty="0"/>
              <a:t>1</a:t>
            </a:r>
            <a:r>
              <a:rPr lang="en-IE" baseline="30000" dirty="0"/>
              <a:t>st</a:t>
            </a:r>
            <a:r>
              <a:rPr lang="en-IE" dirty="0"/>
              <a:t> and 2</a:t>
            </a:r>
            <a:r>
              <a:rPr lang="en-IE" baseline="30000" dirty="0"/>
              <a:t>nd</a:t>
            </a:r>
            <a:r>
              <a:rPr lang="en-IE" dirty="0"/>
              <a:t> booster doses administered to people who have completed a primary vaccination schedule*</a:t>
            </a:r>
          </a:p>
          <a:p>
            <a:pPr marL="476220" lvl="1" indent="0">
              <a:buNone/>
            </a:pPr>
            <a:r>
              <a:rPr lang="en-GB" sz="1300" dirty="0"/>
              <a:t>Figures do not distinguish between </a:t>
            </a:r>
          </a:p>
          <a:p>
            <a:pPr marL="761970" lvl="1" indent="-285750"/>
            <a:r>
              <a:rPr lang="en-GB" sz="1300" dirty="0"/>
              <a:t>those who are immunocompetent in receipt of their 3</a:t>
            </a:r>
            <a:r>
              <a:rPr lang="en-GB" sz="1300" baseline="30000" dirty="0"/>
              <a:t>rd</a:t>
            </a:r>
            <a:r>
              <a:rPr lang="en-GB" sz="1300" dirty="0"/>
              <a:t> dose and those who are immunocompromised in receipt of their 4</a:t>
            </a:r>
            <a:r>
              <a:rPr lang="en-GB" sz="1300" baseline="30000" dirty="0"/>
              <a:t>th</a:t>
            </a:r>
            <a:r>
              <a:rPr lang="en-GB" sz="1300" dirty="0"/>
              <a:t> dose Or </a:t>
            </a:r>
          </a:p>
          <a:p>
            <a:pPr marL="761970" lvl="1" indent="-285750"/>
            <a:r>
              <a:rPr lang="en-GB" sz="1300" dirty="0"/>
              <a:t>those over 65 years of age in receipt of their 4</a:t>
            </a:r>
            <a:r>
              <a:rPr lang="en-GB" sz="1300" baseline="30000" dirty="0"/>
              <a:t>th</a:t>
            </a:r>
            <a:r>
              <a:rPr lang="en-GB" sz="1300" dirty="0"/>
              <a:t> dose and those who are immunocompromised over 12 years of age in receipt of their 5</a:t>
            </a:r>
            <a:r>
              <a:rPr lang="en-GB" sz="1300" baseline="30000" dirty="0"/>
              <a:t>th</a:t>
            </a:r>
            <a:r>
              <a:rPr lang="en-GB" sz="1300" dirty="0"/>
              <a:t> dose</a:t>
            </a:r>
          </a:p>
          <a:p>
            <a:pPr marL="476220" lvl="1" indent="0">
              <a:buNone/>
            </a:pPr>
            <a:endParaRPr lang="en-IE" sz="1300" dirty="0"/>
          </a:p>
          <a:p>
            <a:pPr marL="476220" lvl="1" indent="0">
              <a:buNone/>
            </a:pPr>
            <a:endParaRPr lang="en-GB" dirty="0"/>
          </a:p>
          <a:p>
            <a:pPr marL="342900" indent="-342900"/>
            <a:endParaRPr lang="en-GB" dirty="0"/>
          </a:p>
          <a:p>
            <a:endParaRPr lang="en-I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2A54B7-37A7-41DE-A8EB-24A451577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941310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194" y="282000"/>
            <a:ext cx="10439400" cy="990600"/>
          </a:xfrm>
        </p:spPr>
        <p:txBody>
          <a:bodyPr>
            <a:noAutofit/>
          </a:bodyPr>
          <a:lstStyle/>
          <a:p>
            <a:pPr algn="ctr"/>
            <a:r>
              <a:rPr lang="en-IE" sz="2200" dirty="0">
                <a:solidFill>
                  <a:srgbClr val="A50021"/>
                </a:solidFill>
              </a:rPr>
              <a:t>COVID-19 vaccination uptake of eligible population* by age group and vaccination status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5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F51FACE-9CEE-4FE6-9229-19E876327A60}"/>
              </a:ext>
            </a:extLst>
          </p:cNvPr>
          <p:cNvSpPr/>
          <p:nvPr/>
        </p:nvSpPr>
        <p:spPr>
          <a:xfrm>
            <a:off x="400194" y="5691710"/>
            <a:ext cx="115062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*Population Denominator Based on CSO/HIU 2021 April 2021/H1 estimates </a:t>
            </a:r>
          </a:p>
          <a:p>
            <a:r>
              <a:rPr lang="en-GB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**Figures do not distinguish between those in receipt of their 3</a:t>
            </a:r>
            <a:r>
              <a:rPr lang="en-GB" sz="9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rd</a:t>
            </a:r>
            <a:r>
              <a:rPr lang="en-GB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dose and those who are immunocompromised in receipt of their 4</a:t>
            </a:r>
            <a:r>
              <a:rPr lang="en-GB" sz="9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GB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dose</a:t>
            </a:r>
          </a:p>
          <a:p>
            <a:r>
              <a:rPr lang="en-GB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***Figures do not distinguish between those over 65 years of age in receipt of their 4</a:t>
            </a:r>
            <a:r>
              <a:rPr lang="en-GB" sz="9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GB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dose and those over 12 years of age and immunocompromised in receipt of their 5</a:t>
            </a:r>
            <a:r>
              <a:rPr lang="en-GB" sz="9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GB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dose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612FEDA-8E6D-4513-BFDA-C8747D9C25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441733"/>
              </p:ext>
            </p:extLst>
          </p:nvPr>
        </p:nvGraphicFramePr>
        <p:xfrm>
          <a:off x="618799" y="1829594"/>
          <a:ext cx="10952814" cy="35073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4007">
                  <a:extLst>
                    <a:ext uri="{9D8B030D-6E8A-4147-A177-3AD203B41FA5}">
                      <a16:colId xmlns:a16="http://schemas.microsoft.com/office/drawing/2014/main" val="2218302819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4270239296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35220144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61539013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3546183069"/>
                    </a:ext>
                  </a:extLst>
                </a:gridCol>
                <a:gridCol w="1590207">
                  <a:extLst>
                    <a:ext uri="{9D8B030D-6E8A-4147-A177-3AD203B41FA5}">
                      <a16:colId xmlns:a16="http://schemas.microsoft.com/office/drawing/2014/main" val="638225442"/>
                    </a:ext>
                  </a:extLst>
                </a:gridCol>
              </a:tblGrid>
              <a:tr h="1295400">
                <a:tc>
                  <a:txBody>
                    <a:bodyPr/>
                    <a:lstStyle/>
                    <a:p>
                      <a:pPr marL="0" algn="ctr" defTabSz="1088502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Age group</a:t>
                      </a:r>
                      <a:endParaRPr lang="en-IE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BA1F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800" dirty="0">
                          <a:effectLst/>
                        </a:rPr>
                        <a:t>Partially vaccinated</a:t>
                      </a:r>
                    </a:p>
                  </a:txBody>
                  <a:tcPr>
                    <a:solidFill>
                      <a:srgbClr val="BA1F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800" dirty="0">
                          <a:effectLst/>
                        </a:rPr>
                        <a:t>Fully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800" dirty="0">
                          <a:effectLst/>
                        </a:rPr>
                        <a:t>vaccinated</a:t>
                      </a:r>
                    </a:p>
                  </a:txBody>
                  <a:tcPr>
                    <a:solidFill>
                      <a:srgbClr val="BA1F4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800" dirty="0">
                          <a:effectLst/>
                        </a:rPr>
                        <a:t>3</a:t>
                      </a:r>
                      <a:r>
                        <a:rPr lang="en-IE" sz="1800" baseline="30000" dirty="0">
                          <a:effectLst/>
                        </a:rPr>
                        <a:t>rd</a:t>
                      </a:r>
                      <a:r>
                        <a:rPr lang="en-IE" sz="1800" dirty="0">
                          <a:effectLst/>
                        </a:rPr>
                        <a:t> Dose  for the immunocompromised**</a:t>
                      </a:r>
                    </a:p>
                  </a:txBody>
                  <a:tcPr>
                    <a:solidFill>
                      <a:srgbClr val="BA1F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8850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800" dirty="0">
                          <a:effectLst/>
                        </a:rPr>
                        <a:t>1</a:t>
                      </a:r>
                      <a:r>
                        <a:rPr lang="en-IE" sz="1800" baseline="30000" dirty="0">
                          <a:effectLst/>
                        </a:rPr>
                        <a:t>st</a:t>
                      </a:r>
                      <a:r>
                        <a:rPr lang="en-IE" sz="1800" dirty="0">
                          <a:effectLst/>
                        </a:rPr>
                        <a:t> Booster dose received**</a:t>
                      </a:r>
                    </a:p>
                  </a:txBody>
                  <a:tcPr>
                    <a:solidFill>
                      <a:srgbClr val="BA1F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8850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800" dirty="0">
                          <a:effectLst/>
                        </a:rPr>
                        <a:t>2</a:t>
                      </a:r>
                      <a:r>
                        <a:rPr lang="en-IE" sz="1800" baseline="30000" dirty="0">
                          <a:effectLst/>
                        </a:rPr>
                        <a:t>nd</a:t>
                      </a:r>
                      <a:r>
                        <a:rPr lang="en-IE" sz="1800" dirty="0">
                          <a:effectLst/>
                        </a:rPr>
                        <a:t> Booster dose received***</a:t>
                      </a:r>
                    </a:p>
                    <a:p>
                      <a:pPr marL="0" marR="0" lvl="0" indent="0" algn="ctr" defTabSz="1088502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E" sz="1800" dirty="0">
                        <a:effectLst/>
                      </a:endParaRPr>
                    </a:p>
                  </a:txBody>
                  <a:tcPr>
                    <a:solidFill>
                      <a:srgbClr val="BA1F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258518"/>
                  </a:ext>
                </a:extLst>
              </a:tr>
              <a:tr h="535366">
                <a:tc>
                  <a:txBody>
                    <a:bodyPr/>
                    <a:lstStyle/>
                    <a:p>
                      <a:r>
                        <a:rPr lang="en-GB" sz="2000" dirty="0"/>
                        <a:t>65+ years</a:t>
                      </a:r>
                      <a:endParaRPr lang="en-IE" sz="2000" dirty="0"/>
                    </a:p>
                  </a:txBody>
                  <a:tcPr>
                    <a:solidFill>
                      <a:srgbClr val="B8AB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885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/>
                        <a:t>0.7%</a:t>
                      </a:r>
                      <a:endParaRPr lang="en-IE" dirty="0"/>
                    </a:p>
                  </a:txBody>
                  <a:tcPr>
                    <a:solidFill>
                      <a:srgbClr val="B8AB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885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99.9%</a:t>
                      </a:r>
                      <a:endParaRPr lang="en-IE" dirty="0"/>
                    </a:p>
                  </a:txBody>
                  <a:tcPr>
                    <a:solidFill>
                      <a:srgbClr val="B8AB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885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6.0%</a:t>
                      </a:r>
                      <a:endParaRPr lang="en-IE" dirty="0"/>
                    </a:p>
                  </a:txBody>
                  <a:tcPr>
                    <a:solidFill>
                      <a:srgbClr val="B8AB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885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99.9%</a:t>
                      </a:r>
                      <a:endParaRPr lang="en-IE" dirty="0"/>
                    </a:p>
                  </a:txBody>
                  <a:tcPr>
                    <a:solidFill>
                      <a:srgbClr val="B8AB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885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63.1%</a:t>
                      </a:r>
                      <a:endParaRPr lang="en-IE" dirty="0"/>
                    </a:p>
                  </a:txBody>
                  <a:tcPr>
                    <a:solidFill>
                      <a:srgbClr val="B8AB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267632"/>
                  </a:ext>
                </a:extLst>
              </a:tr>
              <a:tr h="535366">
                <a:tc>
                  <a:txBody>
                    <a:bodyPr/>
                    <a:lstStyle/>
                    <a:p>
                      <a:r>
                        <a:rPr lang="en-GB" sz="2000" dirty="0"/>
                        <a:t>18+ years</a:t>
                      </a:r>
                      <a:endParaRPr lang="en-IE" sz="2000" dirty="0"/>
                    </a:p>
                  </a:txBody>
                  <a:tcPr>
                    <a:solidFill>
                      <a:srgbClr val="B8AB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885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0.6%</a:t>
                      </a:r>
                      <a:endParaRPr lang="en-IE" dirty="0"/>
                    </a:p>
                  </a:txBody>
                  <a:tcPr>
                    <a:solidFill>
                      <a:srgbClr val="B8AB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885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95.8%</a:t>
                      </a:r>
                      <a:endParaRPr lang="en-IE" dirty="0"/>
                    </a:p>
                  </a:txBody>
                  <a:tcPr>
                    <a:solidFill>
                      <a:srgbClr val="B8AB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885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3.3%</a:t>
                      </a:r>
                      <a:endParaRPr lang="en-IE" dirty="0"/>
                    </a:p>
                  </a:txBody>
                  <a:tcPr>
                    <a:solidFill>
                      <a:srgbClr val="B8AB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885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77.1%</a:t>
                      </a:r>
                      <a:endParaRPr lang="en-IE" dirty="0"/>
                    </a:p>
                  </a:txBody>
                  <a:tcPr>
                    <a:solidFill>
                      <a:srgbClr val="B8AB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885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13.4%</a:t>
                      </a:r>
                      <a:endParaRPr lang="en-IE" dirty="0"/>
                    </a:p>
                  </a:txBody>
                  <a:tcPr>
                    <a:solidFill>
                      <a:srgbClr val="B8AB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726569"/>
                  </a:ext>
                </a:extLst>
              </a:tr>
              <a:tr h="634277">
                <a:tc>
                  <a:txBody>
                    <a:bodyPr/>
                    <a:lstStyle/>
                    <a:p>
                      <a:r>
                        <a:rPr lang="en-GB" sz="2000" dirty="0"/>
                        <a:t>12-17 years</a:t>
                      </a:r>
                      <a:endParaRPr lang="en-IE" sz="2000" dirty="0"/>
                    </a:p>
                  </a:txBody>
                  <a:tcPr>
                    <a:solidFill>
                      <a:srgbClr val="B8AB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1.5%</a:t>
                      </a:r>
                      <a:endParaRPr lang="en-IE" dirty="0"/>
                    </a:p>
                  </a:txBody>
                  <a:tcPr>
                    <a:solidFill>
                      <a:srgbClr val="B8AB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74.5%</a:t>
                      </a:r>
                      <a:endParaRPr lang="en-IE" dirty="0"/>
                    </a:p>
                  </a:txBody>
                  <a:tcPr>
                    <a:solidFill>
                      <a:srgbClr val="B8AB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&lt;1%</a:t>
                      </a:r>
                      <a:endParaRPr lang="en-IE" dirty="0"/>
                    </a:p>
                  </a:txBody>
                  <a:tcPr>
                    <a:solidFill>
                      <a:srgbClr val="B8AB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885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25.8%</a:t>
                      </a:r>
                      <a:endParaRPr lang="en-IE" dirty="0"/>
                    </a:p>
                  </a:txBody>
                  <a:tcPr>
                    <a:solidFill>
                      <a:srgbClr val="B8AB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885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&lt;1%</a:t>
                      </a:r>
                      <a:endParaRPr lang="en-IE" dirty="0"/>
                    </a:p>
                  </a:txBody>
                  <a:tcPr>
                    <a:solidFill>
                      <a:srgbClr val="B8AB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4740139"/>
                  </a:ext>
                </a:extLst>
              </a:tr>
              <a:tr h="506962">
                <a:tc>
                  <a:txBody>
                    <a:bodyPr/>
                    <a:lstStyle/>
                    <a:p>
                      <a:r>
                        <a:rPr lang="en-GB" sz="2000" dirty="0"/>
                        <a:t>5-11 years</a:t>
                      </a:r>
                      <a:endParaRPr lang="en-IE" sz="2000" dirty="0"/>
                    </a:p>
                  </a:txBody>
                  <a:tcPr>
                    <a:solidFill>
                      <a:srgbClr val="B8AB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1.8%</a:t>
                      </a:r>
                      <a:endParaRPr lang="en-IE" dirty="0"/>
                    </a:p>
                  </a:txBody>
                  <a:tcPr>
                    <a:solidFill>
                      <a:srgbClr val="B8AB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24.1%</a:t>
                      </a:r>
                      <a:endParaRPr lang="en-IE" dirty="0"/>
                    </a:p>
                  </a:txBody>
                  <a:tcPr>
                    <a:solidFill>
                      <a:srgbClr val="B8AB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&lt;1%</a:t>
                      </a:r>
                      <a:endParaRPr lang="en-IE" dirty="0"/>
                    </a:p>
                  </a:txBody>
                  <a:tcPr>
                    <a:solidFill>
                      <a:srgbClr val="B8AB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n/a</a:t>
                      </a:r>
                      <a:endParaRPr lang="en-IE" dirty="0"/>
                    </a:p>
                  </a:txBody>
                  <a:tcPr>
                    <a:solidFill>
                      <a:srgbClr val="B8AB9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8850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n/a</a:t>
                      </a:r>
                      <a:endParaRPr lang="en-IE" dirty="0"/>
                    </a:p>
                  </a:txBody>
                  <a:tcPr>
                    <a:solidFill>
                      <a:srgbClr val="B8AB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0286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0605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806" y="76994"/>
            <a:ext cx="10591800" cy="1021493"/>
          </a:xfrm>
        </p:spPr>
        <p:txBody>
          <a:bodyPr>
            <a:normAutofit/>
          </a:bodyPr>
          <a:lstStyle/>
          <a:p>
            <a:pPr algn="ctr"/>
            <a:r>
              <a:rPr lang="en-IE" sz="2200" dirty="0">
                <a:solidFill>
                  <a:srgbClr val="A50021"/>
                </a:solidFill>
              </a:rPr>
              <a:t>Percentage COVID-19 vaccination uptake of eligible population* </a:t>
            </a:r>
            <a:br>
              <a:rPr lang="en-IE" sz="2200" dirty="0">
                <a:solidFill>
                  <a:srgbClr val="A50021"/>
                </a:solidFill>
              </a:rPr>
            </a:br>
            <a:r>
              <a:rPr lang="en-IE" sz="2200" dirty="0">
                <a:solidFill>
                  <a:srgbClr val="A50021"/>
                </a:solidFill>
              </a:rPr>
              <a:t>by age group** and vaccination status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EC1DBE6-78DF-4938-B307-777271928F16}"/>
              </a:ext>
            </a:extLst>
          </p:cNvPr>
          <p:cNvSpPr/>
          <p:nvPr/>
        </p:nvSpPr>
        <p:spPr>
          <a:xfrm>
            <a:off x="227806" y="6108462"/>
            <a:ext cx="1104741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*Based on CSO/HIU 2021 April 2021/H1 estimates. </a:t>
            </a:r>
            <a:r>
              <a:rPr lang="en-GB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**Excludes vaccinations administered where age was not reported</a:t>
            </a:r>
            <a:endParaRPr lang="en-IE" sz="900" dirty="0">
              <a:highlight>
                <a:srgbClr val="FFFF00"/>
              </a:highligh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IE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Note: Where calculation of estimated uptake exceeds 100% due to unidentified data quality issues, the uptake will be rounded to 99.9%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C56D522-7077-4CA1-BBFA-4C9BF6482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90806" y="6494378"/>
            <a:ext cx="2844430" cy="365210"/>
          </a:xfrm>
        </p:spPr>
        <p:txBody>
          <a:bodyPr/>
          <a:lstStyle/>
          <a:p>
            <a:r>
              <a:rPr lang="en-US" dirty="0"/>
              <a:t>6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EFF67E15-467C-419A-9F8B-FA7B5C67A20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9246784"/>
              </p:ext>
            </p:extLst>
          </p:nvPr>
        </p:nvGraphicFramePr>
        <p:xfrm>
          <a:off x="443890" y="1017804"/>
          <a:ext cx="11302631" cy="5071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55302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06" y="153194"/>
            <a:ext cx="10591800" cy="682698"/>
          </a:xfrm>
        </p:spPr>
        <p:txBody>
          <a:bodyPr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IE" sz="2200" dirty="0">
                <a:solidFill>
                  <a:srgbClr val="A50021"/>
                </a:solidFill>
              </a:rPr>
              <a:t>Percentage COVID-19 vaccination uptake of eligible population* </a:t>
            </a:r>
            <a:br>
              <a:rPr lang="en-IE" sz="2200" dirty="0">
                <a:solidFill>
                  <a:srgbClr val="A50021"/>
                </a:solidFill>
              </a:rPr>
            </a:br>
            <a:r>
              <a:rPr lang="en-IE" sz="2200" dirty="0">
                <a:solidFill>
                  <a:srgbClr val="A50021"/>
                </a:solidFill>
              </a:rPr>
              <a:t>for fully vaccinated by county of residence** and age group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F60863-A747-4FBB-A156-3D3471DEE136}"/>
              </a:ext>
            </a:extLst>
          </p:cNvPr>
          <p:cNvSpPr/>
          <p:nvPr/>
        </p:nvSpPr>
        <p:spPr>
          <a:xfrm>
            <a:off x="227806" y="6077684"/>
            <a:ext cx="11734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IE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*Based on CSO/HIU 2021 April 2021/H1 estimates **Includes individuals resident in Northern Ireland and where county of residence was not reported</a:t>
            </a:r>
          </a:p>
          <a:p>
            <a:pPr algn="just"/>
            <a:r>
              <a:rPr lang="en-IE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Where calculation of estimated uptake exceeds 100% due to unidentified data quality issues or where the numerator exceeds the population estimate/denominator, the uptake has been rounded to 99.9%</a:t>
            </a:r>
            <a:endParaRPr lang="en-IE" sz="900" dirty="0">
              <a:effectLst/>
              <a:highlight>
                <a:srgbClr val="FFFF00"/>
              </a:highligh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21CA5C10-34B2-4B43-BFA1-4DA0398F9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14606" y="6477794"/>
            <a:ext cx="2844430" cy="365210"/>
          </a:xfrm>
        </p:spPr>
        <p:txBody>
          <a:bodyPr/>
          <a:lstStyle/>
          <a:p>
            <a:r>
              <a:rPr lang="en-US" dirty="0"/>
              <a:t>7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4F71285-0155-4AF5-BFD0-F65DEFD033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658062"/>
              </p:ext>
            </p:extLst>
          </p:nvPr>
        </p:nvGraphicFramePr>
        <p:xfrm>
          <a:off x="399304" y="991394"/>
          <a:ext cx="11258503" cy="5012821"/>
        </p:xfrm>
        <a:graphic>
          <a:graphicData uri="http://schemas.openxmlformats.org/drawingml/2006/table">
            <a:tbl>
              <a:tblPr/>
              <a:tblGrid>
                <a:gridCol w="991415">
                  <a:extLst>
                    <a:ext uri="{9D8B030D-6E8A-4147-A177-3AD203B41FA5}">
                      <a16:colId xmlns:a16="http://schemas.microsoft.com/office/drawing/2014/main" val="249252951"/>
                    </a:ext>
                  </a:extLst>
                </a:gridCol>
                <a:gridCol w="641693">
                  <a:extLst>
                    <a:ext uri="{9D8B030D-6E8A-4147-A177-3AD203B41FA5}">
                      <a16:colId xmlns:a16="http://schemas.microsoft.com/office/drawing/2014/main" val="3926087734"/>
                    </a:ext>
                  </a:extLst>
                </a:gridCol>
                <a:gridCol w="641693">
                  <a:extLst>
                    <a:ext uri="{9D8B030D-6E8A-4147-A177-3AD203B41FA5}">
                      <a16:colId xmlns:a16="http://schemas.microsoft.com/office/drawing/2014/main" val="3578645772"/>
                    </a:ext>
                  </a:extLst>
                </a:gridCol>
                <a:gridCol w="641693">
                  <a:extLst>
                    <a:ext uri="{9D8B030D-6E8A-4147-A177-3AD203B41FA5}">
                      <a16:colId xmlns:a16="http://schemas.microsoft.com/office/drawing/2014/main" val="3391750844"/>
                    </a:ext>
                  </a:extLst>
                </a:gridCol>
                <a:gridCol w="641693">
                  <a:extLst>
                    <a:ext uri="{9D8B030D-6E8A-4147-A177-3AD203B41FA5}">
                      <a16:colId xmlns:a16="http://schemas.microsoft.com/office/drawing/2014/main" val="2982893929"/>
                    </a:ext>
                  </a:extLst>
                </a:gridCol>
                <a:gridCol w="641693">
                  <a:extLst>
                    <a:ext uri="{9D8B030D-6E8A-4147-A177-3AD203B41FA5}">
                      <a16:colId xmlns:a16="http://schemas.microsoft.com/office/drawing/2014/main" val="1946773843"/>
                    </a:ext>
                  </a:extLst>
                </a:gridCol>
                <a:gridCol w="641693">
                  <a:extLst>
                    <a:ext uri="{9D8B030D-6E8A-4147-A177-3AD203B41FA5}">
                      <a16:colId xmlns:a16="http://schemas.microsoft.com/office/drawing/2014/main" val="1257353184"/>
                    </a:ext>
                  </a:extLst>
                </a:gridCol>
                <a:gridCol w="641693">
                  <a:extLst>
                    <a:ext uri="{9D8B030D-6E8A-4147-A177-3AD203B41FA5}">
                      <a16:colId xmlns:a16="http://schemas.microsoft.com/office/drawing/2014/main" val="1640625337"/>
                    </a:ext>
                  </a:extLst>
                </a:gridCol>
                <a:gridCol w="641693">
                  <a:extLst>
                    <a:ext uri="{9D8B030D-6E8A-4147-A177-3AD203B41FA5}">
                      <a16:colId xmlns:a16="http://schemas.microsoft.com/office/drawing/2014/main" val="3545780244"/>
                    </a:ext>
                  </a:extLst>
                </a:gridCol>
                <a:gridCol w="641693">
                  <a:extLst>
                    <a:ext uri="{9D8B030D-6E8A-4147-A177-3AD203B41FA5}">
                      <a16:colId xmlns:a16="http://schemas.microsoft.com/office/drawing/2014/main" val="2340324157"/>
                    </a:ext>
                  </a:extLst>
                </a:gridCol>
                <a:gridCol w="641693">
                  <a:extLst>
                    <a:ext uri="{9D8B030D-6E8A-4147-A177-3AD203B41FA5}">
                      <a16:colId xmlns:a16="http://schemas.microsoft.com/office/drawing/2014/main" val="3083234564"/>
                    </a:ext>
                  </a:extLst>
                </a:gridCol>
                <a:gridCol w="641693">
                  <a:extLst>
                    <a:ext uri="{9D8B030D-6E8A-4147-A177-3AD203B41FA5}">
                      <a16:colId xmlns:a16="http://schemas.microsoft.com/office/drawing/2014/main" val="2704533756"/>
                    </a:ext>
                  </a:extLst>
                </a:gridCol>
                <a:gridCol w="641693">
                  <a:extLst>
                    <a:ext uri="{9D8B030D-6E8A-4147-A177-3AD203B41FA5}">
                      <a16:colId xmlns:a16="http://schemas.microsoft.com/office/drawing/2014/main" val="2007350078"/>
                    </a:ext>
                  </a:extLst>
                </a:gridCol>
                <a:gridCol w="641693">
                  <a:extLst>
                    <a:ext uri="{9D8B030D-6E8A-4147-A177-3AD203B41FA5}">
                      <a16:colId xmlns:a16="http://schemas.microsoft.com/office/drawing/2014/main" val="2475466002"/>
                    </a:ext>
                  </a:extLst>
                </a:gridCol>
                <a:gridCol w="641693">
                  <a:extLst>
                    <a:ext uri="{9D8B030D-6E8A-4147-A177-3AD203B41FA5}">
                      <a16:colId xmlns:a16="http://schemas.microsoft.com/office/drawing/2014/main" val="4001749068"/>
                    </a:ext>
                  </a:extLst>
                </a:gridCol>
                <a:gridCol w="641693">
                  <a:extLst>
                    <a:ext uri="{9D8B030D-6E8A-4147-A177-3AD203B41FA5}">
                      <a16:colId xmlns:a16="http://schemas.microsoft.com/office/drawing/2014/main" val="1438358173"/>
                    </a:ext>
                  </a:extLst>
                </a:gridCol>
                <a:gridCol w="641693">
                  <a:extLst>
                    <a:ext uri="{9D8B030D-6E8A-4147-A177-3AD203B41FA5}">
                      <a16:colId xmlns:a16="http://schemas.microsoft.com/office/drawing/2014/main" val="1938975716"/>
                    </a:ext>
                  </a:extLst>
                </a:gridCol>
              </a:tblGrid>
              <a:tr h="486541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County of residence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5-11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12-15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16 - 17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18 - 19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20-29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30-39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40-49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50-59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60-69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70-79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80+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18+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12+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12-17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5+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65+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6020492"/>
                  </a:ext>
                </a:extLst>
              </a:tr>
              <a:tr h="165424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Carlow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C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CB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9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D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4774381"/>
                  </a:ext>
                </a:extLst>
              </a:tr>
              <a:tr h="165424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Cavan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F6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C5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A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8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ACA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055221"/>
                  </a:ext>
                </a:extLst>
              </a:tr>
              <a:tr h="165424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Clare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7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8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5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7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A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AC5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FCB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2C7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8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8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9648430"/>
                  </a:ext>
                </a:extLst>
              </a:tr>
              <a:tr h="165424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Cork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0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5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A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5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0D0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8C0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FC6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DC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8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4939341"/>
                  </a:ext>
                </a:extLst>
              </a:tr>
              <a:tr h="165424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Donegal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6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B0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B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D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4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A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5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9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5589116"/>
                  </a:ext>
                </a:extLst>
              </a:tr>
              <a:tr h="165424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Dublin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0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7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4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8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5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6C8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C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0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0286235"/>
                  </a:ext>
                </a:extLst>
              </a:tr>
              <a:tr h="165424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Galway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8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AC5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6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2C7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6C8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6C9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AD3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8344741"/>
                  </a:ext>
                </a:extLst>
              </a:tr>
              <a:tr h="165424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Kerry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7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4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5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5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FD0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A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A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17369"/>
                  </a:ext>
                </a:extLst>
              </a:tr>
              <a:tr h="165424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Kildare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2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3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8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5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DD4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8C0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FCB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5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7836817"/>
                  </a:ext>
                </a:extLst>
              </a:tr>
              <a:tr h="165424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Kilkenny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8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8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8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8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4C3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6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DC1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795588"/>
                  </a:ext>
                </a:extLst>
              </a:tr>
              <a:tr h="165424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Laois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8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C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4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ACE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8C9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7C4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351549"/>
                  </a:ext>
                </a:extLst>
              </a:tr>
              <a:tr h="165424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Leitrim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C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C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3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DD4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C3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ED9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3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7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3C3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1D0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3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6872036"/>
                  </a:ext>
                </a:extLst>
              </a:tr>
              <a:tr h="165424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Limerick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D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3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A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DD4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DCB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DD4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CC1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1C2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473293"/>
                  </a:ext>
                </a:extLst>
              </a:tr>
              <a:tr h="165424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Longford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B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6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4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5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DD4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CD3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A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C5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8627008"/>
                  </a:ext>
                </a:extLst>
              </a:tr>
              <a:tr h="165424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Louth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6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A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3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3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CC6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3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DD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3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547196"/>
                  </a:ext>
                </a:extLst>
              </a:tr>
              <a:tr h="165424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F6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7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3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4CC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CC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DCA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4C3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2D0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1795848"/>
                  </a:ext>
                </a:extLst>
              </a:tr>
              <a:tr h="165424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Meath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C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4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4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5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DD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BCA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4C3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3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DD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6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3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265916"/>
                  </a:ext>
                </a:extLst>
              </a:tr>
              <a:tr h="165424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Monaghan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7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9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6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4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5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3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C3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247786"/>
                  </a:ext>
                </a:extLst>
              </a:tr>
              <a:tr h="165424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Offaly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6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C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8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A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AD8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5C8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8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42056"/>
                  </a:ext>
                </a:extLst>
              </a:tr>
              <a:tr h="165424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Roscommon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3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C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6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FD4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ED8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8C4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ACA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5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6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425834"/>
                  </a:ext>
                </a:extLst>
              </a:tr>
              <a:tr h="165424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Sligo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6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3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5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3C7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AC1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DCA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A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218751"/>
                  </a:ext>
                </a:extLst>
              </a:tr>
              <a:tr h="165424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Tipperary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7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5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5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7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9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8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830538"/>
                  </a:ext>
                </a:extLst>
              </a:tr>
              <a:tr h="165424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Waterford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9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CC1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8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299645"/>
                  </a:ext>
                </a:extLst>
              </a:tr>
              <a:tr h="165424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Westmeath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5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8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3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D8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C2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3CC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DA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E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4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51877"/>
                  </a:ext>
                </a:extLst>
              </a:tr>
              <a:tr h="165424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Wexford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A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8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5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CC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CB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C6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8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A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888964"/>
                  </a:ext>
                </a:extLst>
              </a:tr>
              <a:tr h="165424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Wicklow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3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8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A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1C7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3C8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D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A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2051257"/>
                  </a:ext>
                </a:extLst>
              </a:tr>
              <a:tr h="165424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A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C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5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8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ACA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1C3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DD4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3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4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1654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4032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106" y="307862"/>
            <a:ext cx="10896599" cy="745444"/>
          </a:xfrm>
        </p:spPr>
        <p:txBody>
          <a:bodyPr>
            <a:noAutofit/>
          </a:bodyPr>
          <a:lstStyle/>
          <a:p>
            <a:pPr algn="ctr"/>
            <a:r>
              <a:rPr lang="en-IE" sz="2200" dirty="0">
                <a:solidFill>
                  <a:srgbClr val="A50021"/>
                </a:solidFill>
              </a:rPr>
              <a:t>Percentage COVID-19 vaccination uptake of eligible population* </a:t>
            </a:r>
            <a:br>
              <a:rPr lang="en-IE" sz="2200" dirty="0">
                <a:solidFill>
                  <a:srgbClr val="A50021"/>
                </a:solidFill>
              </a:rPr>
            </a:br>
            <a:r>
              <a:rPr lang="en-IE" sz="2200" dirty="0">
                <a:solidFill>
                  <a:srgbClr val="A50021"/>
                </a:solidFill>
              </a:rPr>
              <a:t>for fully vaccinated by county of residence among those 5+ years of age</a:t>
            </a:r>
            <a:r>
              <a:rPr lang="en-IE" sz="2000" dirty="0">
                <a:solidFill>
                  <a:srgbClr val="A50021"/>
                </a:solidFill>
              </a:rPr>
              <a:t> </a:t>
            </a:r>
            <a:r>
              <a:rPr lang="en-IE" sz="2200" dirty="0">
                <a:solidFill>
                  <a:srgbClr val="A50021"/>
                </a:solidFill>
              </a:rPr>
              <a:t>**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629B33F-CBDA-45E7-9402-9686D00D500F}"/>
              </a:ext>
            </a:extLst>
          </p:cNvPr>
          <p:cNvSpPr/>
          <p:nvPr/>
        </p:nvSpPr>
        <p:spPr>
          <a:xfrm>
            <a:off x="380206" y="6016129"/>
            <a:ext cx="59892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*Based on CSO/HIU 2021 April 2021/H1 estimates</a:t>
            </a:r>
          </a:p>
          <a:p>
            <a:pPr algn="just"/>
            <a:r>
              <a:rPr lang="en-IE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**Excludes individuals resident in Northern Ireland or where county of residence was not reported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09E3645-B23B-4DEC-AB9B-B6270C6CCA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04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7C87876D-0E81-4B71-8AA2-E6A4F3510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14606" y="6477794"/>
            <a:ext cx="2844430" cy="365210"/>
          </a:xfrm>
        </p:spPr>
        <p:txBody>
          <a:bodyPr/>
          <a:lstStyle/>
          <a:p>
            <a:r>
              <a:rPr lang="en-US" dirty="0"/>
              <a:t>8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AB0AD79-254A-4E8A-9435-F4E89F1E67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0981" y="1215380"/>
            <a:ext cx="6648450" cy="4638675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3B51611E-50DC-43B2-9EEF-726D27BF7BD2}"/>
              </a:ext>
            </a:extLst>
          </p:cNvPr>
          <p:cNvSpPr/>
          <p:nvPr/>
        </p:nvSpPr>
        <p:spPr>
          <a:xfrm>
            <a:off x="5104606" y="4039394"/>
            <a:ext cx="7620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92.2</a:t>
            </a:r>
            <a:endParaRPr lang="en-IE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470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06" y="153194"/>
            <a:ext cx="10591800" cy="682698"/>
          </a:xfrm>
        </p:spPr>
        <p:txBody>
          <a:bodyPr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IE" sz="2200" dirty="0">
                <a:solidFill>
                  <a:srgbClr val="A50021"/>
                </a:solidFill>
              </a:rPr>
              <a:t>Percentage COVID-19 1</a:t>
            </a:r>
            <a:r>
              <a:rPr lang="en-IE" sz="2200" baseline="30000" dirty="0">
                <a:solidFill>
                  <a:srgbClr val="A50021"/>
                </a:solidFill>
              </a:rPr>
              <a:t>st</a:t>
            </a:r>
            <a:r>
              <a:rPr lang="en-IE" sz="2200" dirty="0">
                <a:solidFill>
                  <a:srgbClr val="A50021"/>
                </a:solidFill>
              </a:rPr>
              <a:t> booster vaccination uptake of eligible population* by county of residence** and age group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F60863-A747-4FBB-A156-3D3471DEE136}"/>
              </a:ext>
            </a:extLst>
          </p:cNvPr>
          <p:cNvSpPr/>
          <p:nvPr/>
        </p:nvSpPr>
        <p:spPr>
          <a:xfrm>
            <a:off x="304006" y="6096794"/>
            <a:ext cx="11811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IE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*Based on CSO/HIU 2021 April 2021/H1 estimates. **Includes individuals resident in Northern Ireland and where county of residence was not reported</a:t>
            </a:r>
          </a:p>
          <a:p>
            <a:pPr algn="just">
              <a:spcAft>
                <a:spcPts val="0"/>
              </a:spcAft>
            </a:pPr>
            <a:r>
              <a:rPr lang="en-IE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Where calculation of estimated uptake exceeds 100% due to unidentified data quality issues or where the numerator exceeds the population estimate/denominator, the uptake has been rounded to 99.9%</a:t>
            </a:r>
            <a:endParaRPr lang="en-GB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21CA5C10-34B2-4B43-BFA1-4DA0398F9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14606" y="6477794"/>
            <a:ext cx="2844430" cy="365210"/>
          </a:xfrm>
        </p:spPr>
        <p:txBody>
          <a:bodyPr/>
          <a:lstStyle/>
          <a:p>
            <a:r>
              <a:rPr lang="en-US" dirty="0"/>
              <a:t>9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B315D92-FD0C-4577-A8D2-D0485F0CFA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0783487"/>
              </p:ext>
            </p:extLst>
          </p:nvPr>
        </p:nvGraphicFramePr>
        <p:xfrm>
          <a:off x="468018" y="991394"/>
          <a:ext cx="11291014" cy="5005336"/>
        </p:xfrm>
        <a:graphic>
          <a:graphicData uri="http://schemas.openxmlformats.org/drawingml/2006/table">
            <a:tbl>
              <a:tblPr/>
              <a:tblGrid>
                <a:gridCol w="994278">
                  <a:extLst>
                    <a:ext uri="{9D8B030D-6E8A-4147-A177-3AD203B41FA5}">
                      <a16:colId xmlns:a16="http://schemas.microsoft.com/office/drawing/2014/main" val="3361395520"/>
                    </a:ext>
                  </a:extLst>
                </a:gridCol>
                <a:gridCol w="643546">
                  <a:extLst>
                    <a:ext uri="{9D8B030D-6E8A-4147-A177-3AD203B41FA5}">
                      <a16:colId xmlns:a16="http://schemas.microsoft.com/office/drawing/2014/main" val="3765974316"/>
                    </a:ext>
                  </a:extLst>
                </a:gridCol>
                <a:gridCol w="643546">
                  <a:extLst>
                    <a:ext uri="{9D8B030D-6E8A-4147-A177-3AD203B41FA5}">
                      <a16:colId xmlns:a16="http://schemas.microsoft.com/office/drawing/2014/main" val="1757047757"/>
                    </a:ext>
                  </a:extLst>
                </a:gridCol>
                <a:gridCol w="643546">
                  <a:extLst>
                    <a:ext uri="{9D8B030D-6E8A-4147-A177-3AD203B41FA5}">
                      <a16:colId xmlns:a16="http://schemas.microsoft.com/office/drawing/2014/main" val="1985280039"/>
                    </a:ext>
                  </a:extLst>
                </a:gridCol>
                <a:gridCol w="643546">
                  <a:extLst>
                    <a:ext uri="{9D8B030D-6E8A-4147-A177-3AD203B41FA5}">
                      <a16:colId xmlns:a16="http://schemas.microsoft.com/office/drawing/2014/main" val="2248412974"/>
                    </a:ext>
                  </a:extLst>
                </a:gridCol>
                <a:gridCol w="643546">
                  <a:extLst>
                    <a:ext uri="{9D8B030D-6E8A-4147-A177-3AD203B41FA5}">
                      <a16:colId xmlns:a16="http://schemas.microsoft.com/office/drawing/2014/main" val="4236422483"/>
                    </a:ext>
                  </a:extLst>
                </a:gridCol>
                <a:gridCol w="643546">
                  <a:extLst>
                    <a:ext uri="{9D8B030D-6E8A-4147-A177-3AD203B41FA5}">
                      <a16:colId xmlns:a16="http://schemas.microsoft.com/office/drawing/2014/main" val="3151966204"/>
                    </a:ext>
                  </a:extLst>
                </a:gridCol>
                <a:gridCol w="643546">
                  <a:extLst>
                    <a:ext uri="{9D8B030D-6E8A-4147-A177-3AD203B41FA5}">
                      <a16:colId xmlns:a16="http://schemas.microsoft.com/office/drawing/2014/main" val="240280755"/>
                    </a:ext>
                  </a:extLst>
                </a:gridCol>
                <a:gridCol w="643546">
                  <a:extLst>
                    <a:ext uri="{9D8B030D-6E8A-4147-A177-3AD203B41FA5}">
                      <a16:colId xmlns:a16="http://schemas.microsoft.com/office/drawing/2014/main" val="478282752"/>
                    </a:ext>
                  </a:extLst>
                </a:gridCol>
                <a:gridCol w="643546">
                  <a:extLst>
                    <a:ext uri="{9D8B030D-6E8A-4147-A177-3AD203B41FA5}">
                      <a16:colId xmlns:a16="http://schemas.microsoft.com/office/drawing/2014/main" val="4072971186"/>
                    </a:ext>
                  </a:extLst>
                </a:gridCol>
                <a:gridCol w="643546">
                  <a:extLst>
                    <a:ext uri="{9D8B030D-6E8A-4147-A177-3AD203B41FA5}">
                      <a16:colId xmlns:a16="http://schemas.microsoft.com/office/drawing/2014/main" val="449768593"/>
                    </a:ext>
                  </a:extLst>
                </a:gridCol>
                <a:gridCol w="643546">
                  <a:extLst>
                    <a:ext uri="{9D8B030D-6E8A-4147-A177-3AD203B41FA5}">
                      <a16:colId xmlns:a16="http://schemas.microsoft.com/office/drawing/2014/main" val="1606693468"/>
                    </a:ext>
                  </a:extLst>
                </a:gridCol>
                <a:gridCol w="643546">
                  <a:extLst>
                    <a:ext uri="{9D8B030D-6E8A-4147-A177-3AD203B41FA5}">
                      <a16:colId xmlns:a16="http://schemas.microsoft.com/office/drawing/2014/main" val="3896120749"/>
                    </a:ext>
                  </a:extLst>
                </a:gridCol>
                <a:gridCol w="643546">
                  <a:extLst>
                    <a:ext uri="{9D8B030D-6E8A-4147-A177-3AD203B41FA5}">
                      <a16:colId xmlns:a16="http://schemas.microsoft.com/office/drawing/2014/main" val="1270383949"/>
                    </a:ext>
                  </a:extLst>
                </a:gridCol>
                <a:gridCol w="643546">
                  <a:extLst>
                    <a:ext uri="{9D8B030D-6E8A-4147-A177-3AD203B41FA5}">
                      <a16:colId xmlns:a16="http://schemas.microsoft.com/office/drawing/2014/main" val="185910713"/>
                    </a:ext>
                  </a:extLst>
                </a:gridCol>
                <a:gridCol w="643546">
                  <a:extLst>
                    <a:ext uri="{9D8B030D-6E8A-4147-A177-3AD203B41FA5}">
                      <a16:colId xmlns:a16="http://schemas.microsoft.com/office/drawing/2014/main" val="857448890"/>
                    </a:ext>
                  </a:extLst>
                </a:gridCol>
                <a:gridCol w="643546">
                  <a:extLst>
                    <a:ext uri="{9D8B030D-6E8A-4147-A177-3AD203B41FA5}">
                      <a16:colId xmlns:a16="http://schemas.microsoft.com/office/drawing/2014/main" val="2478436639"/>
                    </a:ext>
                  </a:extLst>
                </a:gridCol>
              </a:tblGrid>
              <a:tr h="479056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County of residence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5-11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12-15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16 - 17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18 - 19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20-29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30-39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40-49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50-59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60-69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70-79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80+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18+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12+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12-17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5+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65+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1F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8625406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Carlow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6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F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0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A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A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9C9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C3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D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915624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Cavan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4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5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5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3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5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8C9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AC0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EDD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A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CC1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717342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Clare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26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A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3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5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2D0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CCA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7C0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D9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A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EC2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189685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Cork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D9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BC5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6D6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6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2965018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Donegal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8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6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3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F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3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8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FD4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FC6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5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7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2C7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662519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Dublin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D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8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F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8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8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E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1D0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6C8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F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510657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Galway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4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E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8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4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B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2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CCA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D9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B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7C0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205663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Kerry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F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F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EDD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4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CB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4C3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C2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A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5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3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8C4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6140871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Kildare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4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D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A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CCA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4C3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CD8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5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4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623487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Kilkenny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6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A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3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CCA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4C3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DC1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D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A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7C4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984216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Laois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3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6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3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8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4D6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BCA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DC6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CC6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8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EC6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4884799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Leitrim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E6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3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C5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4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3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D3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CB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F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6853196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Limerick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9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DD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C7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A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F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5293015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Longford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9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D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B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A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D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5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CCA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5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9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981094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Louth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6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C5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C5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7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EC6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A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224305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D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D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F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0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CD4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1CC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C2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CC1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D9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2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4C3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7021591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Meath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9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B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A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4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DC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EC6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D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95946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Monaghan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A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D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B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E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3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AC0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8C0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F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D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4C3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324614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Offaly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26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A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DD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8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ACA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CC1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EC2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9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3C3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0869493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Roscommon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E6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C1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7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4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8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2D5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7C9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3C3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9C0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A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4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1C3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809344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Sligo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06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8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6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1D9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4C8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ED9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5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7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4592984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Tipperary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5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C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E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C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5C3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9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C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9129793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Waterford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7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C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8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5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FD9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4CC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7C4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5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D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A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30739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Westmeath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F6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8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5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2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C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4C3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8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1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3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863708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Wexford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4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A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3CC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BC1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3D6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DDD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D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F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176956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Wicklow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1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D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5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BCA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AC0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D3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DA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9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8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9799881"/>
                  </a:ext>
                </a:extLst>
              </a:tr>
              <a:tr h="162879"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8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B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3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1D0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3C8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7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D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64463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340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10548</TotalTime>
  <Words>2151</Words>
  <Application>Microsoft Office PowerPoint</Application>
  <PresentationFormat>Custom</PresentationFormat>
  <Paragraphs>1091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Tahoma</vt:lpstr>
      <vt:lpstr>Office Theme</vt:lpstr>
      <vt:lpstr>PowerPoint Presentation</vt:lpstr>
      <vt:lpstr>Background</vt:lpstr>
      <vt:lpstr>Methods for vaccination uptake calculation</vt:lpstr>
      <vt:lpstr>Definitions </vt:lpstr>
      <vt:lpstr>COVID-19 vaccination uptake of eligible population* by age group and vaccination status</vt:lpstr>
      <vt:lpstr>Percentage COVID-19 vaccination uptake of eligible population*  by age group** and vaccination status</vt:lpstr>
      <vt:lpstr>Percentage COVID-19 vaccination uptake of eligible population*  for fully vaccinated by county of residence** and age group</vt:lpstr>
      <vt:lpstr>Percentage COVID-19 vaccination uptake of eligible population*  for fully vaccinated by county of residence among those 5+ years of age **</vt:lpstr>
      <vt:lpstr>Percentage COVID-19 1st booster vaccination uptake of eligible population* by county of residence** and age group</vt:lpstr>
      <vt:lpstr>Percentage COVID-19 vaccination uptake of eligible population* for immunocompromised third dose by county of residence among those 5+ years of age**</vt:lpstr>
      <vt:lpstr>Acknowledgements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Kirsty Mackenzie</dc:creator>
  <cp:lastModifiedBy>Piaras O lorcain</cp:lastModifiedBy>
  <cp:revision>417</cp:revision>
  <dcterms:created xsi:type="dcterms:W3CDTF">2006-08-16T00:00:00Z</dcterms:created>
  <dcterms:modified xsi:type="dcterms:W3CDTF">2022-08-17T10:50:53Z</dcterms:modified>
</cp:coreProperties>
</file>