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9" r:id="rId2"/>
    <p:sldId id="288" r:id="rId3"/>
    <p:sldId id="267" r:id="rId4"/>
    <p:sldId id="296" r:id="rId5"/>
    <p:sldId id="302" r:id="rId6"/>
    <p:sldId id="298" r:id="rId7"/>
    <p:sldId id="304" r:id="rId8"/>
    <p:sldId id="291" r:id="rId9"/>
    <p:sldId id="303" r:id="rId10"/>
    <p:sldId id="306" r:id="rId11"/>
    <p:sldId id="261" r:id="rId12"/>
    <p:sldId id="305" r:id="rId13"/>
    <p:sldId id="308" r:id="rId14"/>
    <p:sldId id="309" r:id="rId15"/>
    <p:sldId id="299" r:id="rId16"/>
    <p:sldId id="297" r:id="rId17"/>
    <p:sldId id="301" r:id="rId18"/>
    <p:sldId id="263" r:id="rId19"/>
    <p:sldId id="293" r:id="rId20"/>
    <p:sldId id="294" r:id="rId21"/>
  </p:sldIdLst>
  <p:sldSz cx="12190413" cy="6859588"/>
  <p:notesSz cx="6858000" cy="9144000"/>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F385C5-366C-4F55-52E7-292B415CD46C}" name="Geraldine Casey" initials="GC" userId="S::geraldine.casey@hpsc.ie::1ce05f3b-3902-4fe2-92ae-d09f91b267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Jackson" initials="SJ" lastIdx="61" clrIdx="0">
    <p:extLst>
      <p:ext uri="{19B8F6BF-5375-455C-9EA6-DF929625EA0E}">
        <p15:presenceInfo xmlns:p15="http://schemas.microsoft.com/office/powerpoint/2012/main" userId="S-1-5-21-861567501-1957994488-725345543-1127" providerId="AD"/>
      </p:ext>
    </p:extLst>
  </p:cmAuthor>
  <p:cmAuthor id="2" name="Piaras O lorcain" initials="POl" lastIdx="27" clrIdx="1">
    <p:extLst>
      <p:ext uri="{19B8F6BF-5375-455C-9EA6-DF929625EA0E}">
        <p15:presenceInfo xmlns:p15="http://schemas.microsoft.com/office/powerpoint/2012/main" userId="S-1-5-21-861567501-1957994488-725345543-1467" providerId="AD"/>
      </p:ext>
    </p:extLst>
  </p:cmAuthor>
  <p:cmAuthor id="3" name="Suzanne Cotter" initials="SC" lastIdx="19" clrIdx="2">
    <p:extLst>
      <p:ext uri="{19B8F6BF-5375-455C-9EA6-DF929625EA0E}">
        <p15:presenceInfo xmlns:p15="http://schemas.microsoft.com/office/powerpoint/2012/main" userId="S-1-5-21-861567501-1957994488-725345543-1373" providerId="AD"/>
      </p:ext>
    </p:extLst>
  </p:cmAuthor>
  <p:cmAuthor id="4" name="Lois OConnor" initials="LO" lastIdx="2" clrIdx="3">
    <p:extLst>
      <p:ext uri="{19B8F6BF-5375-455C-9EA6-DF929625EA0E}">
        <p15:presenceInfo xmlns:p15="http://schemas.microsoft.com/office/powerpoint/2012/main" userId="S-1-5-21-861567501-1957994488-725345543-13185" providerId="AD"/>
      </p:ext>
    </p:extLst>
  </p:cmAuthor>
  <p:cmAuthor id="5" name="Kirsty Mackenzie" initials="KM" lastIdx="10" clrIdx="4">
    <p:extLst>
      <p:ext uri="{19B8F6BF-5375-455C-9EA6-DF929625EA0E}">
        <p15:presenceInfo xmlns:p15="http://schemas.microsoft.com/office/powerpoint/2012/main" userId="S-1-5-21-861567501-1957994488-725345543-1178" providerId="AD"/>
      </p:ext>
    </p:extLst>
  </p:cmAuthor>
  <p:cmAuthor id="6" name="Geraldine Casey" initials="GC" lastIdx="1" clrIdx="5">
    <p:extLst>
      <p:ext uri="{19B8F6BF-5375-455C-9EA6-DF929625EA0E}">
        <p15:presenceInfo xmlns:p15="http://schemas.microsoft.com/office/powerpoint/2012/main" userId="S-1-5-21-861567501-1957994488-725345543-14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BA1F46"/>
    <a:srgbClr val="B8AB97"/>
    <a:srgbClr val="82428D"/>
    <a:srgbClr val="EB89A3"/>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5642" autoAdjust="0"/>
  </p:normalViewPr>
  <p:slideViewPr>
    <p:cSldViewPr>
      <p:cViewPr varScale="1">
        <p:scale>
          <a:sx n="107" d="100"/>
          <a:sy n="107" d="100"/>
        </p:scale>
        <p:origin x="1068" y="10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99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FD50B9-0A57-752A-2B05-6D9338618F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00CEBAF4-129C-434E-964F-E5996A4399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D6030B-594E-4ADD-804C-E806176514DE}" type="datetimeFigureOut">
              <a:rPr lang="en-IE" smtClean="0"/>
              <a:t>15/01/2025</a:t>
            </a:fld>
            <a:endParaRPr lang="en-IE"/>
          </a:p>
        </p:txBody>
      </p:sp>
      <p:sp>
        <p:nvSpPr>
          <p:cNvPr id="4" name="Footer Placeholder 3">
            <a:extLst>
              <a:ext uri="{FF2B5EF4-FFF2-40B4-BE49-F238E27FC236}">
                <a16:creationId xmlns:a16="http://schemas.microsoft.com/office/drawing/2014/main" id="{A7BA6757-AAD0-55F4-B974-04E971826C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AFE88AF9-45DD-5F39-5509-DBD3FEE8D0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476754-8EC4-4B0C-B19F-82261187FE4D}" type="slidenum">
              <a:rPr lang="en-IE" smtClean="0"/>
              <a:t>‹#›</a:t>
            </a:fld>
            <a:endParaRPr lang="en-IE"/>
          </a:p>
        </p:txBody>
      </p:sp>
    </p:spTree>
    <p:extLst>
      <p:ext uri="{BB962C8B-B14F-4D97-AF65-F5344CB8AC3E}">
        <p14:creationId xmlns:p14="http://schemas.microsoft.com/office/powerpoint/2010/main" val="3612240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1454B-2B34-4B6B-9F21-83B79D6C5504}" type="datetimeFigureOut">
              <a:rPr lang="en-IE" smtClean="0"/>
              <a:t>15/01/2025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a:t>
            </a:fld>
            <a:endParaRPr lang="en-IE"/>
          </a:p>
        </p:txBody>
      </p:sp>
    </p:spTree>
    <p:extLst>
      <p:ext uri="{BB962C8B-B14F-4D97-AF65-F5344CB8AC3E}">
        <p14:creationId xmlns:p14="http://schemas.microsoft.com/office/powerpoint/2010/main" val="72617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2</a:t>
            </a:fld>
            <a:endParaRPr lang="en-IE"/>
          </a:p>
        </p:txBody>
      </p:sp>
    </p:spTree>
    <p:extLst>
      <p:ext uri="{BB962C8B-B14F-4D97-AF65-F5344CB8AC3E}">
        <p14:creationId xmlns:p14="http://schemas.microsoft.com/office/powerpoint/2010/main" val="1672258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3</a:t>
            </a:fld>
            <a:endParaRPr lang="en-IE"/>
          </a:p>
        </p:txBody>
      </p:sp>
    </p:spTree>
    <p:extLst>
      <p:ext uri="{BB962C8B-B14F-4D97-AF65-F5344CB8AC3E}">
        <p14:creationId xmlns:p14="http://schemas.microsoft.com/office/powerpoint/2010/main" val="133640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4</a:t>
            </a:fld>
            <a:endParaRPr lang="en-IE"/>
          </a:p>
        </p:txBody>
      </p:sp>
    </p:spTree>
    <p:extLst>
      <p:ext uri="{BB962C8B-B14F-4D97-AF65-F5344CB8AC3E}">
        <p14:creationId xmlns:p14="http://schemas.microsoft.com/office/powerpoint/2010/main" val="359907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5</a:t>
            </a:fld>
            <a:endParaRPr lang="en-IE"/>
          </a:p>
        </p:txBody>
      </p:sp>
    </p:spTree>
    <p:extLst>
      <p:ext uri="{BB962C8B-B14F-4D97-AF65-F5344CB8AC3E}">
        <p14:creationId xmlns:p14="http://schemas.microsoft.com/office/powerpoint/2010/main" val="3528536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16</a:t>
            </a:fld>
            <a:endParaRPr lang="en-IE"/>
          </a:p>
        </p:txBody>
      </p:sp>
    </p:spTree>
    <p:extLst>
      <p:ext uri="{BB962C8B-B14F-4D97-AF65-F5344CB8AC3E}">
        <p14:creationId xmlns:p14="http://schemas.microsoft.com/office/powerpoint/2010/main" val="1602380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17</a:t>
            </a:fld>
            <a:endParaRPr lang="en-IE"/>
          </a:p>
        </p:txBody>
      </p:sp>
    </p:spTree>
    <p:extLst>
      <p:ext uri="{BB962C8B-B14F-4D97-AF65-F5344CB8AC3E}">
        <p14:creationId xmlns:p14="http://schemas.microsoft.com/office/powerpoint/2010/main" val="762610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a:t>Presentation Title</a:t>
            </a:r>
          </a:p>
          <a:p>
            <a:endParaRPr lang="en-US" dirty="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BA1F4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sp>
        <p:nvSpPr>
          <p:cNvPr id="2" name="Title 1"/>
          <p:cNvSpPr>
            <a:spLocks noGrp="1"/>
          </p:cNvSpPr>
          <p:nvPr>
            <p:ph type="ctrTitle" hasCustomPrompt="1"/>
          </p:nvPr>
        </p:nvSpPr>
        <p:spPr>
          <a:xfrm>
            <a:off x="304007" y="3734593"/>
            <a:ext cx="6172200" cy="685801"/>
          </a:xfrm>
        </p:spPr>
        <p:txBody>
          <a:bodyPr>
            <a:normAutofit/>
          </a:bodyPr>
          <a:lstStyle>
            <a:lvl1pPr algn="l">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Health Protection Surveillance Centre</a:t>
            </a:r>
          </a:p>
        </p:txBody>
      </p:sp>
      <p:pic>
        <p:nvPicPr>
          <p:cNvPr id="5" name="Picture 4">
            <a:extLst>
              <a:ext uri="{FF2B5EF4-FFF2-40B4-BE49-F238E27FC236}">
                <a16:creationId xmlns:a16="http://schemas.microsoft.com/office/drawing/2014/main" id="{0F1EBEC4-88F2-44DC-AF1C-A107854D28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399" y="566539"/>
            <a:ext cx="1005757" cy="89603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BA1F46"/>
          </a:solidFill>
          <a:ln>
            <a:solidFill>
              <a:srgbClr val="BA1F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www.hpsc.i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cpi.access.preservica.com/uncategorized/IO_e96fc7c5-1777-45d3-898e-5550336168a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o.ie/en/releasesandpublications/ep/p-cpsr/censusofpopulation2022-summaryresults/populationchang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608806" y="1372394"/>
            <a:ext cx="10972800" cy="2286000"/>
          </a:xfrm>
        </p:spPr>
        <p:txBody>
          <a:bodyPr>
            <a:noAutofit/>
          </a:bodyPr>
          <a:lstStyle/>
          <a:p>
            <a:pPr algn="ctr"/>
            <a:r>
              <a:rPr lang="en-IE" dirty="0">
                <a:solidFill>
                  <a:schemeClr val="tx1"/>
                </a:solidFill>
              </a:rPr>
              <a:t>COVID-19 Vaccination Uptake in Ireland</a:t>
            </a:r>
          </a:p>
          <a:p>
            <a:pPr algn="ctr"/>
            <a:r>
              <a:rPr lang="en-IE" dirty="0">
                <a:solidFill>
                  <a:schemeClr val="tx1"/>
                </a:solidFill>
              </a:rPr>
              <a:t>Weekly Report </a:t>
            </a:r>
          </a:p>
          <a:p>
            <a:pPr algn="ctr"/>
            <a:r>
              <a:rPr lang="en-IE" dirty="0">
                <a:solidFill>
                  <a:schemeClr val="tx1"/>
                </a:solidFill>
              </a:rPr>
              <a:t>Winter Campaign 2024</a:t>
            </a:r>
            <a:endParaRPr lang="en-IE" sz="2000" dirty="0">
              <a:solidFill>
                <a:schemeClr val="tx1"/>
              </a:solidFill>
            </a:endParaRPr>
          </a:p>
          <a:p>
            <a:pPr algn="ctr"/>
            <a:r>
              <a:rPr lang="en-IE" sz="1800" dirty="0">
                <a:solidFill>
                  <a:schemeClr val="tx1"/>
                </a:solidFill>
              </a:rPr>
              <a:t>Week ending Sunday 8</a:t>
            </a:r>
            <a:r>
              <a:rPr lang="en-IE" sz="1800" baseline="30000" dirty="0">
                <a:solidFill>
                  <a:schemeClr val="tx1"/>
                </a:solidFill>
              </a:rPr>
              <a:t>th</a:t>
            </a:r>
            <a:r>
              <a:rPr lang="en-IE" sz="1800" dirty="0">
                <a:solidFill>
                  <a:schemeClr val="tx1"/>
                </a:solidFill>
              </a:rPr>
              <a:t> December 2024</a:t>
            </a:r>
          </a:p>
        </p:txBody>
      </p:sp>
      <p:sp>
        <p:nvSpPr>
          <p:cNvPr id="8" name="Subtitle 6"/>
          <p:cNvSpPr txBox="1">
            <a:spLocks/>
          </p:cNvSpPr>
          <p:nvPr/>
        </p:nvSpPr>
        <p:spPr>
          <a:xfrm>
            <a:off x="107536" y="6505003"/>
            <a:ext cx="751167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Slides prepared by the Health Protection Surveillance Centre 9</a:t>
            </a:r>
            <a:r>
              <a:rPr lang="en-IE" sz="1600" b="0" baseline="30000" dirty="0"/>
              <a:t>th</a:t>
            </a:r>
            <a:r>
              <a:rPr lang="en-IE" sz="1600" b="0" dirty="0"/>
              <a:t> December</a:t>
            </a:r>
            <a:r>
              <a:rPr lang="en-IE" sz="1600" b="0" baseline="30000" dirty="0"/>
              <a:t> </a:t>
            </a:r>
            <a:r>
              <a:rPr lang="en-IE" sz="1600" b="0" dirty="0"/>
              <a:t>2024</a:t>
            </a:r>
          </a:p>
        </p:txBody>
      </p:sp>
      <p:pic>
        <p:nvPicPr>
          <p:cNvPr id="5" name="Picture 4">
            <a:extLst>
              <a:ext uri="{FF2B5EF4-FFF2-40B4-BE49-F238E27FC236}">
                <a16:creationId xmlns:a16="http://schemas.microsoft.com/office/drawing/2014/main" id="{1391B042-19CF-45BC-AC64-1A16BAC60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06" y="543754"/>
            <a:ext cx="1361624" cy="1133440"/>
          </a:xfrm>
          <a:prstGeom prst="rect">
            <a:avLst/>
          </a:prstGeom>
        </p:spPr>
      </p:pic>
      <p:sp>
        <p:nvSpPr>
          <p:cNvPr id="10" name="Subtitle 6">
            <a:extLst>
              <a:ext uri="{FF2B5EF4-FFF2-40B4-BE49-F238E27FC236}">
                <a16:creationId xmlns:a16="http://schemas.microsoft.com/office/drawing/2014/main" id="{95AE6DC5-06F9-4156-95ED-0C1F71B1692E}"/>
              </a:ext>
            </a:extLst>
          </p:cNvPr>
          <p:cNvSpPr txBox="1">
            <a:spLocks/>
          </p:cNvSpPr>
          <p:nvPr/>
        </p:nvSpPr>
        <p:spPr>
          <a:xfrm>
            <a:off x="380204" y="3719703"/>
            <a:ext cx="11734801" cy="591764"/>
          </a:xfrm>
          <a:prstGeom prst="rect">
            <a:avLst/>
          </a:prstGeom>
        </p:spPr>
        <p:txBody>
          <a:bodyPr vert="horz" lIns="108850" tIns="54425" rIns="108850" bIns="54425" rtlCol="0">
            <a:no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400" dirty="0">
                <a:solidFill>
                  <a:schemeClr val="tx1"/>
                </a:solidFill>
              </a:rPr>
              <a:t>Latest Summary Statistics </a:t>
            </a:r>
            <a:r>
              <a:rPr lang="en-GB" sz="1400" dirty="0">
                <a:solidFill>
                  <a:schemeClr val="tx1"/>
                </a:solidFill>
              </a:rPr>
              <a:t>Absolute Numbers of COVID-19  Winter 2024 Campaign Doses and Percentage Uptake of the Census 2022 Population and other denominator estimates between 16/09/2024 and 08/12/2024 inclusive</a:t>
            </a:r>
            <a:endParaRPr lang="en-IE" sz="1400" dirty="0">
              <a:solidFill>
                <a:schemeClr val="tx1"/>
              </a:solidFill>
            </a:endParaRPr>
          </a:p>
        </p:txBody>
      </p:sp>
      <p:graphicFrame>
        <p:nvGraphicFramePr>
          <p:cNvPr id="4" name="Table 3">
            <a:extLst>
              <a:ext uri="{FF2B5EF4-FFF2-40B4-BE49-F238E27FC236}">
                <a16:creationId xmlns:a16="http://schemas.microsoft.com/office/drawing/2014/main" id="{E74FA574-D169-3F58-EE73-CF75F2630164}"/>
              </a:ext>
            </a:extLst>
          </p:cNvPr>
          <p:cNvGraphicFramePr>
            <a:graphicFrameLocks noGrp="1"/>
          </p:cNvGraphicFramePr>
          <p:nvPr>
            <p:extLst>
              <p:ext uri="{D42A27DB-BD31-4B8C-83A1-F6EECF244321}">
                <p14:modId xmlns:p14="http://schemas.microsoft.com/office/powerpoint/2010/main" val="2337404697"/>
              </p:ext>
            </p:extLst>
          </p:nvPr>
        </p:nvGraphicFramePr>
        <p:xfrm>
          <a:off x="418306" y="4311467"/>
          <a:ext cx="11315700" cy="1876044"/>
        </p:xfrm>
        <a:graphic>
          <a:graphicData uri="http://schemas.openxmlformats.org/drawingml/2006/table">
            <a:tbl>
              <a:tblPr firstRow="1" firstCol="1" bandRow="1"/>
              <a:tblGrid>
                <a:gridCol w="2831754">
                  <a:extLst>
                    <a:ext uri="{9D8B030D-6E8A-4147-A177-3AD203B41FA5}">
                      <a16:colId xmlns:a16="http://schemas.microsoft.com/office/drawing/2014/main" val="4041277537"/>
                    </a:ext>
                  </a:extLst>
                </a:gridCol>
                <a:gridCol w="2828925">
                  <a:extLst>
                    <a:ext uri="{9D8B030D-6E8A-4147-A177-3AD203B41FA5}">
                      <a16:colId xmlns:a16="http://schemas.microsoft.com/office/drawing/2014/main" val="274087856"/>
                    </a:ext>
                  </a:extLst>
                </a:gridCol>
                <a:gridCol w="2828925">
                  <a:extLst>
                    <a:ext uri="{9D8B030D-6E8A-4147-A177-3AD203B41FA5}">
                      <a16:colId xmlns:a16="http://schemas.microsoft.com/office/drawing/2014/main" val="4149787758"/>
                    </a:ext>
                  </a:extLst>
                </a:gridCol>
                <a:gridCol w="2826096">
                  <a:extLst>
                    <a:ext uri="{9D8B030D-6E8A-4147-A177-3AD203B41FA5}">
                      <a16:colId xmlns:a16="http://schemas.microsoft.com/office/drawing/2014/main" val="3372523929"/>
                    </a:ext>
                  </a:extLst>
                </a:gridCol>
              </a:tblGrid>
              <a:tr h="688621">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Age Group</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 as % Uptake 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extLst>
                  <a:ext uri="{0D108BD9-81ED-4DB2-BD59-A6C34878D82A}">
                    <a16:rowId xmlns:a16="http://schemas.microsoft.com/office/drawing/2014/main" val="598300610"/>
                  </a:ext>
                </a:extLst>
              </a:tr>
              <a:tr h="208184">
                <a:tc>
                  <a:txBody>
                    <a:bodyPr/>
                    <a:lstStyle/>
                    <a:p>
                      <a:pPr algn="ctr" fontAlgn="b"/>
                      <a:r>
                        <a:rPr lang="en-IE" sz="1400" b="0" i="0" u="none" strike="noStrike" dirty="0">
                          <a:solidFill>
                            <a:srgbClr val="000000"/>
                          </a:solidFill>
                          <a:effectLst/>
                          <a:latin typeface="Calibri" panose="020F0502020204030204" pitchFamily="34" charset="0"/>
                        </a:rPr>
                        <a:t>60-69yrs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128538</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510814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25.2</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6843694"/>
                  </a:ext>
                </a:extLst>
              </a:tr>
              <a:tr h="208184">
                <a:tc>
                  <a:txBody>
                    <a:bodyPr/>
                    <a:lstStyle/>
                    <a:p>
                      <a:pPr algn="ctr" fontAlgn="b"/>
                      <a:r>
                        <a:rPr lang="en-IE" sz="1400" b="0" i="0" u="none" strike="noStrike">
                          <a:solidFill>
                            <a:srgbClr val="000000"/>
                          </a:solidFill>
                          <a:effectLst/>
                          <a:latin typeface="Calibri" panose="020F0502020204030204" pitchFamily="34" charset="0"/>
                        </a:rPr>
                        <a:t>70-79yrs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155732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357144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43.6</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53043727"/>
                  </a:ext>
                </a:extLst>
              </a:tr>
              <a:tr h="208184">
                <a:tc>
                  <a:txBody>
                    <a:bodyPr/>
                    <a:lstStyle/>
                    <a:p>
                      <a:pPr algn="ctr" fontAlgn="b"/>
                      <a:r>
                        <a:rPr lang="en-IE" sz="1400" b="0" i="0" u="none" strike="noStrike">
                          <a:solidFill>
                            <a:srgbClr val="000000"/>
                          </a:solidFill>
                          <a:effectLst/>
                          <a:latin typeface="Calibri" panose="020F0502020204030204" pitchFamily="34" charset="0"/>
                        </a:rPr>
                        <a:t>80+yrs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104202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181027</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57.6</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6502512"/>
                  </a:ext>
                </a:extLst>
              </a:tr>
              <a:tr h="208184">
                <a:tc>
                  <a:txBody>
                    <a:bodyPr/>
                    <a:lstStyle/>
                    <a:p>
                      <a:pPr algn="ctr" fontAlgn="b"/>
                      <a:r>
                        <a:rPr lang="en-IE" sz="1400" b="0" i="0" u="none" strike="noStrike">
                          <a:solidFill>
                            <a:srgbClr val="000000"/>
                          </a:solidFill>
                          <a:effectLst/>
                          <a:latin typeface="Calibri" panose="020F0502020204030204" pitchFamily="34" charset="0"/>
                        </a:rPr>
                        <a:t>HCWs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20492</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8.2</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09685731"/>
                  </a:ext>
                </a:extLst>
              </a:tr>
              <a:tr h="208184">
                <a:tc>
                  <a:txBody>
                    <a:bodyPr/>
                    <a:lstStyle/>
                    <a:p>
                      <a:pPr algn="ctr" fontAlgn="b"/>
                      <a:r>
                        <a:rPr lang="en-IE" sz="1400" b="0" i="0" u="none" strike="noStrike">
                          <a:solidFill>
                            <a:srgbClr val="000000"/>
                          </a:solidFill>
                          <a:effectLst/>
                          <a:latin typeface="Calibri" panose="020F0502020204030204" pitchFamily="34" charset="0"/>
                        </a:rPr>
                        <a:t>LTCF residents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25138</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&gt;99.0%*</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119061"/>
                  </a:ext>
                </a:extLst>
              </a:tr>
            </a:tbl>
          </a:graphicData>
        </a:graphic>
      </p:graphicFrame>
      <p:sp>
        <p:nvSpPr>
          <p:cNvPr id="2" name="Subtitle 6">
            <a:extLst>
              <a:ext uri="{FF2B5EF4-FFF2-40B4-BE49-F238E27FC236}">
                <a16:creationId xmlns:a16="http://schemas.microsoft.com/office/drawing/2014/main" id="{F037AC43-6697-38B9-EAE1-6D260A5870E0}"/>
              </a:ext>
            </a:extLst>
          </p:cNvPr>
          <p:cNvSpPr txBox="1">
            <a:spLocks/>
          </p:cNvSpPr>
          <p:nvPr/>
        </p:nvSpPr>
        <p:spPr>
          <a:xfrm>
            <a:off x="7543006" y="6505003"/>
            <a:ext cx="335280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 See caveats on slide # 5</a:t>
            </a:r>
          </a:p>
        </p:txBody>
      </p:sp>
    </p:spTree>
    <p:extLst>
      <p:ext uri="{BB962C8B-B14F-4D97-AF65-F5344CB8AC3E}">
        <p14:creationId xmlns:p14="http://schemas.microsoft.com/office/powerpoint/2010/main" val="3740052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AA56A-AF4B-B43A-C74C-35D903F02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AE2374-B592-EFFB-D7B0-C2B90CD5E4D4}"/>
              </a:ext>
            </a:extLst>
          </p:cNvPr>
          <p:cNvSpPr>
            <a:spLocks noGrp="1"/>
          </p:cNvSpPr>
          <p:nvPr>
            <p:ph type="title"/>
          </p:nvPr>
        </p:nvSpPr>
        <p:spPr>
          <a:xfrm>
            <a:off x="227806" y="76994"/>
            <a:ext cx="10744200" cy="1021493"/>
          </a:xfrm>
        </p:spPr>
        <p:txBody>
          <a:bodyPr>
            <a:normAutofit fontScale="90000"/>
          </a:bodyPr>
          <a:lstStyle/>
          <a:p>
            <a:pPr algn="ctr"/>
            <a:r>
              <a:rPr lang="en-IE" sz="2200" kern="0" dirty="0">
                <a:solidFill>
                  <a:srgbClr val="A50021"/>
                </a:solidFill>
                <a:effectLst/>
              </a:rPr>
              <a:t>Uptake of Winter 2024 </a:t>
            </a:r>
            <a:r>
              <a:rPr lang="en-IE" sz="2200" kern="0" dirty="0">
                <a:solidFill>
                  <a:srgbClr val="A50021"/>
                </a:solidFill>
              </a:rPr>
              <a:t>COVID-19 </a:t>
            </a:r>
            <a:r>
              <a:rPr lang="en-IE" sz="2200" kern="0" dirty="0">
                <a:solidFill>
                  <a:srgbClr val="A50021"/>
                </a:solidFill>
                <a:effectLst/>
              </a:rPr>
              <a:t>Booster Doses as a percentage of the Census 2022 population by age groups and gender </a:t>
            </a:r>
            <a:r>
              <a:rPr lang="en-GB" sz="2200" dirty="0">
                <a:solidFill>
                  <a:srgbClr val="A50021"/>
                </a:solidFill>
              </a:rPr>
              <a:t>administered between 16/09/2024 and 08/12/2024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07B5B05E-1B46-55DF-B7E4-DA2D95423B9A}"/>
              </a:ext>
            </a:extLst>
          </p:cNvPr>
          <p:cNvSpPr>
            <a:spLocks noGrp="1"/>
          </p:cNvSpPr>
          <p:nvPr>
            <p:ph type="sldNum" sz="quarter" idx="12"/>
          </p:nvPr>
        </p:nvSpPr>
        <p:spPr/>
        <p:txBody>
          <a:bodyPr/>
          <a:lstStyle/>
          <a:p>
            <a:fld id="{B6F15528-21DE-4FAA-801E-634DDDAF4B2B}" type="slidenum">
              <a:rPr lang="en-US" smtClean="0"/>
              <a:pPr/>
              <a:t>10</a:t>
            </a:fld>
            <a:endParaRPr lang="en-US"/>
          </a:p>
        </p:txBody>
      </p:sp>
      <p:pic>
        <p:nvPicPr>
          <p:cNvPr id="5" name="Picture 4">
            <a:extLst>
              <a:ext uri="{FF2B5EF4-FFF2-40B4-BE49-F238E27FC236}">
                <a16:creationId xmlns:a16="http://schemas.microsoft.com/office/drawing/2014/main" id="{49DA3491-B4B8-385B-034D-13B9FF1EBACF}"/>
              </a:ext>
            </a:extLst>
          </p:cNvPr>
          <p:cNvPicPr>
            <a:picLocks noChangeAspect="1"/>
          </p:cNvPicPr>
          <p:nvPr/>
        </p:nvPicPr>
        <p:blipFill>
          <a:blip r:embed="rId2"/>
          <a:stretch>
            <a:fillRect/>
          </a:stretch>
        </p:blipFill>
        <p:spPr>
          <a:xfrm>
            <a:off x="837406" y="1139139"/>
            <a:ext cx="10364724" cy="4727448"/>
          </a:xfrm>
          <a:prstGeom prst="rect">
            <a:avLst/>
          </a:prstGeom>
        </p:spPr>
      </p:pic>
    </p:spTree>
    <p:extLst>
      <p:ext uri="{BB962C8B-B14F-4D97-AF65-F5344CB8AC3E}">
        <p14:creationId xmlns:p14="http://schemas.microsoft.com/office/powerpoint/2010/main" val="123237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Doses by county as a percentage of the Census 2022 population among 60+ year olds </a:t>
            </a:r>
            <a:br>
              <a:rPr lang="en-GB" sz="2200" dirty="0">
                <a:solidFill>
                  <a:srgbClr val="A50021"/>
                </a:solidFill>
              </a:rPr>
            </a:br>
            <a:r>
              <a:rPr lang="en-GB" sz="2200" dirty="0">
                <a:solidFill>
                  <a:srgbClr val="A50021"/>
                </a:solidFill>
              </a:rPr>
              <a:t>between 16/09/2024 and 08/12/2024 inclusive</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3" name="Slide Number Placeholder 2">
            <a:extLst>
              <a:ext uri="{FF2B5EF4-FFF2-40B4-BE49-F238E27FC236}">
                <a16:creationId xmlns:a16="http://schemas.microsoft.com/office/drawing/2014/main" id="{FB5CB81F-5A60-E0D7-3323-DFF5D62E3739}"/>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6" name="Picture 5">
            <a:extLst>
              <a:ext uri="{FF2B5EF4-FFF2-40B4-BE49-F238E27FC236}">
                <a16:creationId xmlns:a16="http://schemas.microsoft.com/office/drawing/2014/main" id="{A5219C7B-AF92-E6A4-2F16-51093CCC99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8276" y="1473754"/>
            <a:ext cx="5815330" cy="4664949"/>
          </a:xfrm>
          <a:prstGeom prst="rect">
            <a:avLst/>
          </a:prstGeom>
          <a:noFill/>
          <a:ln>
            <a:noFill/>
          </a:ln>
        </p:spPr>
      </p:pic>
    </p:spTree>
    <p:extLst>
      <p:ext uri="{BB962C8B-B14F-4D97-AF65-F5344CB8AC3E}">
        <p14:creationId xmlns:p14="http://schemas.microsoft.com/office/powerpoint/2010/main" val="1428470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A8226-0BC6-9796-9EA7-E37D52C07A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4F2867-E68B-EEBE-60BF-1574B852A78D}"/>
              </a:ext>
            </a:extLst>
          </p:cNvPr>
          <p:cNvSpPr>
            <a:spLocks noGrp="1"/>
          </p:cNvSpPr>
          <p:nvPr>
            <p:ph type="title"/>
          </p:nvPr>
        </p:nvSpPr>
        <p:spPr>
          <a:xfrm>
            <a:off x="227806" y="76994"/>
            <a:ext cx="11201400" cy="1021493"/>
          </a:xfrm>
        </p:spPr>
        <p:txBody>
          <a:bodyPr>
            <a:normAutofit fontScale="90000"/>
          </a:bodyPr>
          <a:lstStyle/>
          <a:p>
            <a:pPr algn="ctr"/>
            <a:r>
              <a:rPr lang="en-IE" sz="2200" kern="0" dirty="0">
                <a:solidFill>
                  <a:srgbClr val="A50021"/>
                </a:solidFill>
                <a:effectLst/>
              </a:rPr>
              <a:t>Number of COVID-19 Winter 2024 booster doses administered to HCWs by age group and staff category </a:t>
            </a:r>
            <a:r>
              <a:rPr lang="en-GB" sz="2200" dirty="0">
                <a:solidFill>
                  <a:srgbClr val="A50021"/>
                </a:solidFill>
              </a:rPr>
              <a:t>administered between 16/09/2024 and 08/12/2024 inclusive</a:t>
            </a:r>
            <a:endParaRPr lang="en-IE" sz="1300" dirty="0">
              <a:solidFill>
                <a:srgbClr val="A50021"/>
              </a:solidFill>
            </a:endParaRPr>
          </a:p>
        </p:txBody>
      </p:sp>
      <p:sp>
        <p:nvSpPr>
          <p:cNvPr id="4" name="Slide Number Placeholder 3">
            <a:extLst>
              <a:ext uri="{FF2B5EF4-FFF2-40B4-BE49-F238E27FC236}">
                <a16:creationId xmlns:a16="http://schemas.microsoft.com/office/drawing/2014/main" id="{4FBF01C1-2C53-0DD6-172C-53DF9FFBB0A2}"/>
              </a:ext>
            </a:extLst>
          </p:cNvPr>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9" name="Table 8">
            <a:extLst>
              <a:ext uri="{FF2B5EF4-FFF2-40B4-BE49-F238E27FC236}">
                <a16:creationId xmlns:a16="http://schemas.microsoft.com/office/drawing/2014/main" id="{C497AC77-F57E-CBF7-1301-CCC3F4451B7D}"/>
              </a:ext>
            </a:extLst>
          </p:cNvPr>
          <p:cNvGraphicFramePr>
            <a:graphicFrameLocks noGrp="1"/>
          </p:cNvGraphicFramePr>
          <p:nvPr>
            <p:extLst>
              <p:ext uri="{D42A27DB-BD31-4B8C-83A1-F6EECF244321}">
                <p14:modId xmlns:p14="http://schemas.microsoft.com/office/powerpoint/2010/main" val="1666449298"/>
              </p:ext>
            </p:extLst>
          </p:nvPr>
        </p:nvGraphicFramePr>
        <p:xfrm>
          <a:off x="609600" y="1219994"/>
          <a:ext cx="10971213" cy="4724401"/>
        </p:xfrm>
        <a:graphic>
          <a:graphicData uri="http://schemas.openxmlformats.org/drawingml/2006/table">
            <a:tbl>
              <a:tblPr firstRow="1" firstCol="1" bandRow="1"/>
              <a:tblGrid>
                <a:gridCol w="3223342">
                  <a:extLst>
                    <a:ext uri="{9D8B030D-6E8A-4147-A177-3AD203B41FA5}">
                      <a16:colId xmlns:a16="http://schemas.microsoft.com/office/drawing/2014/main" val="523467547"/>
                    </a:ext>
                  </a:extLst>
                </a:gridCol>
                <a:gridCol w="1198056">
                  <a:extLst>
                    <a:ext uri="{9D8B030D-6E8A-4147-A177-3AD203B41FA5}">
                      <a16:colId xmlns:a16="http://schemas.microsoft.com/office/drawing/2014/main" val="3118068138"/>
                    </a:ext>
                  </a:extLst>
                </a:gridCol>
                <a:gridCol w="1200251">
                  <a:extLst>
                    <a:ext uri="{9D8B030D-6E8A-4147-A177-3AD203B41FA5}">
                      <a16:colId xmlns:a16="http://schemas.microsoft.com/office/drawing/2014/main" val="1049328178"/>
                    </a:ext>
                  </a:extLst>
                </a:gridCol>
                <a:gridCol w="1200251">
                  <a:extLst>
                    <a:ext uri="{9D8B030D-6E8A-4147-A177-3AD203B41FA5}">
                      <a16:colId xmlns:a16="http://schemas.microsoft.com/office/drawing/2014/main" val="1478047576"/>
                    </a:ext>
                  </a:extLst>
                </a:gridCol>
                <a:gridCol w="1200251">
                  <a:extLst>
                    <a:ext uri="{9D8B030D-6E8A-4147-A177-3AD203B41FA5}">
                      <a16:colId xmlns:a16="http://schemas.microsoft.com/office/drawing/2014/main" val="1156954514"/>
                    </a:ext>
                  </a:extLst>
                </a:gridCol>
                <a:gridCol w="1200251">
                  <a:extLst>
                    <a:ext uri="{9D8B030D-6E8A-4147-A177-3AD203B41FA5}">
                      <a16:colId xmlns:a16="http://schemas.microsoft.com/office/drawing/2014/main" val="1004282777"/>
                    </a:ext>
                  </a:extLst>
                </a:gridCol>
                <a:gridCol w="671438">
                  <a:extLst>
                    <a:ext uri="{9D8B030D-6E8A-4147-A177-3AD203B41FA5}">
                      <a16:colId xmlns:a16="http://schemas.microsoft.com/office/drawing/2014/main" val="187446630"/>
                    </a:ext>
                  </a:extLst>
                </a:gridCol>
                <a:gridCol w="1077373">
                  <a:extLst>
                    <a:ext uri="{9D8B030D-6E8A-4147-A177-3AD203B41FA5}">
                      <a16:colId xmlns:a16="http://schemas.microsoft.com/office/drawing/2014/main" val="3801762261"/>
                    </a:ext>
                  </a:extLst>
                </a:gridCol>
              </a:tblGrid>
              <a:tr h="464695">
                <a:tc>
                  <a:txBody>
                    <a:bodyPr/>
                    <a:lstStyle/>
                    <a:p>
                      <a:pPr>
                        <a:lnSpc>
                          <a:spcPct val="107000"/>
                        </a:lnSpc>
                        <a:spcAft>
                          <a:spcPts val="800"/>
                        </a:spcAft>
                      </a:pPr>
                      <a:r>
                        <a:rPr lang="en-IE" sz="1400" b="1" kern="100" dirty="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Occupation</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&lt;18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18-59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60-69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70-79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 of 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solidFill>
                      <a:srgbClr val="BA1F46"/>
                    </a:solidFill>
                  </a:tcPr>
                </a:tc>
                <a:extLst>
                  <a:ext uri="{0D108BD9-81ED-4DB2-BD59-A6C34878D82A}">
                    <a16:rowId xmlns:a16="http://schemas.microsoft.com/office/drawing/2014/main" val="350490601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Support Staff</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948</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1291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3942238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Health &amp; Social Care Professionals</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4079</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472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4584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22.4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999933751"/>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Management &amp; Administration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2279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602</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2902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14.2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6404753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Medical &amp; Dental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3696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305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18</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4021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84192215"/>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Nursing &amp; Midwifery</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3769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514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13</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4298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21.0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009673808"/>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Patient Client Care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930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201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10</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1145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5733041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154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229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1.1</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7223072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Retired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9</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725413177"/>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Other</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327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6</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396</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687020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 specified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1333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202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33</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1617</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a:lnSpc>
                          <a:spcPct val="107000"/>
                        </a:lnSpc>
                        <a:spcAft>
                          <a:spcPts val="800"/>
                        </a:spcAft>
                      </a:pPr>
                      <a:r>
                        <a:rPr lang="en-IE" sz="14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7.9</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808950882"/>
                  </a:ext>
                </a:extLst>
              </a:tr>
              <a:tr h="387246">
                <a:tc>
                  <a:txBody>
                    <a:bodyPr/>
                    <a:lstStyle/>
                    <a:p>
                      <a:pPr>
                        <a:lnSpc>
                          <a:spcPct val="107000"/>
                        </a:lnSpc>
                        <a:spcAft>
                          <a:spcPts val="800"/>
                        </a:spcAft>
                      </a:pPr>
                      <a:r>
                        <a:rPr lang="en-IE" sz="1400" b="1" kern="100">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17515</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2759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154</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30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20492</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en-IE" sz="14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100.0</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9413223"/>
                  </a:ext>
                </a:extLst>
              </a:tr>
            </a:tbl>
          </a:graphicData>
        </a:graphic>
      </p:graphicFrame>
    </p:spTree>
    <p:extLst>
      <p:ext uri="{BB962C8B-B14F-4D97-AF65-F5344CB8AC3E}">
        <p14:creationId xmlns:p14="http://schemas.microsoft.com/office/powerpoint/2010/main" val="381750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889D2-CF22-394A-8528-55A205DEE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3B14FC-DB3C-C854-92A0-171606FE5BCB}"/>
              </a:ext>
            </a:extLst>
          </p:cNvPr>
          <p:cNvSpPr>
            <a:spLocks noGrp="1"/>
          </p:cNvSpPr>
          <p:nvPr>
            <p:ph type="title"/>
          </p:nvPr>
        </p:nvSpPr>
        <p:spPr>
          <a:xfrm>
            <a:off x="227806" y="76994"/>
            <a:ext cx="10744200" cy="1021493"/>
          </a:xfrm>
        </p:spPr>
        <p:txBody>
          <a:bodyPr>
            <a:noAutofit/>
          </a:bodyPr>
          <a:lstStyle/>
          <a:p>
            <a:pPr algn="ctr"/>
            <a:r>
              <a:rPr lang="en-GB" sz="2200" kern="0" dirty="0">
                <a:solidFill>
                  <a:srgbClr val="A50021"/>
                </a:solidFill>
                <a:effectLst/>
              </a:rPr>
              <a:t>Number of COVID-19 Winter 2024 booster doses among HCWs by age and gender </a:t>
            </a:r>
            <a:r>
              <a:rPr lang="en-GB" sz="2200" dirty="0">
                <a:solidFill>
                  <a:srgbClr val="A50021"/>
                </a:solidFill>
              </a:rPr>
              <a:t>administered between 16/09/2024 and 08/12/2024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9C4C13C5-E146-E005-59CF-9FEFA00EF96B}"/>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7" name="Picture 6">
            <a:extLst>
              <a:ext uri="{FF2B5EF4-FFF2-40B4-BE49-F238E27FC236}">
                <a16:creationId xmlns:a16="http://schemas.microsoft.com/office/drawing/2014/main" id="{D3E74363-3963-69A8-AF4C-FEDF9C9170B4}"/>
              </a:ext>
            </a:extLst>
          </p:cNvPr>
          <p:cNvPicPr>
            <a:picLocks noChangeAspect="1"/>
          </p:cNvPicPr>
          <p:nvPr/>
        </p:nvPicPr>
        <p:blipFill>
          <a:blip r:embed="rId2"/>
          <a:stretch>
            <a:fillRect/>
          </a:stretch>
        </p:blipFill>
        <p:spPr>
          <a:xfrm>
            <a:off x="836644" y="1098487"/>
            <a:ext cx="10517124" cy="5032248"/>
          </a:xfrm>
          <a:prstGeom prst="rect">
            <a:avLst/>
          </a:prstGeom>
        </p:spPr>
      </p:pic>
    </p:spTree>
    <p:extLst>
      <p:ext uri="{BB962C8B-B14F-4D97-AF65-F5344CB8AC3E}">
        <p14:creationId xmlns:p14="http://schemas.microsoft.com/office/powerpoint/2010/main" val="3229517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92BEE-7324-2450-B252-B8942FA5E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C788DB-C1BE-4C4D-A5F2-1C0F81169C65}"/>
              </a:ext>
            </a:extLst>
          </p:cNvPr>
          <p:cNvSpPr>
            <a:spLocks noGrp="1"/>
          </p:cNvSpPr>
          <p:nvPr>
            <p:ph type="title"/>
          </p:nvPr>
        </p:nvSpPr>
        <p:spPr>
          <a:xfrm>
            <a:off x="227806" y="76994"/>
            <a:ext cx="11201400" cy="1021493"/>
          </a:xfrm>
        </p:spPr>
        <p:txBody>
          <a:bodyPr>
            <a:noAutofit/>
          </a:bodyPr>
          <a:lstStyle/>
          <a:p>
            <a:pPr algn="ctr"/>
            <a:r>
              <a:rPr lang="en-GB" sz="2200" kern="0" dirty="0">
                <a:solidFill>
                  <a:srgbClr val="A50021"/>
                </a:solidFill>
                <a:effectLst/>
              </a:rPr>
              <a:t>Number of COVID-19 Winter 2024 booster doses among RCF residents by age and gender </a:t>
            </a:r>
            <a:r>
              <a:rPr lang="en-GB" sz="2200" dirty="0">
                <a:solidFill>
                  <a:srgbClr val="A50021"/>
                </a:solidFill>
              </a:rPr>
              <a:t>administered between 16/09/2024 and 08/12/2024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AAE7219-1E18-F4F2-8BBA-28201B2BD66C}"/>
              </a:ext>
            </a:extLst>
          </p:cNvPr>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Picture 5">
            <a:extLst>
              <a:ext uri="{FF2B5EF4-FFF2-40B4-BE49-F238E27FC236}">
                <a16:creationId xmlns:a16="http://schemas.microsoft.com/office/drawing/2014/main" id="{633DF1E2-9C2C-C9A3-855F-A82662DF58DE}"/>
              </a:ext>
            </a:extLst>
          </p:cNvPr>
          <p:cNvPicPr>
            <a:picLocks noChangeAspect="1"/>
          </p:cNvPicPr>
          <p:nvPr/>
        </p:nvPicPr>
        <p:blipFill>
          <a:blip r:embed="rId2"/>
          <a:stretch>
            <a:fillRect/>
          </a:stretch>
        </p:blipFill>
        <p:spPr>
          <a:xfrm>
            <a:off x="798544" y="1098487"/>
            <a:ext cx="10593324" cy="4803648"/>
          </a:xfrm>
          <a:prstGeom prst="rect">
            <a:avLst/>
          </a:prstGeom>
        </p:spPr>
      </p:pic>
    </p:spTree>
    <p:extLst>
      <p:ext uri="{BB962C8B-B14F-4D97-AF65-F5344CB8AC3E}">
        <p14:creationId xmlns:p14="http://schemas.microsoft.com/office/powerpoint/2010/main" val="330477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a:bodyPr>
          <a:lstStyle/>
          <a:p>
            <a:pPr algn="ctr"/>
            <a:r>
              <a:rPr lang="en-GB" sz="2200" dirty="0">
                <a:solidFill>
                  <a:srgbClr val="A50021"/>
                </a:solidFill>
              </a:rPr>
              <a:t>Percentage of Winter 2024 COVID-19 Booster Doses by Distribution Channel administered between 16/09/2024 and 08/12/2024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15</a:t>
            </a:fld>
            <a:endParaRPr lang="en-US"/>
          </a:p>
        </p:txBody>
      </p:sp>
      <p:pic>
        <p:nvPicPr>
          <p:cNvPr id="5" name="Picture 4">
            <a:extLst>
              <a:ext uri="{FF2B5EF4-FFF2-40B4-BE49-F238E27FC236}">
                <a16:creationId xmlns:a16="http://schemas.microsoft.com/office/drawing/2014/main" id="{615199C6-BF7A-CE27-109F-29B81441D660}"/>
              </a:ext>
            </a:extLst>
          </p:cNvPr>
          <p:cNvPicPr>
            <a:picLocks noChangeAspect="1"/>
          </p:cNvPicPr>
          <p:nvPr/>
        </p:nvPicPr>
        <p:blipFill>
          <a:blip r:embed="rId2"/>
          <a:stretch>
            <a:fillRect/>
          </a:stretch>
        </p:blipFill>
        <p:spPr>
          <a:xfrm>
            <a:off x="912844" y="1104170"/>
            <a:ext cx="10364724" cy="4651248"/>
          </a:xfrm>
          <a:prstGeom prst="rect">
            <a:avLst/>
          </a:prstGeom>
        </p:spPr>
      </p:pic>
    </p:spTree>
    <p:extLst>
      <p:ext uri="{BB962C8B-B14F-4D97-AF65-F5344CB8AC3E}">
        <p14:creationId xmlns:p14="http://schemas.microsoft.com/office/powerpoint/2010/main" val="1280287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R="0" algn="just" rtl="0">
              <a:buFont typeface="Courier New" panose="02070309020205020404" pitchFamily="49" charset="0"/>
              <a:buChar char="o"/>
            </a:pPr>
            <a:r>
              <a:rPr lang="en-GB" sz="1800" b="0" i="0" u="none" strike="noStrike" baseline="0" dirty="0">
                <a:latin typeface="+mn-lt"/>
              </a:rPr>
              <a:t>Uptake data reported refers to the period up to midnight of the last day of the latest epidemiological week Monday to Sunday.</a:t>
            </a:r>
          </a:p>
          <a:p>
            <a:pPr marR="0" algn="just" rtl="0">
              <a:buFont typeface="Courier New" panose="02070309020205020404" pitchFamily="49" charset="0"/>
              <a:buChar char="o"/>
            </a:pPr>
            <a:r>
              <a:rPr lang="en-GB" sz="1800" b="0" i="0" u="none" strike="noStrike" baseline="0" dirty="0">
                <a:latin typeface="+mn-lt"/>
              </a:rPr>
              <a:t>Where county and/or age group calculation of estimated uptake exceeds 100% due to data capture issues within Coax or where the numerator exceeds the population estimate/denominator then the uptake will be rounded down to </a:t>
            </a:r>
            <a:r>
              <a:rPr lang="en-GB" sz="1800" b="0" i="0" u="none" strike="noStrike" baseline="0" dirty="0">
                <a:solidFill>
                  <a:srgbClr val="C00000"/>
                </a:solidFill>
                <a:latin typeface="+mn-lt"/>
              </a:rPr>
              <a:t>99.9% (unless otherwise indicated in the report).</a:t>
            </a:r>
          </a:p>
          <a:p>
            <a:pPr marR="0" algn="l" rtl="0">
              <a:buFont typeface="Courier New" panose="02070309020205020404" pitchFamily="49" charset="0"/>
              <a:buChar char="o"/>
            </a:pPr>
            <a:r>
              <a:rPr lang="en-GB" sz="1800" b="0" i="0" u="none" strike="noStrike" baseline="0" dirty="0">
                <a:latin typeface="+mn-lt"/>
              </a:rPr>
              <a:t>Total reported doses in this report now includes all vaccination doses on the IIS/COVAX data system, including those received abroad by Irish residents.</a:t>
            </a:r>
          </a:p>
          <a:p>
            <a:pPr marR="0" algn="l" rtl="0">
              <a:buFont typeface="Courier New" panose="02070309020205020404" pitchFamily="49" charset="0"/>
              <a:buChar char="o"/>
            </a:pPr>
            <a:r>
              <a:rPr lang="en-GB" sz="1800" b="0" i="0" u="none" strike="noStrike" baseline="0" dirty="0">
                <a:latin typeface="+mn-lt"/>
              </a:rPr>
              <a:t>Reported figures excludes vaccination records where the death of the individual has been recorded.</a:t>
            </a:r>
          </a:p>
          <a:p>
            <a:pPr marR="0" algn="l" rtl="0">
              <a:buFont typeface="Courier New" panose="02070309020205020404" pitchFamily="49" charset="0"/>
              <a:buChar char="o"/>
            </a:pPr>
            <a:r>
              <a:rPr lang="en-GB" sz="1800" b="0" i="0" u="none" strike="noStrike" baseline="0" dirty="0">
                <a:latin typeface="+mn-lt"/>
              </a:rPr>
              <a:t>While data is presented in terms of total number of people receiving boosters as a proportion of total population, it should be noted that not all people within these populations will be eligible for vaccination at a given time for example if they have recently had COVID-19 infection.</a:t>
            </a:r>
          </a:p>
          <a:p>
            <a:pPr marR="0" algn="l" rtl="0">
              <a:buFont typeface="Courier New" panose="02070309020205020404" pitchFamily="49" charset="0"/>
              <a:buChar char="o"/>
            </a:pPr>
            <a:r>
              <a:rPr lang="en-GB" sz="1800" b="0" i="0" u="none" strike="noStrike" baseline="0" dirty="0">
                <a:latin typeface="+mn-lt"/>
              </a:rPr>
              <a:t>It was not possible to accurately summarise the number of individuals aged between 6 months and 4 years, between 5 and 11 years and between 12 and 59 years with underlying medical conditions because those details in the IIS/COVAX extract are combined in a complex way with target groupings.</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967967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fontScale="92500"/>
          </a:bodyPr>
          <a:lstStyle/>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The data in this report are based on the vaccination records stored on the COVAX system. The vaccination status and other variables on the person's account and vaccination record such as risk factors and </a:t>
            </a:r>
            <a:r>
              <a:rPr lang="en-GB" sz="1600" dirty="0" err="1">
                <a:effectLst/>
                <a:latin typeface="+mn-lt"/>
                <a:ea typeface="Times New Roman" panose="02020603050405020304" pitchFamily="18" charset="0"/>
                <a:cs typeface="Times New Roman" panose="02020603050405020304" pitchFamily="18" charset="0"/>
              </a:rPr>
              <a:t>cohorted</a:t>
            </a:r>
            <a:r>
              <a:rPr lang="en-GB" sz="1600" dirty="0">
                <a:effectLst/>
                <a:latin typeface="+mn-lt"/>
                <a:ea typeface="Times New Roman" panose="02020603050405020304" pitchFamily="18" charset="0"/>
                <a:cs typeface="Times New Roman" panose="02020603050405020304" pitchFamily="18" charset="0"/>
              </a:rPr>
              <a:t> groupings are as recorded on this system. For values recorded on the person's account, these may not be updated at each vaccination event depending on them being provided by the vaccine recipient and recorded at the time of vaccination.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Furthermore, for vaccinations given at GP practices and pharmacies, these other variables are not necessarily mandatory at the source of record (GP Practice or Pharmacy System) and so may not update changes on the person account in COVAX. As a result, in some cases, the data may reflect a historic value (such as risk factor or cohort). </a:t>
            </a:r>
          </a:p>
          <a:p>
            <a:pPr marL="34290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In addition, a person may have more than one risk factor for a given vaccination event, but all relevant risk factors may not be recorded. For example,</a:t>
            </a:r>
            <a:r>
              <a:rPr lang="en-GB" sz="1600" dirty="0">
                <a:latin typeface="+mn-lt"/>
                <a:ea typeface="Aptos" panose="020B0004020202020204" pitchFamily="34" charset="0"/>
                <a:cs typeface="Times New Roman" panose="02020603050405020304" pitchFamily="18" charset="0"/>
              </a:rPr>
              <a:t> as HCW status is considered a risk factor, those who also have a medical condition (another risk factor) are likely to be recorded on IIS/COVAX with the latter rather as a HCW, thereby resulting in an under-reporting of vaccinated HCWs</a:t>
            </a:r>
            <a:endParaRPr lang="en-GB" sz="1600" dirty="0">
              <a:effectLst/>
              <a:latin typeface="+mn-lt"/>
              <a:ea typeface="Times New Roman" panose="02020603050405020304" pitchFamily="18"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Also, </a:t>
            </a:r>
            <a:r>
              <a:rPr lang="en-GB" sz="1600" dirty="0" err="1">
                <a:effectLst/>
                <a:latin typeface="+mn-lt"/>
                <a:ea typeface="Times New Roman" panose="02020603050405020304" pitchFamily="18" charset="0"/>
                <a:cs typeface="Times New Roman" panose="02020603050405020304" pitchFamily="18" charset="0"/>
              </a:rPr>
              <a:t>cohorting</a:t>
            </a:r>
            <a:r>
              <a:rPr lang="en-GB" sz="1600" dirty="0">
                <a:effectLst/>
                <a:latin typeface="+mn-lt"/>
                <a:ea typeface="Times New Roman" panose="02020603050405020304" pitchFamily="18" charset="0"/>
                <a:cs typeface="Times New Roman" panose="02020603050405020304" pitchFamily="18" charset="0"/>
              </a:rPr>
              <a:t> (such as healthcare worker) is dependent on this information being supplied by the vaccine recipient at the time of vaccination and this being recorded on the system of record. Therefore, this data presented in this report is based on the vaccination status of individuals registered on the COVAX system based on their last dose received.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This means that the risk factor profile of those same individuals may not reflect their actual status at that same time for the reasons explained above.</a:t>
            </a:r>
          </a:p>
          <a:p>
            <a:pPr marL="342900" lvl="0" indent="-342900" algn="just">
              <a:lnSpc>
                <a:spcPct val="107000"/>
              </a:lnSpc>
              <a:buFont typeface="Courier New" panose="02070309020205020404" pitchFamily="49" charset="0"/>
              <a:buChar char="o"/>
            </a:pPr>
            <a:r>
              <a:rPr lang="en-GB" sz="1600" dirty="0">
                <a:effectLst/>
                <a:latin typeface="+mn-lt"/>
                <a:ea typeface="Aptos" panose="020B0004020202020204" pitchFamily="34" charset="0"/>
                <a:cs typeface="Times New Roman" panose="02020603050405020304" pitchFamily="18" charset="0"/>
              </a:rPr>
              <a:t>The data presented in this slide set focusses exclusively on all booster doses administered during the Winter 2024 campaign as the number of individuals who have competed their primary course treatment is quite small, so much so that the numbers will have a negligible impact on the calculation of the overall percentage uptake of COVID-19 vaccination in the general population. </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319692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26610"/>
            <a:ext cx="10971372" cy="1409594"/>
          </a:xfrm>
        </p:spPr>
        <p:txBody>
          <a:bodyPr>
            <a:normAutofit/>
          </a:bodyPr>
          <a:lstStyle/>
          <a:p>
            <a:endParaRPr lang="en-IE" dirty="0"/>
          </a:p>
          <a:p>
            <a:pPr marL="0" indent="0">
              <a:buNone/>
            </a:pPr>
            <a:endParaRPr lang="en-IE" dirty="0"/>
          </a:p>
          <a:p>
            <a:pPr marL="0" indent="0">
              <a:buNone/>
            </a:pPr>
            <a:r>
              <a:rPr lang="en-IE"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9306" y="5354366"/>
            <a:ext cx="952633" cy="952633"/>
          </a:xfrm>
          <a:prstGeom prst="rect">
            <a:avLst/>
          </a:prstGeom>
        </p:spPr>
      </p:pic>
      <p:sp>
        <p:nvSpPr>
          <p:cNvPr id="6" name="TextBox 5"/>
          <p:cNvSpPr txBox="1"/>
          <p:nvPr/>
        </p:nvSpPr>
        <p:spPr>
          <a:xfrm>
            <a:off x="5638006" y="5639594"/>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606" y="5447594"/>
            <a:ext cx="954000" cy="954000"/>
          </a:xfrm>
          <a:prstGeom prst="rect">
            <a:avLst/>
          </a:prstGeom>
        </p:spPr>
      </p:pic>
      <p:sp>
        <p:nvSpPr>
          <p:cNvPr id="8" name="TextBox 7"/>
          <p:cNvSpPr txBox="1"/>
          <p:nvPr/>
        </p:nvSpPr>
        <p:spPr>
          <a:xfrm>
            <a:off x="1295973" y="5662930"/>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sp>
        <p:nvSpPr>
          <p:cNvPr id="9" name="TextBox 8"/>
          <p:cNvSpPr txBox="1"/>
          <p:nvPr/>
        </p:nvSpPr>
        <p:spPr>
          <a:xfrm>
            <a:off x="9166341" y="5684027"/>
            <a:ext cx="1905000" cy="738664"/>
          </a:xfrm>
          <a:prstGeom prst="rect">
            <a:avLst/>
          </a:prstGeom>
          <a:noFill/>
        </p:spPr>
        <p:txBody>
          <a:bodyPr wrap="square" rtlCol="0">
            <a:spAutoFit/>
          </a:bodyPr>
          <a:lstStyle/>
          <a:p>
            <a:r>
              <a:rPr lang="en-IE" b="1" dirty="0">
                <a:hlinkClick r:id="rId4"/>
              </a:rPr>
              <a:t>www.hpsc.ie</a:t>
            </a:r>
            <a:r>
              <a:rPr lang="en-IE" b="1" dirty="0"/>
              <a:t> </a:t>
            </a:r>
          </a:p>
          <a:p>
            <a:endParaRPr lang="en-IE" dirty="0"/>
          </a:p>
        </p:txBody>
      </p:sp>
      <p:sp>
        <p:nvSpPr>
          <p:cNvPr id="10" name="Title 1"/>
          <p:cNvSpPr>
            <a:spLocks noGrp="1"/>
          </p:cNvSpPr>
          <p:nvPr>
            <p:ph type="title"/>
          </p:nvPr>
        </p:nvSpPr>
        <p:spPr>
          <a:xfrm>
            <a:off x="609521" y="274701"/>
            <a:ext cx="10361851" cy="564293"/>
          </a:xfrm>
        </p:spPr>
        <p:txBody>
          <a:bodyPr>
            <a:normAutofit/>
          </a:bodyPr>
          <a:lstStyle/>
          <a:p>
            <a:pPr algn="ctr"/>
            <a:r>
              <a:rPr lang="en-IE" sz="2500" dirty="0">
                <a:solidFill>
                  <a:srgbClr val="A50021"/>
                </a:solidFill>
              </a:rPr>
              <a:t>Acknowledgements</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41655" y="5395587"/>
            <a:ext cx="972000" cy="972000"/>
          </a:xfrm>
          <a:prstGeom prst="rect">
            <a:avLst/>
          </a:prstGeom>
        </p:spPr>
      </p:pic>
      <p:sp>
        <p:nvSpPr>
          <p:cNvPr id="2" name="TextBox 1">
            <a:extLst>
              <a:ext uri="{FF2B5EF4-FFF2-40B4-BE49-F238E27FC236}">
                <a16:creationId xmlns:a16="http://schemas.microsoft.com/office/drawing/2014/main" id="{FB8824EF-7DEC-46E0-BA2F-A84750A4728C}"/>
              </a:ext>
            </a:extLst>
          </p:cNvPr>
          <p:cNvSpPr txBox="1"/>
          <p:nvPr/>
        </p:nvSpPr>
        <p:spPr>
          <a:xfrm>
            <a:off x="609521" y="1372394"/>
            <a:ext cx="11267408" cy="3739485"/>
          </a:xfrm>
          <a:prstGeom prst="rect">
            <a:avLst/>
          </a:prstGeom>
          <a:noFill/>
        </p:spPr>
        <p:txBody>
          <a:bodyPr wrap="square" rtlCol="0">
            <a:spAutoFit/>
          </a:bodyPr>
          <a:lstStyle/>
          <a:p>
            <a:r>
              <a:rPr lang="en-IE" sz="2400" dirty="0"/>
              <a:t>Sincere thanks to the following for providing the data for this report:</a:t>
            </a:r>
          </a:p>
          <a:p>
            <a:pPr marL="342900" lvl="0" indent="-342900">
              <a:buFont typeface="Arial" panose="020B0604020202020204" pitchFamily="34" charset="0"/>
              <a:buChar char="•"/>
            </a:pPr>
            <a:r>
              <a:rPr lang="en-IE" sz="2400" dirty="0"/>
              <a:t>National Immunisation Office (NIO)</a:t>
            </a:r>
          </a:p>
          <a:p>
            <a:pPr marL="342900" lvl="0" indent="-342900">
              <a:buFont typeface="Arial" panose="020B0604020202020204" pitchFamily="34" charset="0"/>
              <a:buChar char="•"/>
            </a:pPr>
            <a:r>
              <a:rPr lang="en-IE" sz="2400" dirty="0"/>
              <a:t>Office of the Chief Information Officer (OCIO)</a:t>
            </a:r>
          </a:p>
          <a:p>
            <a:pPr marL="342900" lvl="0" indent="-342900">
              <a:buFont typeface="Arial" panose="020B0604020202020204" pitchFamily="34" charset="0"/>
              <a:buChar char="•"/>
            </a:pPr>
            <a:r>
              <a:rPr lang="en-IE" sz="2400" dirty="0"/>
              <a:t>HSE Integrated Information Services (IIS) and COVAX Implementation team of Salesforce, IBM, PWC, EY</a:t>
            </a:r>
          </a:p>
          <a:p>
            <a:pPr marL="342900" lvl="0" indent="-342900">
              <a:buFont typeface="Arial" panose="020B0604020202020204" pitchFamily="34" charset="0"/>
              <a:buChar char="•"/>
            </a:pPr>
            <a:r>
              <a:rPr lang="en-IE" sz="2400" dirty="0"/>
              <a:t>HSE procurement/acute hospitals/CHOs/vaccinating teams and administrators/IT staff</a:t>
            </a:r>
          </a:p>
          <a:p>
            <a:pPr marL="342900" lvl="0" indent="-342900">
              <a:buFont typeface="Arial" panose="020B0604020202020204" pitchFamily="34" charset="0"/>
              <a:buChar char="•"/>
            </a:pPr>
            <a:r>
              <a:rPr lang="en-IE" sz="2400" dirty="0"/>
              <a:t>HSE Health Intelligence, Strategic Planning &amp; Transformation Unit</a:t>
            </a:r>
          </a:p>
          <a:p>
            <a:pPr marL="342900" lvl="0" indent="-342900">
              <a:buFont typeface="Arial" panose="020B0604020202020204" pitchFamily="34" charset="0"/>
              <a:buChar char="•"/>
            </a:pPr>
            <a:r>
              <a:rPr lang="en-IE" sz="2400" dirty="0"/>
              <a:t>NHSS for Fair Deal Resident Data</a:t>
            </a:r>
          </a:p>
          <a:p>
            <a:pPr marL="342900" lvl="0" indent="-342900">
              <a:buFont typeface="Arial" panose="020B0604020202020204" pitchFamily="34" charset="0"/>
              <a:buChar char="•"/>
            </a:pPr>
            <a:r>
              <a:rPr lang="en-IE" sz="2400" dirty="0"/>
              <a:t>HR-Sap for HSE HCW Data</a:t>
            </a:r>
          </a:p>
          <a:p>
            <a:endParaRPr lang="en-IE" dirty="0"/>
          </a:p>
        </p:txBody>
      </p:sp>
      <p:sp>
        <p:nvSpPr>
          <p:cNvPr id="12" name="Slide Number Placeholder 11">
            <a:extLst>
              <a:ext uri="{FF2B5EF4-FFF2-40B4-BE49-F238E27FC236}">
                <a16:creationId xmlns:a16="http://schemas.microsoft.com/office/drawing/2014/main" id="{CB875410-3A92-7C01-496D-FEBBECF9CF0D}"/>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11259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Booster &amp; Seasonal Influenza 2024 doses by HSE HCWs between 16/09/2024 to 23/11/2024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89806" y="1524794"/>
            <a:ext cx="10591800" cy="3700244"/>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In total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108,127</a:t>
            </a:r>
            <a:r>
              <a:rPr lang="en-GB" sz="2000" dirty="0">
                <a:effectLst/>
                <a:latin typeface="Calibri" panose="020F0502020204030204" pitchFamily="34" charset="0"/>
                <a:ea typeface="Calibri" panose="020F0502020204030204" pitchFamily="34" charset="0"/>
                <a:cs typeface="Times New Roman" panose="02020603050405020304" pitchFamily="18" charset="0"/>
              </a:rPr>
              <a:t> records for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HSE healthcare workers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were included in the analysis.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Overall uptake</a:t>
            </a:r>
            <a:r>
              <a:rPr lang="en-GB" sz="2000" dirty="0">
                <a:effectLst/>
                <a:latin typeface="Calibri" panose="020F0502020204030204" pitchFamily="34" charset="0"/>
                <a:ea typeface="Calibri" panose="020F0502020204030204" pitchFamily="34" charset="0"/>
                <a:cs typeface="Times New Roman" panose="02020603050405020304" pitchFamily="18" charset="0"/>
              </a:rPr>
              <a:t> by end of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23/11/2024</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10,476 received COVID-19 vaccine, an uptake of 9.7%</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27,660 received influenza vaccine, an uptake of 25.6%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Amongst those who received 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9,958 (9.2%) received both COVID-19 and influenza vaccine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518 (0.5%) received COVID-19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17,702 (16.4%) received influenza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79,949 (73.9%) did not receive any COVID-19 or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97,651 (90.3%) did not get a COVID-19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80,467 (74.4%) did not get an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C32EFF0-E207-FB9E-6C48-0B1012EE6FA1}"/>
              </a:ext>
            </a:extLst>
          </p:cNvPr>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07358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1" y="153194"/>
            <a:ext cx="10210085" cy="564293"/>
          </a:xfrm>
        </p:spPr>
        <p:txBody>
          <a:bodyPr>
            <a:normAutofit/>
          </a:bodyPr>
          <a:lstStyle/>
          <a:p>
            <a:pPr algn="ctr"/>
            <a:r>
              <a:rPr lang="en-IE" sz="2400" dirty="0">
                <a:solidFill>
                  <a:srgbClr val="BA1F46"/>
                </a:solidFill>
                <a:latin typeface="Calibri" panose="020F0502020204030204" pitchFamily="34" charset="0"/>
                <a:ea typeface="Calibri" panose="020F0502020204030204" pitchFamily="34" charset="0"/>
                <a:cs typeface="Times New Roman" panose="02020603050405020304" pitchFamily="18" charset="0"/>
              </a:rPr>
              <a:t>Winter 2024 COVID-19 Campaign Target Groups</a:t>
            </a:r>
            <a:endParaRPr lang="en-IE" sz="2400" dirty="0">
              <a:solidFill>
                <a:srgbClr val="BA1F4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09521" y="717486"/>
            <a:ext cx="10971372" cy="5760308"/>
          </a:xfrm>
        </p:spPr>
        <p:txBody>
          <a:bodyPr>
            <a:normAutofit fontScale="92500" lnSpcReduction="10000"/>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COVID-19 Winter 2024 vaccination campaign will officially start on 01/10/2024. However, because the National Cold Chain commenced deliveries of COVID-19 vaccines to GPs, Pharmacies and HSE from 16/09/2024, it has meant some GP clinics and pharmacies begun vaccine administration from this date. For the purposes of reporting henceforth, all figures from the week commencing 30/09/2024 will include those administered doses between 16/09/2024 and 30/09/2024 inclusive.</a:t>
            </a:r>
          </a:p>
          <a:p>
            <a:pPr algn="just">
              <a:lnSpc>
                <a:spcPct val="107000"/>
              </a:lnSpc>
              <a:spcAft>
                <a:spcPts val="800"/>
              </a:spcAft>
            </a:pPr>
            <a:r>
              <a:rPr lang="en-IE" sz="1800" dirty="0">
                <a:effectLst/>
                <a:latin typeface="Aptos" panose="020B0004020202020204" pitchFamily="34" charset="0"/>
                <a:ea typeface="Aptos" panose="020B0004020202020204" pitchFamily="34" charset="0"/>
                <a:cs typeface="Times New Roman" panose="02020603050405020304" pitchFamily="18" charset="0"/>
              </a:rPr>
              <a:t>The administration of vaccine doses follows the guidelines set down by the National Immunisation Advisory Committee (NIAC), which are available here at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https://rcpi.access.preservica.com/uncategorized/IO_e96fc7c5-1777-45d3-898e-5550336168aa/</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primary target groups of the Winter COVID-19 2024 vaccine campaign include those aged:</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60 years and older;</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 months‐59 years:</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immunocompromised conditions associated with a suboptimal response to vaccination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medical conditions associated with a higher risk of COVID‐19 hospitalisation, severe disease or death</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18-59 years living in long term care facilities for older adults;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Health and care workers;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Pregnant women: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pregnant women, a single primary vaccination dose is recommended. A booster dose is recommended all year and is not seasonal and can be given if it is more than six months since their previous dose or infection at any stage in pregnancy. The booster is ideally given between 20-34 weeks’ gestation. If it is more than 12 months since their previous COVID-19 vaccine or infection administration earlier in pregnancy should be considered.</a:t>
            </a:r>
          </a:p>
          <a:p>
            <a:pPr marL="342900" lvl="0" indent="-342900">
              <a:lnSpc>
                <a:spcPct val="107000"/>
              </a:lnSpc>
              <a:buFont typeface="Symbol" panose="05050102010706020507" pitchFamily="18" charset="2"/>
              <a:buChar char=""/>
            </a:pP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6F1D604-8F46-1FB7-8294-36EFD60F1086}"/>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028293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&amp; Seasonal Influenza doses by Fair Deal residents in residential care facilities</a:t>
            </a:r>
            <a:br>
              <a:rPr lang="en-GB" sz="2200" dirty="0">
                <a:solidFill>
                  <a:srgbClr val="A50021"/>
                </a:solidFill>
              </a:rPr>
            </a:br>
            <a:r>
              <a:rPr lang="en-GB" sz="2200" dirty="0">
                <a:solidFill>
                  <a:srgbClr val="A50021"/>
                </a:solidFill>
              </a:rPr>
              <a:t>between 16/09/2024 to 23/11/2024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13606" y="1544063"/>
            <a:ext cx="10591800" cy="4670574"/>
          </a:xfrm>
          <a:prstGeom prst="rect">
            <a:avLst/>
          </a:prstGeom>
          <a:noFill/>
        </p:spPr>
        <p:txBody>
          <a:bodyPr wrap="square">
            <a:spAutoFit/>
          </a:bodyPr>
          <a:lstStyle/>
          <a:p>
            <a:pPr lvl="0">
              <a:lnSpc>
                <a:spcPct val="107000"/>
              </a:lnSpc>
            </a:pPr>
            <a:r>
              <a:rPr lang="en-GB" sz="1600" dirty="0">
                <a:effectLst/>
                <a:latin typeface="Calibri" panose="020F0502020204030204" pitchFamily="34" charset="0"/>
                <a:ea typeface="Calibri" panose="020F0502020204030204" pitchFamily="34" charset="0"/>
                <a:cs typeface="Times New Roman" panose="02020603050405020304" pitchFamily="18" charset="0"/>
              </a:rPr>
              <a:t>526 residential care facilities were identified from a matched dataset. 	</a:t>
            </a:r>
            <a:endPar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200"/>
              </a:spcBef>
            </a:pPr>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Influenza Vaccination Uptake</a:t>
            </a:r>
            <a:endParaRPr lang="en-IE"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16/09/2024 and 23/11/2024, overall uptake among Fair Deal residents was 81.9% (n=19,517/23,821)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87 locations (16.5%)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311 locations (59.1%)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108 locations (20.5%)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11 locations (2.1%) had an uptake of 100%. </a:t>
            </a:r>
          </a:p>
          <a:p>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COVID-19 Vaccination Uptake</a:t>
            </a: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01/10/2024 and 23/11/2024, overall uptake among Fair Deal residents was 74.4% (n=17,712/23,821)</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26 locations (4.9%)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193 locations (36.7%)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258 locations (49.0%)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44 locations (8.4%)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No locations (0.0%) had an uptake of 100%. </a:t>
            </a:r>
          </a:p>
        </p:txBody>
      </p:sp>
      <p:sp>
        <p:nvSpPr>
          <p:cNvPr id="3" name="Slide Number Placeholder 2">
            <a:extLst>
              <a:ext uri="{FF2B5EF4-FFF2-40B4-BE49-F238E27FC236}">
                <a16:creationId xmlns:a16="http://schemas.microsoft.com/office/drawing/2014/main" id="{5E9AE466-1755-285D-C6B1-566CC142FD1F}"/>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30089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913606" y="167712"/>
            <a:ext cx="9982200" cy="564293"/>
          </a:xfrm>
        </p:spPr>
        <p:txBody>
          <a:bodyPr>
            <a:normAutofit/>
          </a:bodyPr>
          <a:lstStyle/>
          <a:p>
            <a:pPr algn="ctr"/>
            <a:r>
              <a:rPr lang="en-GB" sz="2400" dirty="0">
                <a:solidFill>
                  <a:srgbClr val="A50021"/>
                </a:solidFill>
              </a:rPr>
              <a:t>Methodology</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L="342900" lvl="0" indent="-342900" algn="just">
              <a:lnSpc>
                <a:spcPct val="107000"/>
              </a:lnSpc>
              <a:buFont typeface="Symbol" panose="05050102010706020507" pitchFamily="18" charset="2"/>
              <a:buChar char=""/>
            </a:pPr>
            <a:r>
              <a:rPr lang="en-IE" sz="1800" i="1" dirty="0">
                <a:effectLst/>
                <a:latin typeface="Aptos" panose="020B0004020202020204" pitchFamily="34" charset="0"/>
                <a:ea typeface="Aptos" panose="020B0004020202020204" pitchFamily="34" charset="0"/>
                <a:cs typeface="Calibri" panose="020F0502020204030204" pitchFamily="34" charset="0"/>
              </a:rPr>
              <a:t>Data were provided by OCIO based on data in the data lake PROD environment (includes COVAX registered vaccinations and GP administered vaccinations). </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i="1" u="sng" dirty="0">
                <a:effectLst/>
                <a:latin typeface="Aptos" panose="020B0004020202020204" pitchFamily="34" charset="0"/>
                <a:ea typeface="Aptos" panose="020B0004020202020204" pitchFamily="34" charset="0"/>
                <a:cs typeface="Calibri" panose="020F0502020204030204" pitchFamily="34" charset="0"/>
              </a:rPr>
              <a:t>DENOMINATOR USE</a:t>
            </a:r>
            <a:r>
              <a:rPr lang="en-IE" sz="1800" i="1" dirty="0">
                <a:effectLst/>
                <a:latin typeface="Aptos" panose="020B0004020202020204" pitchFamily="34" charset="0"/>
                <a:ea typeface="Aptos" panose="020B0004020202020204" pitchFamily="34" charset="0"/>
                <a:cs typeface="Calibri" panose="020F0502020204030204" pitchFamily="34" charset="0"/>
              </a:rPr>
              <a:t>: In this report, uptake is calculated based on Census 2022 population. See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https://www.cso.ie/en/releasesandpublications/ep/p-cpsr/censusofpopulation2022-summaryresults/populationchanges/</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15406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3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300" b="1" i="1" dirty="0">
                <a:latin typeface="Aptos" panose="020B0004020202020204" pitchFamily="34" charset="0"/>
                <a:ea typeface="Aptos" panose="020B0004020202020204" pitchFamily="34" charset="0"/>
                <a:cs typeface="Times New Roman" panose="02020603050405020304" pitchFamily="18" charset="0"/>
              </a:rPr>
              <a:t>16</a:t>
            </a:r>
            <a:r>
              <a:rPr lang="en-IE" sz="1300" b="1" i="1" dirty="0">
                <a:effectLst/>
                <a:latin typeface="Aptos" panose="020B0004020202020204" pitchFamily="34" charset="0"/>
                <a:ea typeface="Aptos" panose="020B0004020202020204" pitchFamily="34" charset="0"/>
                <a:cs typeface="Times New Roman" panose="02020603050405020304" pitchFamily="18" charset="0"/>
              </a:rPr>
              <a:t>/09/2024 and 08/12/2024</a:t>
            </a:r>
          </a:p>
          <a:p>
            <a:pPr marL="342900" lvl="0" indent="-342900" algn="just">
              <a:lnSpc>
                <a:spcPct val="115000"/>
              </a:lnSpc>
              <a:buFont typeface="Symbol" panose="05050102010706020507" pitchFamily="18" charset="2"/>
              <a:buChar char=""/>
            </a:pPr>
            <a:r>
              <a:rPr lang="en-IE" sz="1200" b="1" dirty="0">
                <a:effectLst/>
                <a:latin typeface="Aptos" panose="020B0004020202020204" pitchFamily="34" charset="0"/>
                <a:ea typeface="Aptos" panose="020B0004020202020204" pitchFamily="34" charset="0"/>
                <a:cs typeface="Times New Roman" panose="02020603050405020304" pitchFamily="18" charset="0"/>
              </a:rPr>
              <a:t>Total:</a:t>
            </a:r>
            <a:r>
              <a:rPr lang="en-IE" sz="1200" dirty="0">
                <a:effectLst/>
                <a:latin typeface="Aptos" panose="020B0004020202020204" pitchFamily="34" charset="0"/>
                <a:ea typeface="Aptos" panose="020B0004020202020204" pitchFamily="34" charset="0"/>
                <a:cs typeface="Times New Roman" panose="02020603050405020304" pitchFamily="18" charset="0"/>
              </a:rPr>
              <a:t> 503,306 COVID-19 booster doses reported</a:t>
            </a: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Age Group</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dose uptake among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60-69 year olds was 25.2%</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70-79 year-olds was 43.6%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80+ year olds, it was 57.6%</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 years olds was 37.0%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Gender</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uptake was highest at 85+ years of age among males at 62.9% and among females at 55.9%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Among eligible persons aged 6 months to 59 years booster dose uptake for</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 months to 4 years was 0.0%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5-11 years was 0.0 %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12-59 years was 3.5%</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Vaccination Location:</a:t>
            </a:r>
            <a:r>
              <a:rPr lang="en-GB" sz="1200" dirty="0">
                <a:effectLst/>
                <a:latin typeface="Aptos" panose="020B0004020202020204" pitchFamily="34" charset="0"/>
                <a:ea typeface="Aptos" panose="020B0004020202020204" pitchFamily="34" charset="0"/>
                <a:cs typeface="Times New Roman" panose="02020603050405020304" pitchFamily="18" charset="0"/>
              </a:rPr>
              <a:t> Of the booster doses administered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61.0% were in GP clinics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9.5% in HSE clinics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29.6% in pharmacies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County of Residence:</a:t>
            </a:r>
            <a:r>
              <a:rPr lang="en-GB" sz="1200" dirty="0">
                <a:effectLst/>
                <a:latin typeface="Aptos" panose="020B0004020202020204" pitchFamily="34" charset="0"/>
                <a:ea typeface="Aptos" panose="020B0004020202020204" pitchFamily="34" charset="0"/>
                <a:cs typeface="Times New Roman" panose="02020603050405020304" pitchFamily="18" charset="0"/>
              </a:rPr>
              <a:t> Uptake was highest at</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34.8% among 60–69-year-olds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56.2% among 70-79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73.9% among 80+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48.3% among 60+ year 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577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6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600" b="1" i="1" dirty="0">
                <a:latin typeface="Aptos" panose="020B0004020202020204" pitchFamily="34" charset="0"/>
                <a:ea typeface="Aptos" panose="020B0004020202020204" pitchFamily="34" charset="0"/>
                <a:cs typeface="Times New Roman" panose="02020603050405020304" pitchFamily="18" charset="0"/>
              </a:rPr>
              <a:t>16</a:t>
            </a:r>
            <a:r>
              <a:rPr lang="en-IE" sz="1600" b="1" i="1" dirty="0">
                <a:effectLst/>
                <a:latin typeface="Aptos" panose="020B0004020202020204" pitchFamily="34" charset="0"/>
                <a:ea typeface="Aptos" panose="020B0004020202020204" pitchFamily="34" charset="0"/>
                <a:cs typeface="Times New Roman" panose="02020603050405020304" pitchFamily="18" charset="0"/>
              </a:rPr>
              <a:t>/09/2024 and 08/12/2024</a:t>
            </a:r>
          </a:p>
          <a:p>
            <a:pPr marL="342900" lvl="0" indent="-342900" algn="just">
              <a:lnSpc>
                <a:spcPct val="115000"/>
              </a:lnSpc>
              <a:buFont typeface="Symbol" panose="05050102010706020507" pitchFamily="18" charset="2"/>
              <a:buChar char=""/>
            </a:pPr>
            <a:r>
              <a:rPr lang="en-IE" sz="1600" b="1" dirty="0">
                <a:effectLst/>
                <a:latin typeface="Aptos" panose="020B0004020202020204" pitchFamily="34" charset="0"/>
                <a:ea typeface="Times New Roman" panose="02020603050405020304" pitchFamily="18" charset="0"/>
                <a:cs typeface="Times New Roman" panose="02020603050405020304" pitchFamily="18" charset="0"/>
              </a:rPr>
              <a:t>Immunocompromised</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a:t>
            </a:r>
            <a:r>
              <a:rPr lang="en-IE" sz="1600" b="1"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NOTE:</a:t>
            </a:r>
            <a:r>
              <a:rPr lang="en-IE" sz="160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Reporting on the number vaccinated who are immunocompromised has been paused. This is in order to get further clarification from the National Immunisation Office on how best to identify individuals who are immunocompromised at the time of their latest COVID-19 dose and/or whether or not they also have a medical risk factor/condition that constitutes as being immunocompromised.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Pregnant women</a:t>
            </a:r>
            <a:r>
              <a:rPr lang="en-GB" sz="1600" dirty="0">
                <a:effectLst/>
                <a:latin typeface="Aptos" panose="020B0004020202020204" pitchFamily="34" charset="0"/>
                <a:ea typeface="Aptos" panose="020B0004020202020204" pitchFamily="34" charset="0"/>
                <a:cs typeface="Times New Roman" panose="02020603050405020304" pitchFamily="18" charset="0"/>
              </a:rPr>
              <a:t>: 1,123 booster doses administered aged 18-59 years;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5.0</a:t>
            </a:r>
            <a:r>
              <a:rPr lang="en-IE" sz="1600" dirty="0">
                <a:effectLst/>
                <a:latin typeface="Aptos" panose="020B0004020202020204" pitchFamily="34" charset="0"/>
                <a:ea typeface="Aptos" panose="020B0004020202020204" pitchFamily="34" charset="0"/>
                <a:cs typeface="Times New Roman" panose="02020603050405020304" pitchFamily="18" charset="0"/>
              </a:rPr>
              <a:t>%</a:t>
            </a:r>
            <a:r>
              <a:rPr lang="en-GB" sz="1600" dirty="0">
                <a:effectLst/>
                <a:latin typeface="Aptos" panose="020B0004020202020204" pitchFamily="34" charset="0"/>
                <a:ea typeface="Aptos" panose="020B0004020202020204" pitchFamily="34" charset="0"/>
                <a:cs typeface="Times New Roman" panose="02020603050405020304" pitchFamily="18" charset="0"/>
              </a:rPr>
              <a:t> among an estimated target pregnant population of 22,790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Healthcare workers (HCWs)</a:t>
            </a:r>
            <a:r>
              <a:rPr lang="en-GB" sz="1600" dirty="0">
                <a:effectLst/>
                <a:latin typeface="Aptos" panose="020B0004020202020204" pitchFamily="34" charset="0"/>
                <a:ea typeface="Aptos" panose="020B0004020202020204" pitchFamily="34" charset="0"/>
                <a:cs typeface="Times New Roman" panose="02020603050405020304" pitchFamily="18" charset="0"/>
              </a:rPr>
              <a:t>: 20,492 booster doses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43.2% and lowest in 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10.8</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8.2</a:t>
            </a:r>
            <a:r>
              <a:rPr lang="en-GB" sz="1600" dirty="0">
                <a:effectLst/>
                <a:latin typeface="Aptos" panose="020B0004020202020204" pitchFamily="34" charset="0"/>
                <a:ea typeface="Aptos" panose="020B0004020202020204" pitchFamily="34" charset="0"/>
                <a:cs typeface="Times New Roman" panose="02020603050405020304" pitchFamily="18" charset="0"/>
              </a:rPr>
              <a:t>% among an estimated HCW population of 250,000</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600" b="1" dirty="0">
                <a:effectLst/>
                <a:latin typeface="Aptos" panose="020B0004020202020204" pitchFamily="34" charset="0"/>
                <a:ea typeface="Aptos" panose="020B0004020202020204" pitchFamily="34" charset="0"/>
                <a:cs typeface="Times New Roman" panose="02020603050405020304" pitchFamily="18" charset="0"/>
              </a:rPr>
              <a:t>LTCF residents</a:t>
            </a:r>
            <a:r>
              <a:rPr lang="en-GB" sz="1600" dirty="0">
                <a:effectLst/>
                <a:latin typeface="Aptos" panose="020B0004020202020204" pitchFamily="34" charset="0"/>
                <a:ea typeface="Aptos" panose="020B0004020202020204" pitchFamily="34" charset="0"/>
                <a:cs typeface="Times New Roman" panose="02020603050405020304" pitchFamily="18" charset="0"/>
              </a:rPr>
              <a:t>: 25,138 booster doses have yet been administered; u</a:t>
            </a:r>
            <a:r>
              <a:rPr lang="en-IE" sz="16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30.2% </a:t>
            </a:r>
            <a:r>
              <a:rPr lang="en-IE" sz="1600">
                <a:effectLst/>
                <a:latin typeface="Aptos" panose="020B0004020202020204" pitchFamily="34" charset="0"/>
                <a:ea typeface="Times New Roman" panose="02020603050405020304" pitchFamily="18" charset="0"/>
                <a:cs typeface="Times New Roman" panose="02020603050405020304" pitchFamily="18" charset="0"/>
              </a:rPr>
              <a:t>and lowest  </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in Co. Cork at </a:t>
            </a:r>
            <a:r>
              <a:rPr lang="en-GB" sz="1600" dirty="0">
                <a:effectLst/>
                <a:latin typeface="Aptos" panose="020B0004020202020204" pitchFamily="34" charset="0"/>
                <a:ea typeface="Aptos" panose="020B0004020202020204" pitchFamily="34" charset="0"/>
                <a:cs typeface="Times New Roman" panose="02020603050405020304" pitchFamily="18" charset="0"/>
              </a:rPr>
              <a:t>12.2</a:t>
            </a:r>
            <a:r>
              <a:rPr lang="en-IE" sz="16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6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6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600" dirty="0">
                <a:effectLst/>
                <a:latin typeface="Aptos" panose="020B0004020202020204" pitchFamily="34" charset="0"/>
                <a:ea typeface="Aptos" panose="020B0004020202020204" pitchFamily="34" charset="0"/>
                <a:cs typeface="Times New Roman" panose="02020603050405020304" pitchFamily="18" charset="0"/>
              </a:rPr>
              <a:t>&gt;99.9% among an estimated LTCF resident population of 25,000. </a:t>
            </a:r>
            <a:r>
              <a:rPr lang="en-GB" sz="16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NOTE:</a:t>
            </a:r>
            <a:r>
              <a:rPr lang="en-GB" sz="16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This is likely to be an inflated estimate as are previously reported estimates for this cohort for the current Winter 2024 campaign because the denominator is too low. </a:t>
            </a:r>
            <a:endParaRPr lang="en-IE" sz="16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101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 and Target Group</a:t>
            </a:r>
            <a:br>
              <a:rPr lang="en-GB" sz="2200" dirty="0">
                <a:solidFill>
                  <a:srgbClr val="A50021"/>
                </a:solidFill>
              </a:rPr>
            </a:br>
            <a:r>
              <a:rPr lang="en-GB" sz="2200" dirty="0">
                <a:solidFill>
                  <a:srgbClr val="A50021"/>
                </a:solidFill>
              </a:rPr>
              <a:t>between 16/09/2024 and 08/12/2024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2815DA70-C290-CD22-8E7E-D4A65036C713}"/>
              </a:ext>
            </a:extLst>
          </p:cNvPr>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4" name="Table 3">
            <a:extLst>
              <a:ext uri="{FF2B5EF4-FFF2-40B4-BE49-F238E27FC236}">
                <a16:creationId xmlns:a16="http://schemas.microsoft.com/office/drawing/2014/main" id="{47D2054A-55CF-EF15-2EEA-06D26D792093}"/>
              </a:ext>
            </a:extLst>
          </p:cNvPr>
          <p:cNvGraphicFramePr>
            <a:graphicFrameLocks noGrp="1"/>
          </p:cNvGraphicFramePr>
          <p:nvPr>
            <p:extLst>
              <p:ext uri="{D42A27DB-BD31-4B8C-83A1-F6EECF244321}">
                <p14:modId xmlns:p14="http://schemas.microsoft.com/office/powerpoint/2010/main" val="3698596723"/>
              </p:ext>
            </p:extLst>
          </p:nvPr>
        </p:nvGraphicFramePr>
        <p:xfrm>
          <a:off x="400194" y="1524794"/>
          <a:ext cx="10971215" cy="1157986"/>
        </p:xfrm>
        <a:graphic>
          <a:graphicData uri="http://schemas.openxmlformats.org/drawingml/2006/table">
            <a:tbl>
              <a:tblPr firstRow="1" firstCol="1" bandRow="1"/>
              <a:tblGrid>
                <a:gridCol w="1058048">
                  <a:extLst>
                    <a:ext uri="{9D8B030D-6E8A-4147-A177-3AD203B41FA5}">
                      <a16:colId xmlns:a16="http://schemas.microsoft.com/office/drawing/2014/main" val="3911593103"/>
                    </a:ext>
                  </a:extLst>
                </a:gridCol>
                <a:gridCol w="561952">
                  <a:extLst>
                    <a:ext uri="{9D8B030D-6E8A-4147-A177-3AD203B41FA5}">
                      <a16:colId xmlns:a16="http://schemas.microsoft.com/office/drawing/2014/main" val="57398580"/>
                    </a:ext>
                  </a:extLst>
                </a:gridCol>
                <a:gridCol w="1101951">
                  <a:extLst>
                    <a:ext uri="{9D8B030D-6E8A-4147-A177-3AD203B41FA5}">
                      <a16:colId xmlns:a16="http://schemas.microsoft.com/office/drawing/2014/main" val="1277405196"/>
                    </a:ext>
                  </a:extLst>
                </a:gridCol>
                <a:gridCol w="799024">
                  <a:extLst>
                    <a:ext uri="{9D8B030D-6E8A-4147-A177-3AD203B41FA5}">
                      <a16:colId xmlns:a16="http://schemas.microsoft.com/office/drawing/2014/main" val="188752895"/>
                    </a:ext>
                  </a:extLst>
                </a:gridCol>
                <a:gridCol w="750732">
                  <a:extLst>
                    <a:ext uri="{9D8B030D-6E8A-4147-A177-3AD203B41FA5}">
                      <a16:colId xmlns:a16="http://schemas.microsoft.com/office/drawing/2014/main" val="2356355086"/>
                    </a:ext>
                  </a:extLst>
                </a:gridCol>
                <a:gridCol w="726585">
                  <a:extLst>
                    <a:ext uri="{9D8B030D-6E8A-4147-A177-3AD203B41FA5}">
                      <a16:colId xmlns:a16="http://schemas.microsoft.com/office/drawing/2014/main" val="3440786524"/>
                    </a:ext>
                  </a:extLst>
                </a:gridCol>
                <a:gridCol w="575121">
                  <a:extLst>
                    <a:ext uri="{9D8B030D-6E8A-4147-A177-3AD203B41FA5}">
                      <a16:colId xmlns:a16="http://schemas.microsoft.com/office/drawing/2014/main" val="1448637205"/>
                    </a:ext>
                  </a:extLst>
                </a:gridCol>
                <a:gridCol w="511463">
                  <a:extLst>
                    <a:ext uri="{9D8B030D-6E8A-4147-A177-3AD203B41FA5}">
                      <a16:colId xmlns:a16="http://schemas.microsoft.com/office/drawing/2014/main" val="2735351137"/>
                    </a:ext>
                  </a:extLst>
                </a:gridCol>
                <a:gridCol w="524536">
                  <a:extLst>
                    <a:ext uri="{9D8B030D-6E8A-4147-A177-3AD203B41FA5}">
                      <a16:colId xmlns:a16="http://schemas.microsoft.com/office/drawing/2014/main" val="2505654251"/>
                    </a:ext>
                  </a:extLst>
                </a:gridCol>
                <a:gridCol w="533400">
                  <a:extLst>
                    <a:ext uri="{9D8B030D-6E8A-4147-A177-3AD203B41FA5}">
                      <a16:colId xmlns:a16="http://schemas.microsoft.com/office/drawing/2014/main" val="3261304070"/>
                    </a:ext>
                  </a:extLst>
                </a:gridCol>
                <a:gridCol w="524747">
                  <a:extLst>
                    <a:ext uri="{9D8B030D-6E8A-4147-A177-3AD203B41FA5}">
                      <a16:colId xmlns:a16="http://schemas.microsoft.com/office/drawing/2014/main" val="521361848"/>
                    </a:ext>
                  </a:extLst>
                </a:gridCol>
                <a:gridCol w="616829">
                  <a:extLst>
                    <a:ext uri="{9D8B030D-6E8A-4147-A177-3AD203B41FA5}">
                      <a16:colId xmlns:a16="http://schemas.microsoft.com/office/drawing/2014/main" val="3589881309"/>
                    </a:ext>
                  </a:extLst>
                </a:gridCol>
                <a:gridCol w="616829">
                  <a:extLst>
                    <a:ext uri="{9D8B030D-6E8A-4147-A177-3AD203B41FA5}">
                      <a16:colId xmlns:a16="http://schemas.microsoft.com/office/drawing/2014/main" val="3909769059"/>
                    </a:ext>
                  </a:extLst>
                </a:gridCol>
                <a:gridCol w="610243">
                  <a:extLst>
                    <a:ext uri="{9D8B030D-6E8A-4147-A177-3AD203B41FA5}">
                      <a16:colId xmlns:a16="http://schemas.microsoft.com/office/drawing/2014/main" val="4197495739"/>
                    </a:ext>
                  </a:extLst>
                </a:gridCol>
                <a:gridCol w="592682">
                  <a:extLst>
                    <a:ext uri="{9D8B030D-6E8A-4147-A177-3AD203B41FA5}">
                      <a16:colId xmlns:a16="http://schemas.microsoft.com/office/drawing/2014/main" val="4158664847"/>
                    </a:ext>
                  </a:extLst>
                </a:gridCol>
                <a:gridCol w="867073">
                  <a:extLst>
                    <a:ext uri="{9D8B030D-6E8A-4147-A177-3AD203B41FA5}">
                      <a16:colId xmlns:a16="http://schemas.microsoft.com/office/drawing/2014/main" val="3381206029"/>
                    </a:ext>
                  </a:extLst>
                </a:gridCol>
              </a:tblGrid>
              <a:tr h="488799">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Period</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Course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Classification/Type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 6 months-4 years of age eligible for vaccination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5-11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12-59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60-69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70-79 years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80+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 months+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18-59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60+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Pregnant women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HCWs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All</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2770278072"/>
                  </a:ext>
                </a:extLst>
              </a:tr>
              <a:tr h="272469">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16/09/2024 to 08/12/2024 </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15260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128538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155732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103932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388202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403507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1982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23153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1140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20492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503306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887607"/>
                  </a:ext>
                </a:extLst>
              </a:tr>
              <a:tr h="272469">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02/12/2024 </a:t>
                      </a: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to 08/12/2024 </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459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3456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3322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1959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8737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9198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253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54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540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12434</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882732"/>
                  </a:ext>
                </a:extLst>
              </a:tr>
            </a:tbl>
          </a:graphicData>
        </a:graphic>
      </p:graphicFrame>
      <p:sp>
        <p:nvSpPr>
          <p:cNvPr id="6" name="TextBox 5">
            <a:extLst>
              <a:ext uri="{FF2B5EF4-FFF2-40B4-BE49-F238E27FC236}">
                <a16:creationId xmlns:a16="http://schemas.microsoft.com/office/drawing/2014/main" id="{02A76139-0D46-D86B-4C9F-AD1C4BCFA084}"/>
              </a:ext>
            </a:extLst>
          </p:cNvPr>
          <p:cNvSpPr txBox="1"/>
          <p:nvPr/>
        </p:nvSpPr>
        <p:spPr>
          <a:xfrm>
            <a:off x="376988" y="2786778"/>
            <a:ext cx="2057400" cy="276999"/>
          </a:xfrm>
          <a:prstGeom prst="rect">
            <a:avLst/>
          </a:prstGeom>
          <a:noFill/>
        </p:spPr>
        <p:txBody>
          <a:bodyPr wrap="square">
            <a:spAutoFit/>
          </a:bodyPr>
          <a:lstStyle/>
          <a:p>
            <a:r>
              <a:rPr lang="en-IE" sz="1200" b="1" kern="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See CAVEATS on slide # 5</a:t>
            </a:r>
            <a:endParaRPr lang="en-IE" sz="1200" dirty="0"/>
          </a:p>
        </p:txBody>
      </p:sp>
    </p:spTree>
    <p:extLst>
      <p:ext uri="{BB962C8B-B14F-4D97-AF65-F5344CB8AC3E}">
        <p14:creationId xmlns:p14="http://schemas.microsoft.com/office/powerpoint/2010/main" val="299328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245CB-055F-8E28-2510-0318A8C80C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A319CE-86BC-80C2-3C88-DDADBAEDDAB3}"/>
              </a:ext>
            </a:extLst>
          </p:cNvPr>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a:t>
            </a:r>
            <a:br>
              <a:rPr lang="en-GB" sz="2200" dirty="0">
                <a:solidFill>
                  <a:srgbClr val="A50021"/>
                </a:solidFill>
              </a:rPr>
            </a:br>
            <a:r>
              <a:rPr lang="en-GB" sz="2200" dirty="0">
                <a:solidFill>
                  <a:srgbClr val="A50021"/>
                </a:solidFill>
              </a:rPr>
              <a:t>between 16/09/2024 and 08/12/2024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4B21AB6F-DBEE-F909-6347-05464B9D5A0B}"/>
              </a:ext>
            </a:extLst>
          </p:cNvPr>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6" name="Table 5">
            <a:extLst>
              <a:ext uri="{FF2B5EF4-FFF2-40B4-BE49-F238E27FC236}">
                <a16:creationId xmlns:a16="http://schemas.microsoft.com/office/drawing/2014/main" id="{290101DA-6978-A216-3103-50CBEE9A0518}"/>
              </a:ext>
            </a:extLst>
          </p:cNvPr>
          <p:cNvGraphicFramePr>
            <a:graphicFrameLocks noGrp="1"/>
          </p:cNvGraphicFramePr>
          <p:nvPr>
            <p:extLst>
              <p:ext uri="{D42A27DB-BD31-4B8C-83A1-F6EECF244321}">
                <p14:modId xmlns:p14="http://schemas.microsoft.com/office/powerpoint/2010/main" val="1782837615"/>
              </p:ext>
            </p:extLst>
          </p:nvPr>
        </p:nvGraphicFramePr>
        <p:xfrm>
          <a:off x="609600" y="1143794"/>
          <a:ext cx="10971212" cy="4824838"/>
        </p:xfrm>
        <a:graphic>
          <a:graphicData uri="http://schemas.openxmlformats.org/drawingml/2006/table">
            <a:tbl>
              <a:tblPr firstRow="1" firstCol="1" bandRow="1"/>
              <a:tblGrid>
                <a:gridCol w="2666206">
                  <a:extLst>
                    <a:ext uri="{9D8B030D-6E8A-4147-A177-3AD203B41FA5}">
                      <a16:colId xmlns:a16="http://schemas.microsoft.com/office/drawing/2014/main" val="1471308672"/>
                    </a:ext>
                  </a:extLst>
                </a:gridCol>
                <a:gridCol w="1143000">
                  <a:extLst>
                    <a:ext uri="{9D8B030D-6E8A-4147-A177-3AD203B41FA5}">
                      <a16:colId xmlns:a16="http://schemas.microsoft.com/office/drawing/2014/main" val="600699875"/>
                    </a:ext>
                  </a:extLst>
                </a:gridCol>
                <a:gridCol w="2514600">
                  <a:extLst>
                    <a:ext uri="{9D8B030D-6E8A-4147-A177-3AD203B41FA5}">
                      <a16:colId xmlns:a16="http://schemas.microsoft.com/office/drawing/2014/main" val="3419669894"/>
                    </a:ext>
                  </a:extLst>
                </a:gridCol>
                <a:gridCol w="4647406">
                  <a:extLst>
                    <a:ext uri="{9D8B030D-6E8A-4147-A177-3AD203B41FA5}">
                      <a16:colId xmlns:a16="http://schemas.microsoft.com/office/drawing/2014/main" val="3666473520"/>
                    </a:ext>
                  </a:extLst>
                </a:gridCol>
              </a:tblGrid>
              <a:tr h="458027">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Age Group</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Boosters </a:t>
                      </a:r>
                      <a:endParaRPr lang="en-IE" sz="1400" kern="10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Census 2022 Population/Other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 doses % Uptake Population Census 2022/Other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1847684974"/>
                  </a:ext>
                </a:extLst>
              </a:tr>
              <a:tr h="163489">
                <a:tc>
                  <a:txBody>
                    <a:bodyPr/>
                    <a:lstStyle/>
                    <a:p>
                      <a:pPr algn="ctr" fontAlgn="b"/>
                      <a:r>
                        <a:rPr lang="en-IE" sz="1000" b="1" i="0" u="none" strike="noStrike">
                          <a:solidFill>
                            <a:srgbClr val="000000"/>
                          </a:solidFill>
                          <a:effectLst/>
                          <a:latin typeface="Calibri" panose="020F0502020204030204" pitchFamily="34" charset="0"/>
                        </a:rPr>
                        <a:t>All Ages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503306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5149139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8456694"/>
                  </a:ext>
                </a:extLst>
              </a:tr>
              <a:tr h="163489">
                <a:tc>
                  <a:txBody>
                    <a:bodyPr/>
                    <a:lstStyle/>
                    <a:p>
                      <a:pPr algn="ctr" fontAlgn="b"/>
                      <a:r>
                        <a:rPr lang="en-IE" sz="1000" b="1" i="0" u="none" strike="noStrike">
                          <a:solidFill>
                            <a:srgbClr val="000000"/>
                          </a:solidFill>
                          <a:effectLst/>
                          <a:latin typeface="Calibri" panose="020F0502020204030204" pitchFamily="34" charset="0"/>
                        </a:rPr>
                        <a:t>6months+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503306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5120241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4957418"/>
                  </a:ext>
                </a:extLst>
              </a:tr>
              <a:tr h="202619">
                <a:tc>
                  <a:txBody>
                    <a:bodyPr/>
                    <a:lstStyle/>
                    <a:p>
                      <a:pPr algn="ctr" fontAlgn="b"/>
                      <a:r>
                        <a:rPr lang="en-IE" sz="1000" b="1" i="0" u="none" strike="noStrike">
                          <a:solidFill>
                            <a:srgbClr val="000000"/>
                          </a:solidFill>
                          <a:effectLst/>
                          <a:latin typeface="Calibri" panose="020F0502020204030204" pitchFamily="34" charset="0"/>
                        </a:rPr>
                        <a:t>6months-49yrs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61122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3424088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9822201"/>
                  </a:ext>
                </a:extLst>
              </a:tr>
              <a:tr h="202619">
                <a:tc>
                  <a:txBody>
                    <a:bodyPr/>
                    <a:lstStyle/>
                    <a:p>
                      <a:pPr algn="ctr" fontAlgn="b"/>
                      <a:r>
                        <a:rPr lang="en-IE" sz="1000" b="1" i="0" u="none" strike="noStrike">
                          <a:solidFill>
                            <a:srgbClr val="000000"/>
                          </a:solidFill>
                          <a:effectLst/>
                          <a:latin typeface="Calibri" panose="020F0502020204030204" pitchFamily="34" charset="0"/>
                        </a:rPr>
                        <a:t>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503294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4853724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10.4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929892"/>
                  </a:ext>
                </a:extLst>
              </a:tr>
              <a:tr h="202619">
                <a:tc>
                  <a:txBody>
                    <a:bodyPr/>
                    <a:lstStyle/>
                    <a:p>
                      <a:pPr algn="ctr" fontAlgn="b"/>
                      <a:r>
                        <a:rPr lang="en-IE" sz="1000" b="1" i="0" u="none" strike="noStrike">
                          <a:solidFill>
                            <a:srgbClr val="000000"/>
                          </a:solidFill>
                          <a:effectLst/>
                          <a:latin typeface="Calibri" panose="020F0502020204030204" pitchFamily="34" charset="0"/>
                        </a:rPr>
                        <a:t>12+yrs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503213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4361794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773507"/>
                  </a:ext>
                </a:extLst>
              </a:tr>
              <a:tr h="202619">
                <a:tc>
                  <a:txBody>
                    <a:bodyPr/>
                    <a:lstStyle/>
                    <a:p>
                      <a:pPr algn="ctr" fontAlgn="b"/>
                      <a:r>
                        <a:rPr lang="en-IE" sz="1000" b="1" i="0" u="none" strike="noStrike">
                          <a:solidFill>
                            <a:srgbClr val="000000"/>
                          </a:solidFill>
                          <a:effectLst/>
                          <a:latin typeface="Calibri" panose="020F0502020204030204" pitchFamily="34" charset="0"/>
                        </a:rPr>
                        <a:t>12-17yrs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783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431222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09955"/>
                  </a:ext>
                </a:extLst>
              </a:tr>
              <a:tr h="202619">
                <a:tc>
                  <a:txBody>
                    <a:bodyPr/>
                    <a:lstStyle/>
                    <a:p>
                      <a:pPr algn="ctr" fontAlgn="b"/>
                      <a:r>
                        <a:rPr lang="en-IE" sz="1000" b="1" i="0" u="none" strike="noStrike">
                          <a:solidFill>
                            <a:srgbClr val="000000"/>
                          </a:solidFill>
                          <a:effectLst/>
                          <a:latin typeface="Calibri" panose="020F0502020204030204" pitchFamily="34" charset="0"/>
                        </a:rPr>
                        <a:t>18+yrs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502430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3930572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1190179"/>
                  </a:ext>
                </a:extLst>
              </a:tr>
              <a:tr h="202619">
                <a:tc>
                  <a:txBody>
                    <a:bodyPr/>
                    <a:lstStyle/>
                    <a:p>
                      <a:pPr algn="ctr" fontAlgn="b"/>
                      <a:r>
                        <a:rPr lang="en-IE" sz="1000" b="1" i="0" u="none" strike="noStrike">
                          <a:solidFill>
                            <a:srgbClr val="000000"/>
                          </a:solidFill>
                          <a:effectLst/>
                          <a:latin typeface="Calibri" panose="020F0502020204030204" pitchFamily="34" charset="0"/>
                        </a:rPr>
                        <a:t>50+yrs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442184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1696153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26.1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0278548"/>
                  </a:ext>
                </a:extLst>
              </a:tr>
              <a:tr h="202619">
                <a:tc>
                  <a:txBody>
                    <a:bodyPr/>
                    <a:lstStyle/>
                    <a:p>
                      <a:pPr algn="ctr" fontAlgn="b"/>
                      <a:r>
                        <a:rPr lang="en-IE" sz="1000" b="1" i="0" u="none" strike="noStrike" dirty="0">
                          <a:solidFill>
                            <a:srgbClr val="A50021"/>
                          </a:solidFill>
                          <a:effectLst/>
                          <a:latin typeface="Calibri" panose="020F0502020204030204" pitchFamily="34" charset="0"/>
                        </a:rPr>
                        <a:t>60+yrs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Calibri" panose="020F0502020204030204" pitchFamily="34" charset="0"/>
                        </a:rPr>
                        <a:t>388472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Calibri" panose="020F0502020204030204" pitchFamily="34" charset="0"/>
                        </a:rPr>
                        <a:t>1048985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A50021"/>
                          </a:solidFill>
                          <a:effectLst/>
                          <a:latin typeface="Calibri" panose="020F0502020204030204" pitchFamily="34" charset="0"/>
                        </a:rPr>
                        <a:t>37.0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9519652"/>
                  </a:ext>
                </a:extLst>
              </a:tr>
              <a:tr h="202619">
                <a:tc>
                  <a:txBody>
                    <a:bodyPr/>
                    <a:lstStyle/>
                    <a:p>
                      <a:pPr algn="ctr" fontAlgn="b"/>
                      <a:r>
                        <a:rPr lang="en-IE" sz="1000" b="1" i="0" u="none" strike="noStrike">
                          <a:solidFill>
                            <a:srgbClr val="000000"/>
                          </a:solidFill>
                          <a:effectLst/>
                          <a:latin typeface="Calibri" panose="020F0502020204030204" pitchFamily="34" charset="0"/>
                        </a:rPr>
                        <a:t>50-69yrs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182250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1157982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7178290"/>
                  </a:ext>
                </a:extLst>
              </a:tr>
              <a:tr h="202619">
                <a:tc>
                  <a:txBody>
                    <a:bodyPr/>
                    <a:lstStyle/>
                    <a:p>
                      <a:pPr algn="ctr" fontAlgn="b"/>
                      <a:r>
                        <a:rPr lang="en-IE" sz="1000" b="1" i="0" u="none" strike="noStrike">
                          <a:solidFill>
                            <a:srgbClr val="000000"/>
                          </a:solidFill>
                          <a:effectLst/>
                          <a:latin typeface="Calibri" panose="020F0502020204030204" pitchFamily="34" charset="0"/>
                        </a:rPr>
                        <a:t>65+yrs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331031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776315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43864"/>
                  </a:ext>
                </a:extLst>
              </a:tr>
              <a:tr h="202619">
                <a:tc>
                  <a:txBody>
                    <a:bodyPr/>
                    <a:lstStyle/>
                    <a:p>
                      <a:pPr algn="ctr" fontAlgn="b"/>
                      <a:r>
                        <a:rPr lang="en-IE" sz="1000" b="1" i="0" u="none" strike="noStrike">
                          <a:solidFill>
                            <a:srgbClr val="000000"/>
                          </a:solidFill>
                          <a:effectLst/>
                          <a:latin typeface="Calibri" panose="020F0502020204030204" pitchFamily="34" charset="0"/>
                        </a:rPr>
                        <a:t>70+yrs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259934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538171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48.3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2175896"/>
                  </a:ext>
                </a:extLst>
              </a:tr>
              <a:tr h="202619">
                <a:tc>
                  <a:txBody>
                    <a:bodyPr/>
                    <a:lstStyle/>
                    <a:p>
                      <a:pPr algn="ctr" fontAlgn="b"/>
                      <a:r>
                        <a:rPr lang="en-IE" sz="1000" b="1" i="0" u="none" strike="noStrike">
                          <a:solidFill>
                            <a:srgbClr val="000000"/>
                          </a:solidFill>
                          <a:effectLst/>
                          <a:latin typeface="Calibri" panose="020F0502020204030204" pitchFamily="34" charset="0"/>
                        </a:rPr>
                        <a:t>12-69yrs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243279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3823623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6.4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3715655"/>
                  </a:ext>
                </a:extLst>
              </a:tr>
              <a:tr h="202619">
                <a:tc>
                  <a:txBody>
                    <a:bodyPr/>
                    <a:lstStyle/>
                    <a:p>
                      <a:pPr algn="ctr" fontAlgn="b"/>
                      <a:r>
                        <a:rPr lang="en-IE" sz="1000" b="1" i="0" u="none" strike="noStrike">
                          <a:solidFill>
                            <a:srgbClr val="C00000"/>
                          </a:solidFill>
                          <a:effectLst/>
                          <a:latin typeface="Calibri" panose="020F0502020204030204" pitchFamily="34" charset="0"/>
                        </a:rPr>
                        <a:t>6months-4yrs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266517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8917894"/>
                  </a:ext>
                </a:extLst>
              </a:tr>
              <a:tr h="202619">
                <a:tc>
                  <a:txBody>
                    <a:bodyPr/>
                    <a:lstStyle/>
                    <a:p>
                      <a:pPr algn="ctr" fontAlgn="b"/>
                      <a:r>
                        <a:rPr lang="en-IE" sz="1000" b="1" i="0" u="none" strike="noStrike">
                          <a:solidFill>
                            <a:srgbClr val="C00000"/>
                          </a:solidFill>
                          <a:effectLst/>
                          <a:latin typeface="Calibri" panose="020F0502020204030204" pitchFamily="34" charset="0"/>
                        </a:rPr>
                        <a:t>5-11yrs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491930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0365232"/>
                  </a:ext>
                </a:extLst>
              </a:tr>
              <a:tr h="202619">
                <a:tc>
                  <a:txBody>
                    <a:bodyPr/>
                    <a:lstStyle/>
                    <a:p>
                      <a:pPr algn="ctr" fontAlgn="b"/>
                      <a:r>
                        <a:rPr lang="en-IE" sz="1000" b="1" i="0" u="none" strike="noStrike">
                          <a:solidFill>
                            <a:srgbClr val="C00000"/>
                          </a:solidFill>
                          <a:effectLst/>
                          <a:latin typeface="Calibri" panose="020F0502020204030204" pitchFamily="34" charset="0"/>
                        </a:rPr>
                        <a:t>12-59yrs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114741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C00000"/>
                          </a:solidFill>
                          <a:effectLst/>
                          <a:latin typeface="Calibri" panose="020F0502020204030204" pitchFamily="34" charset="0"/>
                        </a:rPr>
                        <a:t>3312809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3.5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1497239"/>
                  </a:ext>
                </a:extLst>
              </a:tr>
              <a:tr h="202619">
                <a:tc>
                  <a:txBody>
                    <a:bodyPr/>
                    <a:lstStyle/>
                    <a:p>
                      <a:pPr algn="ctr" fontAlgn="b"/>
                      <a:r>
                        <a:rPr lang="en-IE" sz="1000" b="1" i="0" u="none" strike="noStrike">
                          <a:solidFill>
                            <a:srgbClr val="C00000"/>
                          </a:solidFill>
                          <a:effectLst/>
                          <a:latin typeface="Calibri" panose="020F0502020204030204" pitchFamily="34" charset="0"/>
                        </a:rPr>
                        <a:t>60-69yrs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128538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510814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7497814"/>
                  </a:ext>
                </a:extLst>
              </a:tr>
              <a:tr h="202619">
                <a:tc>
                  <a:txBody>
                    <a:bodyPr/>
                    <a:lstStyle/>
                    <a:p>
                      <a:pPr algn="ctr" fontAlgn="b"/>
                      <a:r>
                        <a:rPr lang="en-IE" sz="1000" b="1" i="0" u="none" strike="noStrike">
                          <a:solidFill>
                            <a:srgbClr val="C00000"/>
                          </a:solidFill>
                          <a:effectLst/>
                          <a:latin typeface="Calibri" panose="020F0502020204030204" pitchFamily="34" charset="0"/>
                        </a:rPr>
                        <a:t>70-79yrs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155732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357144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43.6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832482"/>
                  </a:ext>
                </a:extLst>
              </a:tr>
              <a:tr h="202619">
                <a:tc>
                  <a:txBody>
                    <a:bodyPr/>
                    <a:lstStyle/>
                    <a:p>
                      <a:pPr algn="ctr" fontAlgn="b"/>
                      <a:r>
                        <a:rPr lang="en-IE" sz="1000" b="1" i="0" u="none" strike="noStrike">
                          <a:solidFill>
                            <a:srgbClr val="C00000"/>
                          </a:solidFill>
                          <a:effectLst/>
                          <a:latin typeface="Calibri" panose="020F0502020204030204" pitchFamily="34" charset="0"/>
                        </a:rPr>
                        <a:t>80+yrs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104202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181027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57.6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9481621"/>
                  </a:ext>
                </a:extLst>
              </a:tr>
              <a:tr h="190072">
                <a:tc>
                  <a:txBody>
                    <a:bodyPr/>
                    <a:lstStyle/>
                    <a:p>
                      <a:pPr algn="ctr" fontAlgn="b"/>
                      <a:r>
                        <a:rPr lang="en-IE" sz="1000" b="1" i="0" u="none" strike="noStrike">
                          <a:solidFill>
                            <a:srgbClr val="C00000"/>
                          </a:solidFill>
                          <a:effectLst/>
                          <a:latin typeface="Calibri" panose="020F0502020204030204" pitchFamily="34" charset="0"/>
                        </a:rPr>
                        <a:t>HCWs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20492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250000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756110"/>
                  </a:ext>
                </a:extLst>
              </a:tr>
              <a:tr h="202619">
                <a:tc>
                  <a:txBody>
                    <a:bodyPr/>
                    <a:lstStyle/>
                    <a:p>
                      <a:pPr algn="ctr" fontAlgn="b"/>
                      <a:r>
                        <a:rPr lang="en-IE" sz="1000" b="1" i="0" u="none" strike="noStrike">
                          <a:solidFill>
                            <a:srgbClr val="C00000"/>
                          </a:solidFill>
                          <a:effectLst/>
                          <a:latin typeface="Calibri" panose="020F0502020204030204" pitchFamily="34" charset="0"/>
                        </a:rPr>
                        <a:t>Pregnant women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1140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22790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5.0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593669"/>
                  </a:ext>
                </a:extLst>
              </a:tr>
              <a:tr h="202619">
                <a:tc>
                  <a:txBody>
                    <a:bodyPr/>
                    <a:lstStyle/>
                    <a:p>
                      <a:pPr algn="ctr" fontAlgn="b"/>
                      <a:r>
                        <a:rPr lang="en-IE" sz="1000" b="1" i="0" u="none" strike="noStrike">
                          <a:solidFill>
                            <a:srgbClr val="C00000"/>
                          </a:solidFill>
                          <a:effectLst/>
                          <a:latin typeface="Calibri" panose="020F0502020204030204" pitchFamily="34" charset="0"/>
                        </a:rPr>
                        <a:t>LTCF residents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25138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C00000"/>
                          </a:solidFill>
                          <a:effectLst/>
                          <a:latin typeface="Calibri" panose="020F0502020204030204" pitchFamily="34" charset="0"/>
                        </a:rPr>
                        <a:t>&gt;99.9%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827914"/>
                  </a:ext>
                </a:extLst>
              </a:tr>
            </a:tbl>
          </a:graphicData>
        </a:graphic>
      </p:graphicFrame>
      <p:sp>
        <p:nvSpPr>
          <p:cNvPr id="5" name="TextBox 4">
            <a:extLst>
              <a:ext uri="{FF2B5EF4-FFF2-40B4-BE49-F238E27FC236}">
                <a16:creationId xmlns:a16="http://schemas.microsoft.com/office/drawing/2014/main" id="{28C7002A-7487-12BA-7B8D-2A19D3740328}"/>
              </a:ext>
            </a:extLst>
          </p:cNvPr>
          <p:cNvSpPr txBox="1"/>
          <p:nvPr/>
        </p:nvSpPr>
        <p:spPr>
          <a:xfrm>
            <a:off x="577430" y="6183798"/>
            <a:ext cx="2286000" cy="276999"/>
          </a:xfrm>
          <a:prstGeom prst="rect">
            <a:avLst/>
          </a:prstGeom>
          <a:noFill/>
        </p:spPr>
        <p:txBody>
          <a:bodyPr wrap="square">
            <a:spAutoFit/>
          </a:bodyPr>
          <a:lstStyle/>
          <a:p>
            <a:r>
              <a:rPr lang="en-IE" sz="1200" b="1" kern="0" dirty="0">
                <a:solidFill>
                  <a:srgbClr val="A50021"/>
                </a:solidFill>
                <a:effectLst/>
                <a:ea typeface="Times New Roman" panose="02020603050405020304" pitchFamily="18" charset="0"/>
                <a:cs typeface="Times New Roman" panose="02020603050405020304" pitchFamily="18" charset="0"/>
              </a:rPr>
              <a:t>* See CAVEATS on slide # 5</a:t>
            </a:r>
            <a:endParaRPr lang="en-IE" sz="1200" dirty="0">
              <a:solidFill>
                <a:srgbClr val="A50021"/>
              </a:solidFill>
            </a:endParaRPr>
          </a:p>
        </p:txBody>
      </p:sp>
    </p:spTree>
    <p:extLst>
      <p:ext uri="{BB962C8B-B14F-4D97-AF65-F5344CB8AC3E}">
        <p14:creationId xmlns:p14="http://schemas.microsoft.com/office/powerpoint/2010/main" val="124168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Age Group and Other Specific Target Groups by Week administered between 16/09/2024 and 08/12/2024 inclusive </a:t>
            </a:r>
            <a:r>
              <a:rPr lang="en-IE" sz="2200" b="1" kern="0" dirty="0">
                <a:effectLst/>
              </a:rPr>
              <a:t>* See CAVEATS on slide # 5</a:t>
            </a:r>
            <a:endParaRPr lang="en-IE" sz="2200" dirty="0"/>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8</a:t>
            </a:fld>
            <a:endParaRPr lang="en-US"/>
          </a:p>
        </p:txBody>
      </p:sp>
      <p:sp>
        <p:nvSpPr>
          <p:cNvPr id="6" name="TextBox 5">
            <a:extLst>
              <a:ext uri="{FF2B5EF4-FFF2-40B4-BE49-F238E27FC236}">
                <a16:creationId xmlns:a16="http://schemas.microsoft.com/office/drawing/2014/main" id="{AEED3A40-B040-446B-9C9F-36117792C08B}"/>
              </a:ext>
            </a:extLst>
          </p:cNvPr>
          <p:cNvSpPr txBox="1"/>
          <p:nvPr/>
        </p:nvSpPr>
        <p:spPr>
          <a:xfrm>
            <a:off x="9206888" y="5334794"/>
            <a:ext cx="2844431" cy="861774"/>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HCWs		250,000</a:t>
            </a:r>
          </a:p>
          <a:p>
            <a:r>
              <a:rPr lang="en-GB" sz="1000" dirty="0"/>
              <a:t>Pregnant women		22,790 </a:t>
            </a:r>
          </a:p>
          <a:p>
            <a:r>
              <a:rPr lang="en-GB" sz="1000" dirty="0"/>
              <a:t>LTCF residents		25,000</a:t>
            </a:r>
            <a:endParaRPr lang="en-IE" sz="1000" dirty="0"/>
          </a:p>
        </p:txBody>
      </p:sp>
      <p:pic>
        <p:nvPicPr>
          <p:cNvPr id="7" name="Picture 6">
            <a:extLst>
              <a:ext uri="{FF2B5EF4-FFF2-40B4-BE49-F238E27FC236}">
                <a16:creationId xmlns:a16="http://schemas.microsoft.com/office/drawing/2014/main" id="{179A26D7-AF44-06BD-F21E-8CFF25EA8A84}"/>
              </a:ext>
            </a:extLst>
          </p:cNvPr>
          <p:cNvPicPr>
            <a:picLocks noChangeAspect="1"/>
          </p:cNvPicPr>
          <p:nvPr/>
        </p:nvPicPr>
        <p:blipFill>
          <a:blip r:embed="rId2"/>
          <a:stretch>
            <a:fillRect/>
          </a:stretch>
        </p:blipFill>
        <p:spPr>
          <a:xfrm>
            <a:off x="569182" y="1112728"/>
            <a:ext cx="11052048" cy="4879848"/>
          </a:xfrm>
          <a:prstGeom prst="rect">
            <a:avLst/>
          </a:prstGeom>
        </p:spPr>
      </p:pic>
    </p:spTree>
    <p:extLst>
      <p:ext uri="{BB962C8B-B14F-4D97-AF65-F5344CB8AC3E}">
        <p14:creationId xmlns:p14="http://schemas.microsoft.com/office/powerpoint/2010/main" val="425414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FB30A-DA49-977C-D758-292A304C4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545D4-9D84-D337-0364-E12A4C074E21}"/>
              </a:ext>
            </a:extLst>
          </p:cNvPr>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Specific Target Groups by Week administered between 16/09/2024 and 08/12/2024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475512BF-02C0-5282-8AFA-399232F72012}"/>
              </a:ext>
            </a:extLst>
          </p:cNvPr>
          <p:cNvSpPr>
            <a:spLocks noGrp="1"/>
          </p:cNvSpPr>
          <p:nvPr>
            <p:ph type="sldNum" sz="quarter" idx="12"/>
          </p:nvPr>
        </p:nvSpPr>
        <p:spPr/>
        <p:txBody>
          <a:bodyPr/>
          <a:lstStyle/>
          <a:p>
            <a:fld id="{B6F15528-21DE-4FAA-801E-634DDDAF4B2B}" type="slidenum">
              <a:rPr lang="en-US" smtClean="0"/>
              <a:pPr/>
              <a:t>9</a:t>
            </a:fld>
            <a:endParaRPr lang="en-US"/>
          </a:p>
        </p:txBody>
      </p:sp>
      <p:sp>
        <p:nvSpPr>
          <p:cNvPr id="7" name="TextBox 6">
            <a:extLst>
              <a:ext uri="{FF2B5EF4-FFF2-40B4-BE49-F238E27FC236}">
                <a16:creationId xmlns:a16="http://schemas.microsoft.com/office/drawing/2014/main" id="{BFE5A7ED-10E3-9916-6E3D-8D4A6B3E8FE5}"/>
              </a:ext>
            </a:extLst>
          </p:cNvPr>
          <p:cNvSpPr txBox="1"/>
          <p:nvPr/>
        </p:nvSpPr>
        <p:spPr>
          <a:xfrm>
            <a:off x="9067006" y="5311008"/>
            <a:ext cx="3123407" cy="1015663"/>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Immunocompromised 6months+	63,000</a:t>
            </a:r>
          </a:p>
          <a:p>
            <a:r>
              <a:rPr lang="en-GB" sz="1000" dirty="0"/>
              <a:t>HCWs		250,000</a:t>
            </a:r>
          </a:p>
          <a:p>
            <a:r>
              <a:rPr lang="en-GB" sz="1000" dirty="0"/>
              <a:t>Pregnant women		22,790 </a:t>
            </a:r>
          </a:p>
          <a:p>
            <a:r>
              <a:rPr lang="en-GB" sz="1000" dirty="0"/>
              <a:t>LTCF residents		25,000</a:t>
            </a:r>
            <a:endParaRPr lang="en-IE" sz="1000" dirty="0"/>
          </a:p>
        </p:txBody>
      </p:sp>
      <p:pic>
        <p:nvPicPr>
          <p:cNvPr id="5" name="Picture 4">
            <a:extLst>
              <a:ext uri="{FF2B5EF4-FFF2-40B4-BE49-F238E27FC236}">
                <a16:creationId xmlns:a16="http://schemas.microsoft.com/office/drawing/2014/main" id="{89D6CBDC-78E8-2D43-D781-3B1E2BC9964B}"/>
              </a:ext>
            </a:extLst>
          </p:cNvPr>
          <p:cNvPicPr>
            <a:picLocks noChangeAspect="1"/>
          </p:cNvPicPr>
          <p:nvPr/>
        </p:nvPicPr>
        <p:blipFill>
          <a:blip r:embed="rId2"/>
          <a:stretch>
            <a:fillRect/>
          </a:stretch>
        </p:blipFill>
        <p:spPr>
          <a:xfrm>
            <a:off x="760444" y="1043210"/>
            <a:ext cx="10669524" cy="4773168"/>
          </a:xfrm>
          <a:prstGeom prst="rect">
            <a:avLst/>
          </a:prstGeom>
        </p:spPr>
      </p:pic>
    </p:spTree>
    <p:extLst>
      <p:ext uri="{BB962C8B-B14F-4D97-AF65-F5344CB8AC3E}">
        <p14:creationId xmlns:p14="http://schemas.microsoft.com/office/powerpoint/2010/main" val="1060090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12941</TotalTime>
  <Words>2566</Words>
  <Application>Microsoft Office PowerPoint</Application>
  <PresentationFormat>Custom</PresentationFormat>
  <Paragraphs>418</Paragraphs>
  <Slides>20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Arial</vt:lpstr>
      <vt:lpstr>Calibri</vt:lpstr>
      <vt:lpstr>Calibri Light</vt:lpstr>
      <vt:lpstr>Courier New</vt:lpstr>
      <vt:lpstr>Symbol</vt:lpstr>
      <vt:lpstr>Tahoma</vt:lpstr>
      <vt:lpstr>Times New Roman</vt:lpstr>
      <vt:lpstr>Office Theme</vt:lpstr>
      <vt:lpstr>PowerPoint Presentation</vt:lpstr>
      <vt:lpstr>Winter 2024 COVID-19 Campaign Target Groups</vt:lpstr>
      <vt:lpstr>Methodology</vt:lpstr>
      <vt:lpstr>Summary Findings I</vt:lpstr>
      <vt:lpstr>Summary Findings II</vt:lpstr>
      <vt:lpstr>COVID-19 Booster Doses by Age Group and Target Group between 16/09/2024 and 08/12/2024 inclusive</vt:lpstr>
      <vt:lpstr>COVID-19 Booster Doses by Age Group between 16/09/2024 and 08/12/2024 inclusive</vt:lpstr>
      <vt:lpstr>Percentage of Winter 2024 COVID-19 Booster Doses by Age Group and Other Specific Target Groups by Week administered between 16/09/2024 and 08/12/2024 inclusive * See CAVEATS on slide # 5</vt:lpstr>
      <vt:lpstr>Percentage of Winter 2024 COVID-19 Booster Doses by Specific Target Groups by Week administered between 16/09/2024 and 08/12/2024 inclusive</vt:lpstr>
      <vt:lpstr>Uptake of Winter 2024 COVID-19 Booster Doses as a percentage of the Census 2022 population by age groups and gender administered between 16/09/2024 and 08/12/2024 inclusive</vt:lpstr>
      <vt:lpstr>Uptake of Winter 2024 COVID-19 Booster Doses by county as a percentage of the Census 2022 population among 60+ year olds  between 16/09/2024 and 08/12/2024 inclusive</vt:lpstr>
      <vt:lpstr>Number of COVID-19 Winter 2024 booster doses administered to HCWs by age group and staff category administered between 16/09/2024 and 08/12/2024 inclusive</vt:lpstr>
      <vt:lpstr>Number of COVID-19 Winter 2024 booster doses among HCWs by age and gender administered between 16/09/2024 and 08/12/2024 inclusive</vt:lpstr>
      <vt:lpstr>Number of COVID-19 Winter 2024 booster doses among RCF residents by age and gender administered between 16/09/2024 and 08/12/2024 inclusive</vt:lpstr>
      <vt:lpstr>Percentage of Winter 2024 COVID-19 Booster Doses by Distribution Channel administered between 16/09/2024 and 08/12/2024 inclusive</vt:lpstr>
      <vt:lpstr>Caveats I</vt:lpstr>
      <vt:lpstr>Caveats II</vt:lpstr>
      <vt:lpstr>Acknowledgements</vt:lpstr>
      <vt:lpstr>Uptake of Winter 2024 Booster &amp; Seasonal Influenza 2024 doses by HSE HCWs between 16/09/2024 to 23/11/2024</vt:lpstr>
      <vt:lpstr>Uptake of Winter 2024 COVID-19 Booster &amp; Seasonal Influenza doses by Fair Deal residents in residential care facilities between 16/09/2024 to 23/11/2024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Piaras O'Lorcain</cp:lastModifiedBy>
  <cp:revision>642</cp:revision>
  <dcterms:created xsi:type="dcterms:W3CDTF">2006-08-16T00:00:00Z</dcterms:created>
  <dcterms:modified xsi:type="dcterms:W3CDTF">2025-01-15T09:43:23Z</dcterms:modified>
</cp:coreProperties>
</file>