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9" r:id="rId2"/>
    <p:sldId id="288" r:id="rId3"/>
    <p:sldId id="267" r:id="rId4"/>
    <p:sldId id="296" r:id="rId5"/>
    <p:sldId id="302" r:id="rId6"/>
    <p:sldId id="298" r:id="rId7"/>
    <p:sldId id="304" r:id="rId8"/>
    <p:sldId id="291" r:id="rId9"/>
    <p:sldId id="303" r:id="rId10"/>
    <p:sldId id="306" r:id="rId11"/>
    <p:sldId id="261" r:id="rId12"/>
    <p:sldId id="305" r:id="rId13"/>
    <p:sldId id="308" r:id="rId14"/>
    <p:sldId id="309" r:id="rId15"/>
    <p:sldId id="299" r:id="rId16"/>
    <p:sldId id="297" r:id="rId17"/>
    <p:sldId id="301" r:id="rId18"/>
    <p:sldId id="263" r:id="rId19"/>
    <p:sldId id="293" r:id="rId20"/>
    <p:sldId id="294" r:id="rId21"/>
  </p:sldIdLst>
  <p:sldSz cx="12190413" cy="6859588"/>
  <p:notesSz cx="6858000" cy="9144000"/>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F385C5-366C-4F55-52E7-292B415CD46C}" name="Geraldine Casey" initials="GC" userId="S::geraldine.casey@hpsc.ie::1ce05f3b-3902-4fe2-92ae-d09f91b267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Jackson" initials="SJ" lastIdx="61" clrIdx="0">
    <p:extLst>
      <p:ext uri="{19B8F6BF-5375-455C-9EA6-DF929625EA0E}">
        <p15:presenceInfo xmlns:p15="http://schemas.microsoft.com/office/powerpoint/2012/main" userId="S-1-5-21-861567501-1957994488-725345543-1127" providerId="AD"/>
      </p:ext>
    </p:extLst>
  </p:cmAuthor>
  <p:cmAuthor id="2" name="Piaras O lorcain" initials="POl" lastIdx="27" clrIdx="1">
    <p:extLst>
      <p:ext uri="{19B8F6BF-5375-455C-9EA6-DF929625EA0E}">
        <p15:presenceInfo xmlns:p15="http://schemas.microsoft.com/office/powerpoint/2012/main" userId="S-1-5-21-861567501-1957994488-725345543-1467" providerId="AD"/>
      </p:ext>
    </p:extLst>
  </p:cmAuthor>
  <p:cmAuthor id="3" name="Suzanne Cotter" initials="SC" lastIdx="19" clrIdx="2">
    <p:extLst>
      <p:ext uri="{19B8F6BF-5375-455C-9EA6-DF929625EA0E}">
        <p15:presenceInfo xmlns:p15="http://schemas.microsoft.com/office/powerpoint/2012/main" userId="S-1-5-21-861567501-1957994488-725345543-1373" providerId="AD"/>
      </p:ext>
    </p:extLst>
  </p:cmAuthor>
  <p:cmAuthor id="4" name="Lois OConnor" initials="LO" lastIdx="2" clrIdx="3">
    <p:extLst>
      <p:ext uri="{19B8F6BF-5375-455C-9EA6-DF929625EA0E}">
        <p15:presenceInfo xmlns:p15="http://schemas.microsoft.com/office/powerpoint/2012/main" userId="S-1-5-21-861567501-1957994488-725345543-13185" providerId="AD"/>
      </p:ext>
    </p:extLst>
  </p:cmAuthor>
  <p:cmAuthor id="5" name="Kirsty Mackenzie" initials="KM" lastIdx="10" clrIdx="4">
    <p:extLst>
      <p:ext uri="{19B8F6BF-5375-455C-9EA6-DF929625EA0E}">
        <p15:presenceInfo xmlns:p15="http://schemas.microsoft.com/office/powerpoint/2012/main" userId="S-1-5-21-861567501-1957994488-725345543-1178" providerId="AD"/>
      </p:ext>
    </p:extLst>
  </p:cmAuthor>
  <p:cmAuthor id="6" name="Geraldine Casey" initials="GC" lastIdx="1" clrIdx="5">
    <p:extLst>
      <p:ext uri="{19B8F6BF-5375-455C-9EA6-DF929625EA0E}">
        <p15:presenceInfo xmlns:p15="http://schemas.microsoft.com/office/powerpoint/2012/main" userId="S-1-5-21-861567501-1957994488-725345543-146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0021"/>
    <a:srgbClr val="BA1F46"/>
    <a:srgbClr val="B8AB97"/>
    <a:srgbClr val="82428D"/>
    <a:srgbClr val="EB89A3"/>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09" autoAdjust="0"/>
    <p:restoredTop sz="95642" autoAdjust="0"/>
  </p:normalViewPr>
  <p:slideViewPr>
    <p:cSldViewPr>
      <p:cViewPr varScale="1">
        <p:scale>
          <a:sx n="107" d="100"/>
          <a:sy n="107" d="100"/>
        </p:scale>
        <p:origin x="1068" y="102"/>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99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iarasOlorcain\Desktop\Person-Based_Covax-Extract_PivotTable-Winter%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iarasOlorcain\Desktop\Person-Based_Covax-Extract_PivotTable-Winter%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iarasOlorcain\Desktop\Person-Based_Covax-Extract_PivotTable-Winter%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PiarasOlorcain\Desktop\Person-Based_Covax-Extract_PivotTable-Winter%2024.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8381452318461"/>
          <c:y val="6.5742156802161722E-2"/>
          <c:w val="0.83367465612039604"/>
          <c:h val="0.61925926080380778"/>
        </c:manualLayout>
      </c:layout>
      <c:lineChart>
        <c:grouping val="standard"/>
        <c:varyColors val="0"/>
        <c:ser>
          <c:idx val="38"/>
          <c:order val="38"/>
          <c:tx>
            <c:strRef>
              <c:f>'Fig1'!$A$42</c:f>
              <c:strCache>
                <c:ptCount val="1"/>
                <c:pt idx="0">
                  <c:v>60-69yrs</c:v>
                </c:pt>
              </c:strCache>
            </c:strRef>
          </c:tx>
          <c:spPr>
            <a:ln w="28575" cap="rnd">
              <a:solidFill>
                <a:srgbClr val="BA1F46"/>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1E24-467F-8173-25B34F0C24EB}"/>
                </c:ext>
              </c:extLst>
            </c:dLbl>
            <c:dLbl>
              <c:idx val="1"/>
              <c:delete val="1"/>
              <c:extLst>
                <c:ext xmlns:c15="http://schemas.microsoft.com/office/drawing/2012/chart" uri="{CE6537A1-D6FC-4f65-9D91-7224C49458BB}"/>
                <c:ext xmlns:c16="http://schemas.microsoft.com/office/drawing/2014/chart" uri="{C3380CC4-5D6E-409C-BE32-E72D297353CC}">
                  <c16:uniqueId val="{00000001-1E24-467F-8173-25B34F0C24EB}"/>
                </c:ext>
              </c:extLst>
            </c:dLbl>
            <c:dLbl>
              <c:idx val="2"/>
              <c:delete val="1"/>
              <c:extLst>
                <c:ext xmlns:c15="http://schemas.microsoft.com/office/drawing/2012/chart" uri="{CE6537A1-D6FC-4f65-9D91-7224C49458BB}"/>
                <c:ext xmlns:c16="http://schemas.microsoft.com/office/drawing/2014/chart" uri="{C3380CC4-5D6E-409C-BE32-E72D297353CC}">
                  <c16:uniqueId val="{00000002-1E24-467F-8173-25B34F0C24EB}"/>
                </c:ext>
              </c:extLst>
            </c:dLbl>
            <c:dLbl>
              <c:idx val="3"/>
              <c:layout>
                <c:manualLayout>
                  <c:x val="3.7379061250586702E-2"/>
                  <c:y val="3.53083783723670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E24-467F-8173-25B34F0C24EB}"/>
                </c:ext>
              </c:extLst>
            </c:dLbl>
            <c:spPr>
              <a:solidFill>
                <a:schemeClr val="bg1"/>
              </a:solidFill>
              <a:ln>
                <a:solidFill>
                  <a:srgbClr val="BA1F46"/>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('Fig1'!$D$42,'Fig1'!$F$42,'Fig1'!$H$42,'Fig1'!$J$42,'Fig1'!$L$42,'Fig1'!$N$42,'Fig1'!$P$42,'Fig1'!$R$42,'Fig1'!$T$42,'Fig1'!$V$42)</c:f>
              <c:numCache>
                <c:formatCode>0.0</c:formatCode>
                <c:ptCount val="10"/>
                <c:pt idx="0">
                  <c:v>0.38409284005528432</c:v>
                </c:pt>
                <c:pt idx="1">
                  <c:v>2.4188843688700779</c:v>
                </c:pt>
                <c:pt idx="2">
                  <c:v>6.0979143093180683</c:v>
                </c:pt>
                <c:pt idx="3">
                  <c:v>9.8599490225404942</c:v>
                </c:pt>
                <c:pt idx="4">
                  <c:v>12.951093744494083</c:v>
                </c:pt>
                <c:pt idx="5">
                  <c:v>16.108407365498991</c:v>
                </c:pt>
                <c:pt idx="6">
                  <c:v>18.252632073514039</c:v>
                </c:pt>
                <c:pt idx="7">
                  <c:v>20.434443848445813</c:v>
                </c:pt>
                <c:pt idx="8">
                  <c:v>22.273665169709524</c:v>
                </c:pt>
                <c:pt idx="9">
                  <c:v>23.461181565109804</c:v>
                </c:pt>
              </c:numCache>
              <c:extLst/>
            </c:numRef>
          </c:val>
          <c:smooth val="0"/>
          <c:extLst>
            <c:ext xmlns:c16="http://schemas.microsoft.com/office/drawing/2014/chart" uri="{C3380CC4-5D6E-409C-BE32-E72D297353CC}">
              <c16:uniqueId val="{00000004-1E24-467F-8173-25B34F0C24EB}"/>
            </c:ext>
          </c:extLst>
        </c:ser>
        <c:ser>
          <c:idx val="39"/>
          <c:order val="39"/>
          <c:tx>
            <c:strRef>
              <c:f>'Fig1'!$A$43</c:f>
              <c:strCache>
                <c:ptCount val="1"/>
                <c:pt idx="0">
                  <c:v>70-79yrs</c:v>
                </c:pt>
              </c:strCache>
            </c:strRef>
          </c:tx>
          <c:spPr>
            <a:ln w="28575" cap="rnd">
              <a:solidFill>
                <a:srgbClr val="EB89A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5-1E24-467F-8173-25B34F0C24EB}"/>
                </c:ext>
              </c:extLst>
            </c:dLbl>
            <c:dLbl>
              <c:idx val="1"/>
              <c:delete val="1"/>
              <c:extLst>
                <c:ext xmlns:c15="http://schemas.microsoft.com/office/drawing/2012/chart" uri="{CE6537A1-D6FC-4f65-9D91-7224C49458BB}"/>
                <c:ext xmlns:c16="http://schemas.microsoft.com/office/drawing/2014/chart" uri="{C3380CC4-5D6E-409C-BE32-E72D297353CC}">
                  <c16:uniqueId val="{00000006-1E24-467F-8173-25B34F0C24EB}"/>
                </c:ext>
              </c:extLst>
            </c:dLbl>
            <c:dLbl>
              <c:idx val="2"/>
              <c:delete val="1"/>
              <c:extLst>
                <c:ext xmlns:c15="http://schemas.microsoft.com/office/drawing/2012/chart" uri="{CE6537A1-D6FC-4f65-9D91-7224C49458BB}"/>
                <c:ext xmlns:c16="http://schemas.microsoft.com/office/drawing/2014/chart" uri="{C3380CC4-5D6E-409C-BE32-E72D297353CC}">
                  <c16:uniqueId val="{00000007-1E24-467F-8173-25B34F0C24EB}"/>
                </c:ext>
              </c:extLst>
            </c:dLbl>
            <c:dLbl>
              <c:idx val="3"/>
              <c:layout>
                <c:manualLayout>
                  <c:x val="5.1200862956789391E-3"/>
                  <c:y val="5.5913858824184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E24-467F-8173-25B34F0C24EB}"/>
                </c:ext>
              </c:extLst>
            </c:dLbl>
            <c:spPr>
              <a:solidFill>
                <a:schemeClr val="bg1"/>
              </a:solidFill>
              <a:ln>
                <a:solidFill>
                  <a:srgbClr val="BA1F46"/>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('Fig1'!$D$43,'Fig1'!$F$43,'Fig1'!$H$43,'Fig1'!$J$43,'Fig1'!$L$43,'Fig1'!$N$43,'Fig1'!$P$43,'Fig1'!$R$43,'Fig1'!$T$43,'Fig1'!$V$43)</c:f>
              <c:numCache>
                <c:formatCode>0.0</c:formatCode>
                <c:ptCount val="10"/>
                <c:pt idx="0">
                  <c:v>0.91979705664941869</c:v>
                </c:pt>
                <c:pt idx="1">
                  <c:v>5.5465022511927957</c:v>
                </c:pt>
                <c:pt idx="2">
                  <c:v>13.449196962569721</c:v>
                </c:pt>
                <c:pt idx="3">
                  <c:v>20.686613802835833</c:v>
                </c:pt>
                <c:pt idx="4">
                  <c:v>26.1521963129718</c:v>
                </c:pt>
                <c:pt idx="5">
                  <c:v>30.98834083730932</c:v>
                </c:pt>
                <c:pt idx="6">
                  <c:v>34.07645095535694</c:v>
                </c:pt>
                <c:pt idx="7">
                  <c:v>37.331720538494281</c:v>
                </c:pt>
                <c:pt idx="8">
                  <c:v>39.723472884886768</c:v>
                </c:pt>
                <c:pt idx="9">
                  <c:v>41.251707994534421</c:v>
                </c:pt>
              </c:numCache>
              <c:extLst/>
            </c:numRef>
          </c:val>
          <c:smooth val="0"/>
          <c:extLst>
            <c:ext xmlns:c16="http://schemas.microsoft.com/office/drawing/2014/chart" uri="{C3380CC4-5D6E-409C-BE32-E72D297353CC}">
              <c16:uniqueId val="{00000009-1E24-467F-8173-25B34F0C24EB}"/>
            </c:ext>
          </c:extLst>
        </c:ser>
        <c:ser>
          <c:idx val="40"/>
          <c:order val="40"/>
          <c:tx>
            <c:strRef>
              <c:f>'Fig1'!$A$44</c:f>
              <c:strCache>
                <c:ptCount val="1"/>
                <c:pt idx="0">
                  <c:v>80+yrs</c:v>
                </c:pt>
              </c:strCache>
            </c:strRef>
          </c:tx>
          <c:spPr>
            <a:ln w="28575" cap="rnd">
              <a:solidFill>
                <a:srgbClr val="82428D"/>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A-1E24-467F-8173-25B34F0C24EB}"/>
                </c:ext>
              </c:extLst>
            </c:dLbl>
            <c:dLbl>
              <c:idx val="1"/>
              <c:delete val="1"/>
              <c:extLst>
                <c:ext xmlns:c15="http://schemas.microsoft.com/office/drawing/2012/chart" uri="{CE6537A1-D6FC-4f65-9D91-7224C49458BB}"/>
                <c:ext xmlns:c16="http://schemas.microsoft.com/office/drawing/2014/chart" uri="{C3380CC4-5D6E-409C-BE32-E72D297353CC}">
                  <c16:uniqueId val="{0000000B-1E24-467F-8173-25B34F0C24EB}"/>
                </c:ext>
              </c:extLst>
            </c:dLbl>
            <c:dLbl>
              <c:idx val="2"/>
              <c:delete val="1"/>
              <c:extLst>
                <c:ext xmlns:c15="http://schemas.microsoft.com/office/drawing/2012/chart" uri="{CE6537A1-D6FC-4f65-9D91-7224C49458BB}"/>
                <c:ext xmlns:c16="http://schemas.microsoft.com/office/drawing/2014/chart" uri="{C3380CC4-5D6E-409C-BE32-E72D297353CC}">
                  <c16:uniqueId val="{0000000C-1E24-467F-8173-25B34F0C24EB}"/>
                </c:ext>
              </c:extLst>
            </c:dLbl>
            <c:dLbl>
              <c:idx val="3"/>
              <c:layout>
                <c:manualLayout>
                  <c:x val="8.7950732354320025E-3"/>
                  <c:y val="2.648128377927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E24-467F-8173-25B34F0C24EB}"/>
                </c:ext>
              </c:extLst>
            </c:dLbl>
            <c:spPr>
              <a:solidFill>
                <a:schemeClr val="bg1"/>
              </a:solidFill>
              <a:ln>
                <a:solidFill>
                  <a:srgbClr val="BA1F46"/>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('Fig1'!$D$44,'Fig1'!$F$44,'Fig1'!$H$44,'Fig1'!$J$44,'Fig1'!$L$44,'Fig1'!$N$44,'Fig1'!$P$44,'Fig1'!$R$44,'Fig1'!$T$44,'Fig1'!$V$44)</c:f>
              <c:numCache>
                <c:formatCode>0.0</c:formatCode>
                <c:ptCount val="10"/>
                <c:pt idx="0">
                  <c:v>1.2169455385108299</c:v>
                </c:pt>
                <c:pt idx="1">
                  <c:v>6.9564208653957698</c:v>
                </c:pt>
                <c:pt idx="2">
                  <c:v>17.312887027901915</c:v>
                </c:pt>
                <c:pt idx="3">
                  <c:v>26.877758566401699</c:v>
                </c:pt>
                <c:pt idx="4">
                  <c:v>34.439613980234988</c:v>
                </c:pt>
                <c:pt idx="5">
                  <c:v>40.852469521121158</c:v>
                </c:pt>
                <c:pt idx="6">
                  <c:v>45.156247410607257</c:v>
                </c:pt>
                <c:pt idx="7">
                  <c:v>49.724626713142243</c:v>
                </c:pt>
                <c:pt idx="8">
                  <c:v>52.699321095748154</c:v>
                </c:pt>
                <c:pt idx="9">
                  <c:v>54.499605031293676</c:v>
                </c:pt>
              </c:numCache>
              <c:extLst/>
            </c:numRef>
          </c:val>
          <c:smooth val="0"/>
          <c:extLst>
            <c:ext xmlns:c16="http://schemas.microsoft.com/office/drawing/2014/chart" uri="{C3380CC4-5D6E-409C-BE32-E72D297353CC}">
              <c16:uniqueId val="{0000000E-1E24-467F-8173-25B34F0C24EB}"/>
            </c:ext>
          </c:extLst>
        </c:ser>
        <c:ser>
          <c:idx val="44"/>
          <c:order val="43"/>
          <c:tx>
            <c:strRef>
              <c:f>'Fig1'!$A$48</c:f>
              <c:strCache>
                <c:ptCount val="1"/>
                <c:pt idx="0">
                  <c:v>LTCF residents</c:v>
                </c:pt>
              </c:strCache>
            </c:strRef>
          </c:tx>
          <c:spPr>
            <a:ln w="28575" cap="rnd">
              <a:solidFill>
                <a:schemeClr val="accent3">
                  <a:lumMod val="70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F-1E24-467F-8173-25B34F0C24EB}"/>
                </c:ext>
              </c:extLst>
            </c:dLbl>
            <c:dLbl>
              <c:idx val="1"/>
              <c:delete val="1"/>
              <c:extLst>
                <c:ext xmlns:c15="http://schemas.microsoft.com/office/drawing/2012/chart" uri="{CE6537A1-D6FC-4f65-9D91-7224C49458BB}"/>
                <c:ext xmlns:c16="http://schemas.microsoft.com/office/drawing/2014/chart" uri="{C3380CC4-5D6E-409C-BE32-E72D297353CC}">
                  <c16:uniqueId val="{00000010-1E24-467F-8173-25B34F0C24EB}"/>
                </c:ext>
              </c:extLst>
            </c:dLbl>
            <c:dLbl>
              <c:idx val="2"/>
              <c:delete val="1"/>
              <c:extLst>
                <c:ext xmlns:c15="http://schemas.microsoft.com/office/drawing/2012/chart" uri="{CE6537A1-D6FC-4f65-9D91-7224C49458BB}"/>
                <c:ext xmlns:c16="http://schemas.microsoft.com/office/drawing/2014/chart" uri="{C3380CC4-5D6E-409C-BE32-E72D297353CC}">
                  <c16:uniqueId val="{00000011-1E24-467F-8173-25B34F0C24EB}"/>
                </c:ext>
              </c:extLst>
            </c:dLbl>
            <c:dLbl>
              <c:idx val="3"/>
              <c:layout>
                <c:manualLayout>
                  <c:x val="5.0571671103734943E-2"/>
                  <c:y val="-4.41354729654589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E24-467F-8173-25B34F0C24EB}"/>
                </c:ext>
              </c:extLst>
            </c:dLbl>
            <c:dLbl>
              <c:idx val="4"/>
              <c:layout>
                <c:manualLayout>
                  <c:x val="2.1987683088580331E-2"/>
                  <c:y val="-4.045704952171563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E24-467F-8173-25B34F0C24EB}"/>
                </c:ext>
              </c:extLst>
            </c:dLbl>
            <c:dLbl>
              <c:idx val="5"/>
              <c:layout>
                <c:manualLayout>
                  <c:x val="-4.3975366177160819E-3"/>
                  <c:y val="-7.06167567447343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E24-467F-8173-25B34F0C24EB}"/>
                </c:ext>
              </c:extLst>
            </c:dLbl>
            <c:dLbl>
              <c:idx val="6"/>
              <c:layout>
                <c:manualLayout>
                  <c:x val="-1.9788914779722531E-2"/>
                  <c:y val="-9.70980405240096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E24-467F-8173-25B34F0C24EB}"/>
                </c:ext>
              </c:extLst>
            </c:dLbl>
            <c:dLbl>
              <c:idx val="7"/>
              <c:layout>
                <c:manualLayout>
                  <c:x val="-3.0782756324012575E-2"/>
                  <c:y val="-6.17896621516425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1E24-467F-8173-25B34F0C24EB}"/>
                </c:ext>
              </c:extLst>
            </c:dLbl>
            <c:dLbl>
              <c:idx val="8"/>
              <c:layout>
                <c:manualLayout>
                  <c:x val="-1.0993841544290206E-2"/>
                  <c:y val="-7.06167567447343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E24-467F-8173-25B34F0C24EB}"/>
                </c:ext>
              </c:extLst>
            </c:dLbl>
            <c:dLbl>
              <c:idx val="9"/>
              <c:layout>
                <c:manualLayout>
                  <c:x val="0"/>
                  <c:y val="-7.06713780918728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1E24-467F-8173-25B34F0C24EB}"/>
                </c:ext>
              </c:extLst>
            </c:dLbl>
            <c:spPr>
              <a:noFill/>
              <a:ln>
                <a:solidFill>
                  <a:srgbClr val="BA1F46"/>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('Fig1'!$D$48,'Fig1'!$F$48,'Fig1'!$H$48,'Fig1'!$J$48,'Fig1'!$L$48,'Fig1'!$N$48,'Fig1'!$P$48,'Fig1'!$R$48,'Fig1'!$T$48,'Fig1'!$V$48)</c:f>
              <c:numCache>
                <c:formatCode>0.0</c:formatCode>
                <c:ptCount val="10"/>
                <c:pt idx="0">
                  <c:v>0</c:v>
                </c:pt>
                <c:pt idx="1">
                  <c:v>0</c:v>
                </c:pt>
                <c:pt idx="2">
                  <c:v>13.328000000000001</c:v>
                </c:pt>
                <c:pt idx="3">
                  <c:v>32.200000000000003</c:v>
                </c:pt>
                <c:pt idx="4">
                  <c:v>49.171999999999997</c:v>
                </c:pt>
                <c:pt idx="5">
                  <c:v>65.224000000000004</c:v>
                </c:pt>
                <c:pt idx="6">
                  <c:v>78.691999999999993</c:v>
                </c:pt>
                <c:pt idx="7">
                  <c:v>89.539999999999992</c:v>
                </c:pt>
                <c:pt idx="8">
                  <c:v>95.128</c:v>
                </c:pt>
                <c:pt idx="9">
                  <c:v>98.275999999999996</c:v>
                </c:pt>
              </c:numCache>
              <c:extLst/>
            </c:numRef>
          </c:val>
          <c:smooth val="0"/>
          <c:extLst>
            <c:ext xmlns:c16="http://schemas.microsoft.com/office/drawing/2014/chart" uri="{C3380CC4-5D6E-409C-BE32-E72D297353CC}">
              <c16:uniqueId val="{00000019-1E24-467F-8173-25B34F0C24EB}"/>
            </c:ext>
          </c:extLst>
        </c:ser>
        <c:dLbls>
          <c:showLegendKey val="0"/>
          <c:showVal val="0"/>
          <c:showCatName val="0"/>
          <c:showSerName val="0"/>
          <c:showPercent val="0"/>
          <c:showBubbleSize val="0"/>
        </c:dLbls>
        <c:smooth val="0"/>
        <c:axId val="525692655"/>
        <c:axId val="644319712"/>
        <c:extLst>
          <c:ext xmlns:c15="http://schemas.microsoft.com/office/drawing/2012/chart" uri="{02D57815-91ED-43cb-92C2-25804820EDAC}">
            <c15:filteredLineSeries>
              <c15:ser>
                <c:idx val="0"/>
                <c:order val="0"/>
                <c:tx>
                  <c:strRef>
                    <c:extLst>
                      <c:ext uri="{02D57815-91ED-43cb-92C2-25804820EDAC}">
                        <c15:formulaRef>
                          <c15:sqref>'Fig1'!$A$4</c15:sqref>
                        </c15:formulaRef>
                      </c:ext>
                    </c:extLst>
                    <c:strCache>
                      <c:ptCount val="1"/>
                      <c:pt idx="0">
                        <c:v> &lt;20yrs</c:v>
                      </c:pt>
                    </c:strCache>
                  </c:strRef>
                </c:tx>
                <c:spPr>
                  <a:ln w="28575" cap="rnd">
                    <a:solidFill>
                      <a:schemeClr val="accent1"/>
                    </a:solidFill>
                    <a:round/>
                  </a:ln>
                  <a:effectLst/>
                </c:spPr>
                <c:marker>
                  <c:symbol val="none"/>
                </c:marker>
                <c:cat>
                  <c:strRef>
                    <c:extLst>
                      <c:ex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c:ext uri="{02D57815-91ED-43cb-92C2-25804820EDAC}">
                        <c15:formulaRef>
                          <c15:sqref>('Fig1'!$D$4,'Fig1'!$F$4,'Fig1'!$H$4,'Fig1'!$J$4,'Fig1'!$L$4,'Fig1'!$N$4,'Fig1'!$P$4,'Fig1'!$R$4,'Fig1'!$T$4,'Fig1'!$V$4)</c15:sqref>
                        </c15:formulaRef>
                      </c:ext>
                    </c:extLst>
                    <c:numCache>
                      <c:formatCode>0.0</c:formatCode>
                      <c:ptCount val="10"/>
                      <c:pt idx="0">
                        <c:v>1.2111880467851662E-3</c:v>
                      </c:pt>
                      <c:pt idx="1">
                        <c:v>8.5540155804202361E-3</c:v>
                      </c:pt>
                      <c:pt idx="2">
                        <c:v>2.5283550476640347E-2</c:v>
                      </c:pt>
                      <c:pt idx="3">
                        <c:v>4.2770077902101189E-2</c:v>
                      </c:pt>
                      <c:pt idx="4">
                        <c:v>5.9878109062941658E-2</c:v>
                      </c:pt>
                      <c:pt idx="5">
                        <c:v>7.3049779071730353E-2</c:v>
                      </c:pt>
                      <c:pt idx="6">
                        <c:v>8.8038231150696783E-2</c:v>
                      </c:pt>
                      <c:pt idx="7">
                        <c:v>0.1013612996653336</c:v>
                      </c:pt>
                      <c:pt idx="8">
                        <c:v>0.11264048835102046</c:v>
                      </c:pt>
                      <c:pt idx="9">
                        <c:v>0.12127020318436477</c:v>
                      </c:pt>
                    </c:numCache>
                  </c:numRef>
                </c:val>
                <c:smooth val="0"/>
                <c:extLst>
                  <c:ext xmlns:c16="http://schemas.microsoft.com/office/drawing/2014/chart" uri="{C3380CC4-5D6E-409C-BE32-E72D297353CC}">
                    <c16:uniqueId val="{0000001A-1E24-467F-8173-25B34F0C24EB}"/>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'Fig1'!$A$5</c15:sqref>
                        </c15:formulaRef>
                      </c:ext>
                    </c:extLst>
                    <c:strCache>
                      <c:ptCount val="1"/>
                      <c:pt idx="0">
                        <c:v>6 months - 04yrs</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('Fig1'!$D$5,'Fig1'!$F$5,'Fig1'!$H$5,'Fig1'!$J$5,'Fig1'!$L$5,'Fig1'!$N$5,'Fig1'!$P$5,'Fig1'!$R$5,'Fig1'!$T$5,'Fig1'!$V$5)</c15:sqref>
                        </c15:formulaRef>
                      </c:ext>
                    </c:extLst>
                    <c:numCache>
                      <c:formatCode>0.0</c:formatCode>
                      <c:ptCount val="10"/>
                      <c:pt idx="0">
                        <c:v>0</c:v>
                      </c:pt>
                      <c:pt idx="1">
                        <c:v>0</c:v>
                      </c:pt>
                      <c:pt idx="2">
                        <c:v>3.7521058694192113E-4</c:v>
                      </c:pt>
                      <c:pt idx="3">
                        <c:v>7.5042117388384225E-4</c:v>
                      </c:pt>
                      <c:pt idx="4">
                        <c:v>1.5008423477676845E-3</c:v>
                      </c:pt>
                      <c:pt idx="5">
                        <c:v>2.251263521651527E-3</c:v>
                      </c:pt>
                      <c:pt idx="6">
                        <c:v>3.001684695535369E-3</c:v>
                      </c:pt>
                      <c:pt idx="7">
                        <c:v>3.7521058694192115E-3</c:v>
                      </c:pt>
                      <c:pt idx="8">
                        <c:v>4.1273164563611327E-3</c:v>
                      </c:pt>
                      <c:pt idx="9">
                        <c:v>4.1273164563611327E-3</c:v>
                      </c:pt>
                    </c:numCache>
                  </c:numRef>
                </c:val>
                <c:smooth val="0"/>
                <c:extLst xmlns:c15="http://schemas.microsoft.com/office/drawing/2012/chart">
                  <c:ext xmlns:c16="http://schemas.microsoft.com/office/drawing/2014/chart" uri="{C3380CC4-5D6E-409C-BE32-E72D297353CC}">
                    <c16:uniqueId val="{0000001B-1E24-467F-8173-25B34F0C24EB}"/>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'Fig1'!$A$6</c15:sqref>
                        </c15:formulaRef>
                      </c:ext>
                    </c:extLst>
                    <c:strCache>
                      <c:ptCount val="1"/>
                      <c:pt idx="0">
                        <c:v>05 - 09yrs</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('Fig1'!$D$6,'Fig1'!$F$6,'Fig1'!$H$6,'Fig1'!$J$6,'Fig1'!$L$6,'Fig1'!$N$6,'Fig1'!$P$6,'Fig1'!$R$6,'Fig1'!$T$6,'Fig1'!$V$6)</c15:sqref>
                        </c15:formulaRef>
                      </c:ext>
                    </c:extLst>
                    <c:numCache>
                      <c:formatCode>0.0</c:formatCode>
                      <c:ptCount val="10"/>
                      <c:pt idx="0">
                        <c:v>0</c:v>
                      </c:pt>
                      <c:pt idx="1">
                        <c:v>5.8365191000087546E-4</c:v>
                      </c:pt>
                      <c:pt idx="2">
                        <c:v>8.7547786500131325E-4</c:v>
                      </c:pt>
                      <c:pt idx="3">
                        <c:v>1.7509557300026265E-3</c:v>
                      </c:pt>
                      <c:pt idx="4">
                        <c:v>3.2100855050048154E-3</c:v>
                      </c:pt>
                      <c:pt idx="5">
                        <c:v>4.9610412350074417E-3</c:v>
                      </c:pt>
                      <c:pt idx="6">
                        <c:v>5.8365191000087548E-3</c:v>
                      </c:pt>
                      <c:pt idx="7">
                        <c:v>8.7547786500131314E-3</c:v>
                      </c:pt>
                      <c:pt idx="8">
                        <c:v>1.167303820001751E-2</c:v>
                      </c:pt>
                      <c:pt idx="9">
                        <c:v>1.2256690110018384E-2</c:v>
                      </c:pt>
                    </c:numCache>
                  </c:numRef>
                </c:val>
                <c:smooth val="0"/>
                <c:extLst xmlns:c15="http://schemas.microsoft.com/office/drawing/2012/chart">
                  <c:ext xmlns:c16="http://schemas.microsoft.com/office/drawing/2014/chart" uri="{C3380CC4-5D6E-409C-BE32-E72D297353CC}">
                    <c16:uniqueId val="{0000001C-1E24-467F-8173-25B34F0C24EB}"/>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'Fig1'!$A$7</c15:sqref>
                        </c15:formulaRef>
                      </c:ext>
                    </c:extLst>
                    <c:strCache>
                      <c:ptCount val="1"/>
                      <c:pt idx="0">
                        <c:v>10 - 11yrs</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('Fig1'!$D$7,'Fig1'!$F$7,'Fig1'!$H$7,'Fig1'!$J$7,'Fig1'!$L$7,'Fig1'!$N$7,'Fig1'!$P$7,'Fig1'!$R$7,'Fig1'!$T$7,'Fig1'!$V$7)</c15:sqref>
                        </c15:formulaRef>
                      </c:ext>
                    </c:extLst>
                    <c:numCache>
                      <c:formatCode>0.0</c:formatCode>
                      <c:ptCount val="10"/>
                      <c:pt idx="0">
                        <c:v>0</c:v>
                      </c:pt>
                      <c:pt idx="1">
                        <c:v>6.6997186118183038E-4</c:v>
                      </c:pt>
                      <c:pt idx="2">
                        <c:v>2.6798874447273215E-3</c:v>
                      </c:pt>
                      <c:pt idx="3">
                        <c:v>4.6898030282728122E-3</c:v>
                      </c:pt>
                      <c:pt idx="4">
                        <c:v>6.6997186118183038E-3</c:v>
                      </c:pt>
                      <c:pt idx="5">
                        <c:v>7.3696904730001346E-3</c:v>
                      </c:pt>
                      <c:pt idx="6">
                        <c:v>8.7096341953637954E-3</c:v>
                      </c:pt>
                      <c:pt idx="7">
                        <c:v>1.4069409084818438E-2</c:v>
                      </c:pt>
                      <c:pt idx="8">
                        <c:v>1.4739380946000269E-2</c:v>
                      </c:pt>
                      <c:pt idx="9">
                        <c:v>1.6079324668363929E-2</c:v>
                      </c:pt>
                    </c:numCache>
                  </c:numRef>
                </c:val>
                <c:smooth val="0"/>
                <c:extLst xmlns:c15="http://schemas.microsoft.com/office/drawing/2012/chart">
                  <c:ext xmlns:c16="http://schemas.microsoft.com/office/drawing/2014/chart" uri="{C3380CC4-5D6E-409C-BE32-E72D297353CC}">
                    <c16:uniqueId val="{0000001D-1E24-467F-8173-25B34F0C24EB}"/>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'Fig1'!$A$8</c15:sqref>
                        </c15:formulaRef>
                      </c:ext>
                    </c:extLst>
                    <c:strCache>
                      <c:ptCount val="1"/>
                      <c:pt idx="0">
                        <c:v>12 - 15yrs</c:v>
                      </c:pt>
                    </c:strCache>
                  </c:strRef>
                </c:tx>
                <c:spPr>
                  <a:ln w="28575" cap="rnd">
                    <a:solidFill>
                      <a:schemeClr val="accent5"/>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('Fig1'!$D$8,'Fig1'!$F$8,'Fig1'!$H$8,'Fig1'!$J$8,'Fig1'!$L$8,'Fig1'!$N$8,'Fig1'!$P$8,'Fig1'!$R$8,'Fig1'!$T$8,'Fig1'!$V$8)</c15:sqref>
                        </c15:formulaRef>
                      </c:ext>
                    </c:extLst>
                    <c:numCache>
                      <c:formatCode>0.0</c:formatCode>
                      <c:ptCount val="10"/>
                      <c:pt idx="0">
                        <c:v>1.6927233209877381E-3</c:v>
                      </c:pt>
                      <c:pt idx="1">
                        <c:v>9.1407059333337842E-3</c:v>
                      </c:pt>
                      <c:pt idx="2">
                        <c:v>2.4375215822223427E-2</c:v>
                      </c:pt>
                      <c:pt idx="3">
                        <c:v>4.8750431644446854E-2</c:v>
                      </c:pt>
                      <c:pt idx="4">
                        <c:v>6.3984941533336503E-2</c:v>
                      </c:pt>
                      <c:pt idx="5">
                        <c:v>7.6511094108645747E-2</c:v>
                      </c:pt>
                      <c:pt idx="6">
                        <c:v>9.4115416646918235E-2</c:v>
                      </c:pt>
                      <c:pt idx="7">
                        <c:v>0.10630302455802994</c:v>
                      </c:pt>
                      <c:pt idx="8">
                        <c:v>0.11578227515556126</c:v>
                      </c:pt>
                      <c:pt idx="9">
                        <c:v>0.12390734709630241</c:v>
                      </c:pt>
                    </c:numCache>
                  </c:numRef>
                </c:val>
                <c:smooth val="0"/>
                <c:extLst xmlns:c15="http://schemas.microsoft.com/office/drawing/2012/chart">
                  <c:ext xmlns:c16="http://schemas.microsoft.com/office/drawing/2014/chart" uri="{C3380CC4-5D6E-409C-BE32-E72D297353CC}">
                    <c16:uniqueId val="{0000001E-1E24-467F-8173-25B34F0C24EB}"/>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'Fig1'!$A$9</c15:sqref>
                        </c15:formulaRef>
                      </c:ext>
                    </c:extLst>
                    <c:strCache>
                      <c:ptCount val="1"/>
                      <c:pt idx="0">
                        <c:v>16 - 17yrs</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('Fig1'!$D$9,'Fig1'!$F$9,'Fig1'!$H$9,'Fig1'!$J$9,'Fig1'!$L$9,'Fig1'!$N$9,'Fig1'!$P$9,'Fig1'!$R$9,'Fig1'!$T$9,'Fig1'!$V$9)</c15:sqref>
                        </c15:formulaRef>
                      </c:ext>
                    </c:extLst>
                    <c:numCache>
                      <c:formatCode>0.0</c:formatCode>
                      <c:ptCount val="10"/>
                      <c:pt idx="0">
                        <c:v>1.4723203769140165E-3</c:v>
                      </c:pt>
                      <c:pt idx="1">
                        <c:v>2.2820965842167258E-2</c:v>
                      </c:pt>
                      <c:pt idx="2">
                        <c:v>6.4782096584216728E-2</c:v>
                      </c:pt>
                      <c:pt idx="3">
                        <c:v>0.10159010600706714</c:v>
                      </c:pt>
                      <c:pt idx="4">
                        <c:v>0.13103651354534745</c:v>
                      </c:pt>
                      <c:pt idx="5">
                        <c:v>0.15385747938751473</c:v>
                      </c:pt>
                      <c:pt idx="6">
                        <c:v>0.18477620730270905</c:v>
                      </c:pt>
                      <c:pt idx="7">
                        <c:v>0.21348645465253238</c:v>
                      </c:pt>
                      <c:pt idx="8">
                        <c:v>0.24146054181389873</c:v>
                      </c:pt>
                      <c:pt idx="9">
                        <c:v>0.26575382803297998</c:v>
                      </c:pt>
                    </c:numCache>
                  </c:numRef>
                </c:val>
                <c:smooth val="0"/>
                <c:extLst xmlns:c15="http://schemas.microsoft.com/office/drawing/2012/chart">
                  <c:ext xmlns:c16="http://schemas.microsoft.com/office/drawing/2014/chart" uri="{C3380CC4-5D6E-409C-BE32-E72D297353CC}">
                    <c16:uniqueId val="{0000001F-1E24-467F-8173-25B34F0C24EB}"/>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'Fig1'!$A$10</c15:sqref>
                        </c15:formulaRef>
                      </c:ext>
                    </c:extLst>
                    <c:strCache>
                      <c:ptCount val="1"/>
                      <c:pt idx="0">
                        <c:v>18 - 19yrs</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('Fig1'!$D$10,'Fig1'!$F$10,'Fig1'!$H$10,'Fig1'!$J$10,'Fig1'!$L$10,'Fig1'!$N$10,'Fig1'!$P$10,'Fig1'!$R$10,'Fig1'!$T$10,'Fig1'!$V$10)</c15:sqref>
                        </c15:formulaRef>
                      </c:ext>
                    </c:extLst>
                    <c:numCache>
                      <c:formatCode>0.0</c:formatCode>
                      <c:ptCount val="10"/>
                      <c:pt idx="0">
                        <c:v>6.8520266772238636E-3</c:v>
                      </c:pt>
                      <c:pt idx="1">
                        <c:v>3.9589487468404544E-2</c:v>
                      </c:pt>
                      <c:pt idx="2">
                        <c:v>0.1263818253799068</c:v>
                      </c:pt>
                      <c:pt idx="3">
                        <c:v>0.20403812772177726</c:v>
                      </c:pt>
                      <c:pt idx="4">
                        <c:v>0.30377318269025794</c:v>
                      </c:pt>
                      <c:pt idx="5">
                        <c:v>0.37762280354478178</c:v>
                      </c:pt>
                      <c:pt idx="6">
                        <c:v>0.45147242439930568</c:v>
                      </c:pt>
                      <c:pt idx="7">
                        <c:v>0.5131406644943205</c:v>
                      </c:pt>
                      <c:pt idx="8">
                        <c:v>0.56719554161464203</c:v>
                      </c:pt>
                      <c:pt idx="9">
                        <c:v>0.60754636538051587</c:v>
                      </c:pt>
                    </c:numCache>
                  </c:numRef>
                </c:val>
                <c:smooth val="0"/>
                <c:extLst xmlns:c15="http://schemas.microsoft.com/office/drawing/2012/chart">
                  <c:ext xmlns:c16="http://schemas.microsoft.com/office/drawing/2014/chart" uri="{C3380CC4-5D6E-409C-BE32-E72D297353CC}">
                    <c16:uniqueId val="{00000020-1E24-467F-8173-25B34F0C24EB}"/>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'Fig1'!$A$11</c15:sqref>
                        </c15:formulaRef>
                      </c:ext>
                    </c:extLst>
                    <c:strCache>
                      <c:ptCount val="1"/>
                      <c:pt idx="0">
                        <c:v>20 - 24yrs</c:v>
                      </c:pt>
                    </c:strCache>
                  </c:strRef>
                </c:tx>
                <c:spPr>
                  <a:ln w="28575" cap="rnd">
                    <a:solidFill>
                      <a:schemeClr val="accent2">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('Fig1'!$D$11,'Fig1'!$F$11,'Fig1'!$H$11,'Fig1'!$J$11,'Fig1'!$L$11,'Fig1'!$N$11,'Fig1'!$P$11,'Fig1'!$R$11,'Fig1'!$T$11,'Fig1'!$V$11)</c15:sqref>
                        </c15:formulaRef>
                      </c:ext>
                    </c:extLst>
                    <c:numCache>
                      <c:formatCode>0.0</c:formatCode>
                      <c:ptCount val="10"/>
                      <c:pt idx="0">
                        <c:v>1.2046506024880919E-2</c:v>
                      </c:pt>
                      <c:pt idx="1">
                        <c:v>5.8604623904826091E-2</c:v>
                      </c:pt>
                      <c:pt idx="2">
                        <c:v>0.21227897103303672</c:v>
                      </c:pt>
                      <c:pt idx="3">
                        <c:v>0.40144167374805867</c:v>
                      </c:pt>
                      <c:pt idx="4">
                        <c:v>0.57790670795036836</c:v>
                      </c:pt>
                      <c:pt idx="5">
                        <c:v>0.73320896129815749</c:v>
                      </c:pt>
                      <c:pt idx="6">
                        <c:v>0.83023217198503629</c:v>
                      </c:pt>
                      <c:pt idx="7">
                        <c:v>0.95623211338041247</c:v>
                      </c:pt>
                      <c:pt idx="8">
                        <c:v>1.0526041615794597</c:v>
                      </c:pt>
                      <c:pt idx="9">
                        <c:v>1.1343250538023006</c:v>
                      </c:pt>
                    </c:numCache>
                  </c:numRef>
                </c:val>
                <c:smooth val="0"/>
                <c:extLst xmlns:c15="http://schemas.microsoft.com/office/drawing/2012/chart">
                  <c:ext xmlns:c16="http://schemas.microsoft.com/office/drawing/2014/chart" uri="{C3380CC4-5D6E-409C-BE32-E72D297353CC}">
                    <c16:uniqueId val="{00000021-1E24-467F-8173-25B34F0C24EB}"/>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'Fig1'!$A$12</c15:sqref>
                        </c15:formulaRef>
                      </c:ext>
                    </c:extLst>
                    <c:strCache>
                      <c:ptCount val="1"/>
                      <c:pt idx="0">
                        <c:v>25 - 29yrs</c:v>
                      </c:pt>
                    </c:strCache>
                  </c:strRef>
                </c:tx>
                <c:spPr>
                  <a:ln w="28575" cap="rnd">
                    <a:solidFill>
                      <a:schemeClr val="accent3">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('Fig1'!$D$12,'Fig1'!$F$12,'Fig1'!$H$12,'Fig1'!$J$12,'Fig1'!$L$12,'Fig1'!$N$12,'Fig1'!$P$12,'Fig1'!$R$12,'Fig1'!$T$12,'Fig1'!$V$12)</c15:sqref>
                        </c15:formulaRef>
                      </c:ext>
                    </c:extLst>
                    <c:numCache>
                      <c:formatCode>0.0</c:formatCode>
                      <c:ptCount val="10"/>
                      <c:pt idx="0">
                        <c:v>1.8931198615318043E-2</c:v>
                      </c:pt>
                      <c:pt idx="1">
                        <c:v>9.3979878840328865E-2</c:v>
                      </c:pt>
                      <c:pt idx="2">
                        <c:v>0.31844980527909994</c:v>
                      </c:pt>
                      <c:pt idx="3">
                        <c:v>0.58720521419298999</c:v>
                      </c:pt>
                      <c:pt idx="4">
                        <c:v>0.85156588057118143</c:v>
                      </c:pt>
                      <c:pt idx="5">
                        <c:v>1.0902342059714409</c:v>
                      </c:pt>
                      <c:pt idx="6">
                        <c:v>1.2602769363911728</c:v>
                      </c:pt>
                      <c:pt idx="7">
                        <c:v>1.4347144093466033</c:v>
                      </c:pt>
                      <c:pt idx="8">
                        <c:v>1.5827834270878409</c:v>
                      </c:pt>
                      <c:pt idx="9">
                        <c:v>1.6804819342276072</c:v>
                      </c:pt>
                    </c:numCache>
                  </c:numRef>
                </c:val>
                <c:smooth val="0"/>
                <c:extLst xmlns:c15="http://schemas.microsoft.com/office/drawing/2012/chart">
                  <c:ext xmlns:c16="http://schemas.microsoft.com/office/drawing/2014/chart" uri="{C3380CC4-5D6E-409C-BE32-E72D297353CC}">
                    <c16:uniqueId val="{00000022-1E24-467F-8173-25B34F0C24EB}"/>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'Fig1'!$A$13</c15:sqref>
                        </c15:formulaRef>
                      </c:ext>
                    </c:extLst>
                    <c:strCache>
                      <c:ptCount val="1"/>
                      <c:pt idx="0">
                        <c:v>30 - 34yrs</c:v>
                      </c:pt>
                    </c:strCache>
                  </c:strRef>
                </c:tx>
                <c:spPr>
                  <a:ln w="28575" cap="rnd">
                    <a:solidFill>
                      <a:schemeClr val="accent4">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('Fig1'!$D$13,'Fig1'!$F$13,'Fig1'!$H$13,'Fig1'!$J$13,'Fig1'!$L$13,'Fig1'!$N$13,'Fig1'!$P$13,'Fig1'!$R$13,'Fig1'!$T$13,'Fig1'!$V$13)</c15:sqref>
                        </c15:formulaRef>
                      </c:ext>
                    </c:extLst>
                    <c:numCache>
                      <c:formatCode>0.0</c:formatCode>
                      <c:ptCount val="10"/>
                      <c:pt idx="0">
                        <c:v>2.678923494159044E-2</c:v>
                      </c:pt>
                      <c:pt idx="1">
                        <c:v>0.13785920902526314</c:v>
                      </c:pt>
                      <c:pt idx="2">
                        <c:v>0.45541699400703745</c:v>
                      </c:pt>
                      <c:pt idx="3">
                        <c:v>0.83227229902806243</c:v>
                      </c:pt>
                      <c:pt idx="4">
                        <c:v>1.1994955195757067</c:v>
                      </c:pt>
                      <c:pt idx="5">
                        <c:v>1.5387254946225879</c:v>
                      </c:pt>
                      <c:pt idx="6">
                        <c:v>1.7858486618927649</c:v>
                      </c:pt>
                      <c:pt idx="7">
                        <c:v>2.0374868687598391</c:v>
                      </c:pt>
                      <c:pt idx="8">
                        <c:v>2.2518007482925628</c:v>
                      </c:pt>
                      <c:pt idx="9">
                        <c:v>2.4089241262645875</c:v>
                      </c:pt>
                    </c:numCache>
                  </c:numRef>
                </c:val>
                <c:smooth val="0"/>
                <c:extLst xmlns:c15="http://schemas.microsoft.com/office/drawing/2012/chart">
                  <c:ext xmlns:c16="http://schemas.microsoft.com/office/drawing/2014/chart" uri="{C3380CC4-5D6E-409C-BE32-E72D297353CC}">
                    <c16:uniqueId val="{00000023-1E24-467F-8173-25B34F0C24EB}"/>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'Fig1'!$A$14</c15:sqref>
                        </c15:formulaRef>
                      </c:ext>
                    </c:extLst>
                    <c:strCache>
                      <c:ptCount val="1"/>
                      <c:pt idx="0">
                        <c:v>35 - 39yrs</c:v>
                      </c:pt>
                    </c:strCache>
                  </c:strRef>
                </c:tx>
                <c:spPr>
                  <a:ln w="28575" cap="rnd">
                    <a:solidFill>
                      <a:schemeClr val="accent5">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('Fig1'!$D$14,'Fig1'!$F$14,'Fig1'!$H$14,'Fig1'!$J$14,'Fig1'!$L$14,'Fig1'!$N$14,'Fig1'!$P$14,'Fig1'!$R$14,'Fig1'!$T$14,'Fig1'!$V$14)</c15:sqref>
                        </c15:formulaRef>
                      </c:ext>
                    </c:extLst>
                    <c:numCache>
                      <c:formatCode>0.0</c:formatCode>
                      <c:ptCount val="10"/>
                      <c:pt idx="0">
                        <c:v>3.3170614492163117E-2</c:v>
                      </c:pt>
                      <c:pt idx="1">
                        <c:v>0.18074067109115649</c:v>
                      </c:pt>
                      <c:pt idx="2">
                        <c:v>0.54091608356905363</c:v>
                      </c:pt>
                      <c:pt idx="3">
                        <c:v>0.9878052284201646</c:v>
                      </c:pt>
                      <c:pt idx="4">
                        <c:v>1.3942105524343835</c:v>
                      </c:pt>
                      <c:pt idx="5">
                        <c:v>1.7426325975725379</c:v>
                      </c:pt>
                      <c:pt idx="6">
                        <c:v>1.9873638241800722</c:v>
                      </c:pt>
                      <c:pt idx="7">
                        <c:v>2.255862971407975</c:v>
                      </c:pt>
                      <c:pt idx="8">
                        <c:v>2.5050343590105233</c:v>
                      </c:pt>
                      <c:pt idx="9">
                        <c:v>2.6729769189984043</c:v>
                      </c:pt>
                    </c:numCache>
                  </c:numRef>
                </c:val>
                <c:smooth val="0"/>
                <c:extLst xmlns:c15="http://schemas.microsoft.com/office/drawing/2012/chart">
                  <c:ext xmlns:c16="http://schemas.microsoft.com/office/drawing/2014/chart" uri="{C3380CC4-5D6E-409C-BE32-E72D297353CC}">
                    <c16:uniqueId val="{00000024-1E24-467F-8173-25B34F0C24EB}"/>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'Fig1'!$A$15</c15:sqref>
                        </c15:formulaRef>
                      </c:ext>
                    </c:extLst>
                    <c:strCache>
                      <c:ptCount val="1"/>
                      <c:pt idx="0">
                        <c:v>40 - 44yrs</c:v>
                      </c:pt>
                    </c:strCache>
                  </c:strRef>
                </c:tx>
                <c:spPr>
                  <a:ln w="28575" cap="rnd">
                    <a:solidFill>
                      <a:schemeClr val="accent6">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('Fig1'!$D$15,'Fig1'!$F$15,'Fig1'!$H$15,'Fig1'!$J$15,'Fig1'!$L$15,'Fig1'!$N$15,'Fig1'!$P$15,'Fig1'!$R$15,'Fig1'!$T$15,'Fig1'!$V$15)</c15:sqref>
                        </c15:formulaRef>
                      </c:ext>
                    </c:extLst>
                    <c:numCache>
                      <c:formatCode>0.0</c:formatCode>
                      <c:ptCount val="10"/>
                      <c:pt idx="0">
                        <c:v>3.6692878179644443E-2</c:v>
                      </c:pt>
                      <c:pt idx="1">
                        <c:v>0.21238129489410096</c:v>
                      </c:pt>
                      <c:pt idx="2">
                        <c:v>0.6310689048512359</c:v>
                      </c:pt>
                      <c:pt idx="3">
                        <c:v>1.1272732574527853</c:v>
                      </c:pt>
                      <c:pt idx="4">
                        <c:v>1.6030656778219496</c:v>
                      </c:pt>
                      <c:pt idx="5">
                        <c:v>1.991864387010235</c:v>
                      </c:pt>
                      <c:pt idx="6">
                        <c:v>2.278846434229838</c:v>
                      </c:pt>
                      <c:pt idx="7">
                        <c:v>2.5966893789912615</c:v>
                      </c:pt>
                      <c:pt idx="8">
                        <c:v>2.8562125173744422</c:v>
                      </c:pt>
                      <c:pt idx="9">
                        <c:v>3.0379759139199658</c:v>
                      </c:pt>
                    </c:numCache>
                  </c:numRef>
                </c:val>
                <c:smooth val="0"/>
                <c:extLst xmlns:c15="http://schemas.microsoft.com/office/drawing/2012/chart">
                  <c:ext xmlns:c16="http://schemas.microsoft.com/office/drawing/2014/chart" uri="{C3380CC4-5D6E-409C-BE32-E72D297353CC}">
                    <c16:uniqueId val="{00000025-1E24-467F-8173-25B34F0C24EB}"/>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'Fig1'!$A$16</c15:sqref>
                        </c15:formulaRef>
                      </c:ext>
                    </c:extLst>
                    <c:strCache>
                      <c:ptCount val="1"/>
                      <c:pt idx="0">
                        <c:v>45 - 49yrs</c:v>
                      </c:pt>
                    </c:strCache>
                  </c:strRef>
                </c:tx>
                <c:spPr>
                  <a:ln w="28575" cap="rnd">
                    <a:solidFill>
                      <a:schemeClr val="accent1">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('Fig1'!$D$16,'Fig1'!$F$16,'Fig1'!$H$16,'Fig1'!$J$16,'Fig1'!$L$16,'Fig1'!$N$16,'Fig1'!$P$16,'Fig1'!$R$16,'Fig1'!$T$16,'Fig1'!$V$16)</c15:sqref>
                        </c15:formulaRef>
                      </c:ext>
                    </c:extLst>
                    <c:numCache>
                      <c:formatCode>0.0</c:formatCode>
                      <c:ptCount val="10"/>
                      <c:pt idx="0">
                        <c:v>4.5514907470870454E-2</c:v>
                      </c:pt>
                      <c:pt idx="1">
                        <c:v>0.31244645305003427</c:v>
                      </c:pt>
                      <c:pt idx="2">
                        <c:v>0.87870544893762847</c:v>
                      </c:pt>
                      <c:pt idx="3">
                        <c:v>1.5359942597669638</c:v>
                      </c:pt>
                      <c:pt idx="4">
                        <c:v>2.1563356751199452</c:v>
                      </c:pt>
                      <c:pt idx="5">
                        <c:v>2.6910019705277586</c:v>
                      </c:pt>
                      <c:pt idx="6">
                        <c:v>3.0682402330363261</c:v>
                      </c:pt>
                      <c:pt idx="7">
                        <c:v>3.4693068882796432</c:v>
                      </c:pt>
                      <c:pt idx="8">
                        <c:v>3.8034398560657983</c:v>
                      </c:pt>
                      <c:pt idx="9">
                        <c:v>4.0462752741603838</c:v>
                      </c:pt>
                    </c:numCache>
                  </c:numRef>
                </c:val>
                <c:smooth val="0"/>
                <c:extLst xmlns:c15="http://schemas.microsoft.com/office/drawing/2012/chart">
                  <c:ext xmlns:c16="http://schemas.microsoft.com/office/drawing/2014/chart" uri="{C3380CC4-5D6E-409C-BE32-E72D297353CC}">
                    <c16:uniqueId val="{00000026-1E24-467F-8173-25B34F0C24EB}"/>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'Fig1'!$A$17</c15:sqref>
                        </c15:formulaRef>
                      </c:ext>
                    </c:extLst>
                    <c:strCache>
                      <c:ptCount val="1"/>
                      <c:pt idx="0">
                        <c:v>50 - 54yrs</c:v>
                      </c:pt>
                    </c:strCache>
                  </c:strRef>
                </c:tx>
                <c:spPr>
                  <a:ln w="28575" cap="rnd">
                    <a:solidFill>
                      <a:schemeClr val="accent2">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('Fig1'!$D$17,'Fig1'!$F$17,'Fig1'!$H$17,'Fig1'!$J$17,'Fig1'!$L$17,'Fig1'!$N$17,'Fig1'!$P$17,'Fig1'!$R$17,'Fig1'!$T$17,'Fig1'!$V$17)</c15:sqref>
                        </c15:formulaRef>
                      </c:ext>
                    </c:extLst>
                    <c:numCache>
                      <c:formatCode>0.0</c:formatCode>
                      <c:ptCount val="10"/>
                      <c:pt idx="0">
                        <c:v>7.8234603812319309E-2</c:v>
                      </c:pt>
                      <c:pt idx="1">
                        <c:v>0.48999567650873671</c:v>
                      </c:pt>
                      <c:pt idx="2">
                        <c:v>1.3629291506251415</c:v>
                      </c:pt>
                      <c:pt idx="3">
                        <c:v>2.3511557250965431</c:v>
                      </c:pt>
                      <c:pt idx="4">
                        <c:v>3.294382696623265</c:v>
                      </c:pt>
                      <c:pt idx="5">
                        <c:v>4.1593750643376675</c:v>
                      </c:pt>
                      <c:pt idx="6">
                        <c:v>4.7523110090205085</c:v>
                      </c:pt>
                      <c:pt idx="7">
                        <c:v>5.3937759372711422</c:v>
                      </c:pt>
                      <c:pt idx="8">
                        <c:v>5.916712499595592</c:v>
                      </c:pt>
                      <c:pt idx="9">
                        <c:v>6.2858268897627374</c:v>
                      </c:pt>
                    </c:numCache>
                  </c:numRef>
                </c:val>
                <c:smooth val="0"/>
                <c:extLst xmlns:c15="http://schemas.microsoft.com/office/drawing/2012/chart">
                  <c:ext xmlns:c16="http://schemas.microsoft.com/office/drawing/2014/chart" uri="{C3380CC4-5D6E-409C-BE32-E72D297353CC}">
                    <c16:uniqueId val="{00000027-1E24-467F-8173-25B34F0C24EB}"/>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'Fig1'!$A$18</c15:sqref>
                        </c15:formulaRef>
                      </c:ext>
                    </c:extLst>
                    <c:strCache>
                      <c:ptCount val="1"/>
                      <c:pt idx="0">
                        <c:v>55 - 59yrs</c:v>
                      </c:pt>
                    </c:strCache>
                  </c:strRef>
                </c:tx>
                <c:spPr>
                  <a:ln w="28575" cap="rnd">
                    <a:solidFill>
                      <a:schemeClr val="accent3">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('Fig1'!$D$18,'Fig1'!$F$18,'Fig1'!$H$18,'Fig1'!$J$18,'Fig1'!$L$18,'Fig1'!$N$18,'Fig1'!$P$18,'Fig1'!$R$18,'Fig1'!$T$18,'Fig1'!$V$18)</c15:sqref>
                        </c15:formulaRef>
                      </c:ext>
                    </c:extLst>
                    <c:numCache>
                      <c:formatCode>0.0</c:formatCode>
                      <c:ptCount val="10"/>
                      <c:pt idx="0">
                        <c:v>0.11231748408835641</c:v>
                      </c:pt>
                      <c:pt idx="1">
                        <c:v>0.72143636156463142</c:v>
                      </c:pt>
                      <c:pt idx="2">
                        <c:v>2.0611072225025637</c:v>
                      </c:pt>
                      <c:pt idx="3">
                        <c:v>3.5391402015203557</c:v>
                      </c:pt>
                      <c:pt idx="4">
                        <c:v>4.9221102664691614</c:v>
                      </c:pt>
                      <c:pt idx="5">
                        <c:v>6.1354646525483041</c:v>
                      </c:pt>
                      <c:pt idx="6">
                        <c:v>6.985821952370876</c:v>
                      </c:pt>
                      <c:pt idx="7">
                        <c:v>7.8947796786743281</c:v>
                      </c:pt>
                      <c:pt idx="8">
                        <c:v>8.6230527566617301</c:v>
                      </c:pt>
                      <c:pt idx="9">
                        <c:v>9.1628277961356286</c:v>
                      </c:pt>
                    </c:numCache>
                  </c:numRef>
                </c:val>
                <c:smooth val="0"/>
                <c:extLst xmlns:c15="http://schemas.microsoft.com/office/drawing/2012/chart">
                  <c:ext xmlns:c16="http://schemas.microsoft.com/office/drawing/2014/chart" uri="{C3380CC4-5D6E-409C-BE32-E72D297353CC}">
                    <c16:uniqueId val="{00000028-1E24-467F-8173-25B34F0C24EB}"/>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'Fig1'!$A$19</c15:sqref>
                        </c15:formulaRef>
                      </c:ext>
                    </c:extLst>
                    <c:strCache>
                      <c:ptCount val="1"/>
                      <c:pt idx="0">
                        <c:v>60 - 64yrs</c:v>
                      </c:pt>
                    </c:strCache>
                  </c:strRef>
                </c:tx>
                <c:spPr>
                  <a:ln w="28575" cap="rnd">
                    <a:solidFill>
                      <a:schemeClr val="accent4">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('Fig1'!$D$19,'Fig1'!$F$19,'Fig1'!$H$19,'Fig1'!$J$19,'Fig1'!$L$19,'Fig1'!$N$19,'Fig1'!$P$19,'Fig1'!$R$19,'Fig1'!$T$19,'Fig1'!$V$19)</c15:sqref>
                        </c15:formulaRef>
                      </c:ext>
                    </c:extLst>
                    <c:numCache>
                      <c:formatCode>0.0</c:formatCode>
                      <c:ptCount val="10"/>
                      <c:pt idx="0">
                        <c:v>0.28532658524956905</c:v>
                      </c:pt>
                      <c:pt idx="1">
                        <c:v>1.8406865441742766</c:v>
                      </c:pt>
                      <c:pt idx="2">
                        <c:v>4.7005537829610891</c:v>
                      </c:pt>
                      <c:pt idx="3">
                        <c:v>7.6051637510543877</c:v>
                      </c:pt>
                      <c:pt idx="4">
                        <c:v>10.10928961748634</c:v>
                      </c:pt>
                      <c:pt idx="5">
                        <c:v>12.79348663219276</c:v>
                      </c:pt>
                      <c:pt idx="6">
                        <c:v>14.734294201782374</c:v>
                      </c:pt>
                      <c:pt idx="7">
                        <c:v>16.718010782264276</c:v>
                      </c:pt>
                      <c:pt idx="8">
                        <c:v>18.418234495910806</c:v>
                      </c:pt>
                      <c:pt idx="9">
                        <c:v>19.483991638244031</c:v>
                      </c:pt>
                    </c:numCache>
                  </c:numRef>
                </c:val>
                <c:smooth val="0"/>
                <c:extLst xmlns:c15="http://schemas.microsoft.com/office/drawing/2012/chart">
                  <c:ext xmlns:c16="http://schemas.microsoft.com/office/drawing/2014/chart" uri="{C3380CC4-5D6E-409C-BE32-E72D297353CC}">
                    <c16:uniqueId val="{00000029-1E24-467F-8173-25B34F0C24EB}"/>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'Fig1'!$A$20</c15:sqref>
                        </c15:formulaRef>
                      </c:ext>
                    </c:extLst>
                    <c:strCache>
                      <c:ptCount val="1"/>
                      <c:pt idx="0">
                        <c:v>65 - 69yrs</c:v>
                      </c:pt>
                    </c:strCache>
                  </c:strRef>
                </c:tx>
                <c:spPr>
                  <a:ln w="28575" cap="rnd">
                    <a:solidFill>
                      <a:schemeClr val="accent5">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('Fig1'!$D$20,'Fig1'!$F$20,'Fig1'!$H$20,'Fig1'!$J$20,'Fig1'!$L$20,'Fig1'!$N$20,'Fig1'!$P$20,'Fig1'!$R$20,'Fig1'!$T$20,'Fig1'!$V$20)</c15:sqref>
                        </c15:formulaRef>
                      </c:ext>
                    </c:extLst>
                    <c:numCache>
                      <c:formatCode>0.0</c:formatCode>
                      <c:ptCount val="10"/>
                      <c:pt idx="0">
                        <c:v>0.49717817790916419</c:v>
                      </c:pt>
                      <c:pt idx="1">
                        <c:v>3.0809090298306909</c:v>
                      </c:pt>
                      <c:pt idx="2">
                        <c:v>7.6978634775597952</c:v>
                      </c:pt>
                      <c:pt idx="3">
                        <c:v>12.441631953775866</c:v>
                      </c:pt>
                      <c:pt idx="4">
                        <c:v>16.204901236226821</c:v>
                      </c:pt>
                      <c:pt idx="5">
                        <c:v>19.903923676431067</c:v>
                      </c:pt>
                      <c:pt idx="6">
                        <c:v>22.281056839559259</c:v>
                      </c:pt>
                      <c:pt idx="7">
                        <c:v>24.689683552808383</c:v>
                      </c:pt>
                      <c:pt idx="8">
                        <c:v>26.688054286482128</c:v>
                      </c:pt>
                      <c:pt idx="9">
                        <c:v>28.01498253157753</c:v>
                      </c:pt>
                    </c:numCache>
                  </c:numRef>
                </c:val>
                <c:smooth val="0"/>
                <c:extLst xmlns:c15="http://schemas.microsoft.com/office/drawing/2012/chart">
                  <c:ext xmlns:c16="http://schemas.microsoft.com/office/drawing/2014/chart" uri="{C3380CC4-5D6E-409C-BE32-E72D297353CC}">
                    <c16:uniqueId val="{0000002A-1E24-467F-8173-25B34F0C24EB}"/>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'Fig1'!$A$21</c15:sqref>
                        </c15:formulaRef>
                      </c:ext>
                    </c:extLst>
                    <c:strCache>
                      <c:ptCount val="1"/>
                      <c:pt idx="0">
                        <c:v>70 - 74yrs</c:v>
                      </c:pt>
                    </c:strCache>
                  </c:strRef>
                </c:tx>
                <c:spPr>
                  <a:ln w="28575" cap="rnd">
                    <a:solidFill>
                      <a:schemeClr val="accent6">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('Fig1'!$D$21,'Fig1'!$F$21,'Fig1'!$H$21,'Fig1'!$J$21,'Fig1'!$L$21,'Fig1'!$N$21,'Fig1'!$P$21,'Fig1'!$R$21,'Fig1'!$T$21,'Fig1'!$V$21)</c15:sqref>
                        </c15:formulaRef>
                      </c:ext>
                    </c:extLst>
                    <c:numCache>
                      <c:formatCode>0.0</c:formatCode>
                      <c:ptCount val="10"/>
                      <c:pt idx="0">
                        <c:v>0.76447625243981776</c:v>
                      </c:pt>
                      <c:pt idx="1">
                        <c:v>4.7465546814928725</c:v>
                      </c:pt>
                      <c:pt idx="2">
                        <c:v>11.56818674710672</c:v>
                      </c:pt>
                      <c:pt idx="3">
                        <c:v>18.039372252124366</c:v>
                      </c:pt>
                      <c:pt idx="4">
                        <c:v>23.026458468878769</c:v>
                      </c:pt>
                      <c:pt idx="5">
                        <c:v>27.396443287790067</c:v>
                      </c:pt>
                      <c:pt idx="6">
                        <c:v>30.173399578084027</c:v>
                      </c:pt>
                      <c:pt idx="7">
                        <c:v>33.175607736440526</c:v>
                      </c:pt>
                      <c:pt idx="8">
                        <c:v>35.380315845507774</c:v>
                      </c:pt>
                      <c:pt idx="9">
                        <c:v>36.804775142445926</c:v>
                      </c:pt>
                    </c:numCache>
                  </c:numRef>
                </c:val>
                <c:smooth val="0"/>
                <c:extLst xmlns:c15="http://schemas.microsoft.com/office/drawing/2012/chart">
                  <c:ext xmlns:c16="http://schemas.microsoft.com/office/drawing/2014/chart" uri="{C3380CC4-5D6E-409C-BE32-E72D297353CC}">
                    <c16:uniqueId val="{0000002B-1E24-467F-8173-25B34F0C24EB}"/>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'Fig1'!$A$22</c15:sqref>
                        </c15:formulaRef>
                      </c:ext>
                    </c:extLst>
                    <c:strCache>
                      <c:ptCount val="1"/>
                      <c:pt idx="0">
                        <c:v>75 - 79yrs</c:v>
                      </c:pt>
                    </c:strCache>
                  </c:strRef>
                </c:tx>
                <c:spPr>
                  <a:ln w="28575" cap="rnd">
                    <a:solidFill>
                      <a:schemeClr val="accent1">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('Fig1'!$D$22,'Fig1'!$F$22,'Fig1'!$H$22,'Fig1'!$J$22,'Fig1'!$L$22,'Fig1'!$N$22,'Fig1'!$P$22,'Fig1'!$R$22,'Fig1'!$T$22,'Fig1'!$V$22)</c15:sqref>
                        </c15:formulaRef>
                      </c:ext>
                    </c:extLst>
                    <c:numCache>
                      <c:formatCode>0.0</c:formatCode>
                      <c:ptCount val="10"/>
                      <c:pt idx="0">
                        <c:v>1.1240762349280435</c:v>
                      </c:pt>
                      <c:pt idx="1">
                        <c:v>6.598599766627772</c:v>
                      </c:pt>
                      <c:pt idx="2">
                        <c:v>15.923116815765589</c:v>
                      </c:pt>
                      <c:pt idx="3">
                        <c:v>24.168287307143782</c:v>
                      </c:pt>
                      <c:pt idx="4">
                        <c:v>30.263192013483732</c:v>
                      </c:pt>
                      <c:pt idx="5">
                        <c:v>35.712433553740439</c:v>
                      </c:pt>
                      <c:pt idx="6">
                        <c:v>39.20977570335797</c:v>
                      </c:pt>
                      <c:pt idx="7">
                        <c:v>42.797873719694024</c:v>
                      </c:pt>
                      <c:pt idx="8">
                        <c:v>45.435628160248932</c:v>
                      </c:pt>
                      <c:pt idx="9">
                        <c:v>47.100350058343054</c:v>
                      </c:pt>
                    </c:numCache>
                  </c:numRef>
                </c:val>
                <c:smooth val="0"/>
                <c:extLst xmlns:c15="http://schemas.microsoft.com/office/drawing/2012/chart">
                  <c:ext xmlns:c16="http://schemas.microsoft.com/office/drawing/2014/chart" uri="{C3380CC4-5D6E-409C-BE32-E72D297353CC}">
                    <c16:uniqueId val="{0000002C-1E24-467F-8173-25B34F0C24EB}"/>
                  </c:ext>
                </c:extLst>
              </c15:ser>
            </c15:filteredLineSeries>
            <c15:filteredLineSeries>
              <c15:ser>
                <c:idx val="19"/>
                <c:order val="19"/>
                <c:tx>
                  <c:strRef>
                    <c:extLst xmlns:c15="http://schemas.microsoft.com/office/drawing/2012/chart">
                      <c:ext xmlns:c15="http://schemas.microsoft.com/office/drawing/2012/chart" uri="{02D57815-91ED-43cb-92C2-25804820EDAC}">
                        <c15:formulaRef>
                          <c15:sqref>'Fig1'!$A$23</c15:sqref>
                        </c15:formulaRef>
                      </c:ext>
                    </c:extLst>
                    <c:strCache>
                      <c:ptCount val="1"/>
                      <c:pt idx="0">
                        <c:v>80 - 84yrs</c:v>
                      </c:pt>
                    </c:strCache>
                  </c:strRef>
                </c:tx>
                <c:spPr>
                  <a:ln w="28575" cap="rnd">
                    <a:solidFill>
                      <a:schemeClr val="accent2">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('Fig1'!$D$23,'Fig1'!$F$23,'Fig1'!$H$23,'Fig1'!$J$23,'Fig1'!$L$23,'Fig1'!$N$23,'Fig1'!$P$23,'Fig1'!$R$23,'Fig1'!$T$23,'Fig1'!$V$23)</c15:sqref>
                        </c15:formulaRef>
                      </c:ext>
                    </c:extLst>
                    <c:numCache>
                      <c:formatCode>0.0</c:formatCode>
                      <c:ptCount val="10"/>
                      <c:pt idx="0">
                        <c:v>1.3304205578448223</c:v>
                      </c:pt>
                      <c:pt idx="1">
                        <c:v>7.493839686911147</c:v>
                      </c:pt>
                      <c:pt idx="2">
                        <c:v>18.140310189882591</c:v>
                      </c:pt>
                      <c:pt idx="3">
                        <c:v>27.532975793593273</c:v>
                      </c:pt>
                      <c:pt idx="4">
                        <c:v>34.706893338579093</c:v>
                      </c:pt>
                      <c:pt idx="5">
                        <c:v>40.721222537427785</c:v>
                      </c:pt>
                      <c:pt idx="6">
                        <c:v>44.695918663160292</c:v>
                      </c:pt>
                      <c:pt idx="7">
                        <c:v>49.035056840535894</c:v>
                      </c:pt>
                      <c:pt idx="8">
                        <c:v>51.882260368997578</c:v>
                      </c:pt>
                      <c:pt idx="9">
                        <c:v>53.730354295653612</c:v>
                      </c:pt>
                    </c:numCache>
                  </c:numRef>
                </c:val>
                <c:smooth val="0"/>
                <c:extLst xmlns:c15="http://schemas.microsoft.com/office/drawing/2012/chart">
                  <c:ext xmlns:c16="http://schemas.microsoft.com/office/drawing/2014/chart" uri="{C3380CC4-5D6E-409C-BE32-E72D297353CC}">
                    <c16:uniqueId val="{0000002D-1E24-467F-8173-25B34F0C24EB}"/>
                  </c:ext>
                </c:extLst>
              </c15:ser>
            </c15:filteredLineSeries>
            <c15:filteredLineSeries>
              <c15:ser>
                <c:idx val="20"/>
                <c:order val="20"/>
                <c:tx>
                  <c:strRef>
                    <c:extLst xmlns:c15="http://schemas.microsoft.com/office/drawing/2012/chart">
                      <c:ext xmlns:c15="http://schemas.microsoft.com/office/drawing/2012/chart" uri="{02D57815-91ED-43cb-92C2-25804820EDAC}">
                        <c15:formulaRef>
                          <c15:sqref>'Fig1'!$A$24</c15:sqref>
                        </c15:formulaRef>
                      </c:ext>
                    </c:extLst>
                    <c:strCache>
                      <c:ptCount val="1"/>
                      <c:pt idx="0">
                        <c:v>85+ yrs</c:v>
                      </c:pt>
                    </c:strCache>
                  </c:strRef>
                </c:tx>
                <c:spPr>
                  <a:ln w="28575" cap="rnd">
                    <a:solidFill>
                      <a:schemeClr val="accent3">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('Fig1'!$D$24,'Fig1'!$F$24,'Fig1'!$H$24,'Fig1'!$J$24,'Fig1'!$L$24,'Fig1'!$N$24,'Fig1'!$P$24,'Fig1'!$R$24,'Fig1'!$T$24,'Fig1'!$V$24)</c15:sqref>
                        </c15:formulaRef>
                      </c:ext>
                    </c:extLst>
                    <c:numCache>
                      <c:formatCode>0.0</c:formatCode>
                      <c:ptCount val="10"/>
                      <c:pt idx="0">
                        <c:v>1.0871496074181972</c:v>
                      </c:pt>
                      <c:pt idx="1">
                        <c:v>6.3417060432728185</c:v>
                      </c:pt>
                      <c:pt idx="2">
                        <c:v>16.366457052853473</c:v>
                      </c:pt>
                      <c:pt idx="3">
                        <c:v>26.128302601816657</c:v>
                      </c:pt>
                      <c:pt idx="4">
                        <c:v>34.133892303501852</c:v>
                      </c:pt>
                      <c:pt idx="5">
                        <c:v>41.002593526841224</c:v>
                      </c:pt>
                      <c:pt idx="6">
                        <c:v>45.682784429364879</c:v>
                      </c:pt>
                      <c:pt idx="7">
                        <c:v>50.513376203503036</c:v>
                      </c:pt>
                      <c:pt idx="8">
                        <c:v>53.633898224796006</c:v>
                      </c:pt>
                      <c:pt idx="9">
                        <c:v>55.379495742589505</c:v>
                      </c:pt>
                    </c:numCache>
                  </c:numRef>
                </c:val>
                <c:smooth val="0"/>
                <c:extLst xmlns:c15="http://schemas.microsoft.com/office/drawing/2012/chart">
                  <c:ext xmlns:c16="http://schemas.microsoft.com/office/drawing/2014/chart" uri="{C3380CC4-5D6E-409C-BE32-E72D297353CC}">
                    <c16:uniqueId val="{0000002E-1E24-467F-8173-25B34F0C24EB}"/>
                  </c:ext>
                </c:extLst>
              </c15:ser>
            </c15:filteredLineSeries>
            <c15:filteredLineSeries>
              <c15:ser>
                <c:idx val="21"/>
                <c:order val="21"/>
                <c:tx>
                  <c:strRef>
                    <c:extLst xmlns:c15="http://schemas.microsoft.com/office/drawing/2012/chart">
                      <c:ext xmlns:c15="http://schemas.microsoft.com/office/drawing/2012/chart" uri="{02D57815-91ED-43cb-92C2-25804820EDAC}">
                        <c15:formulaRef>
                          <c15:sqref>'Fig1'!$A$25</c15:sqref>
                        </c15:formulaRef>
                      </c:ext>
                    </c:extLst>
                    <c:strCache>
                      <c:ptCount val="1"/>
                      <c:pt idx="0">
                        <c:v>Unknown</c:v>
                      </c:pt>
                    </c:strCache>
                  </c:strRef>
                </c:tx>
                <c:spPr>
                  <a:ln w="28575" cap="rnd">
                    <a:solidFill>
                      <a:schemeClr val="accent4">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('Fig1'!$D$25,'Fig1'!$F$25,'Fig1'!$H$25,'Fig1'!$J$25,'Fig1'!$L$25,'Fig1'!$N$25,'Fig1'!$P$25,'Fig1'!$R$25,'Fig1'!$T$25,'Fig1'!$V$25)</c15:sqref>
                        </c15:formulaRef>
                      </c:ext>
                    </c:extLst>
                    <c:numCache>
                      <c:formatCode>0.0</c:formatCode>
                      <c:ptCount val="10"/>
                      <c:pt idx="0">
                        <c:v>0</c:v>
                      </c:pt>
                      <c:pt idx="1">
                        <c:v>0</c:v>
                      </c:pt>
                      <c:pt idx="2">
                        <c:v>0</c:v>
                      </c:pt>
                      <c:pt idx="3">
                        <c:v>0</c:v>
                      </c:pt>
                      <c:pt idx="4">
                        <c:v>0</c:v>
                      </c:pt>
                      <c:pt idx="5">
                        <c:v>0</c:v>
                      </c:pt>
                      <c:pt idx="6">
                        <c:v>0</c:v>
                      </c:pt>
                      <c:pt idx="7">
                        <c:v>0</c:v>
                      </c:pt>
                      <c:pt idx="8">
                        <c:v>0</c:v>
                      </c:pt>
                      <c:pt idx="9">
                        <c:v>0</c:v>
                      </c:pt>
                    </c:numCache>
                  </c:numRef>
                </c:val>
                <c:smooth val="0"/>
                <c:extLst xmlns:c15="http://schemas.microsoft.com/office/drawing/2012/chart">
                  <c:ext xmlns:c16="http://schemas.microsoft.com/office/drawing/2014/chart" uri="{C3380CC4-5D6E-409C-BE32-E72D297353CC}">
                    <c16:uniqueId val="{0000002F-1E24-467F-8173-25B34F0C24EB}"/>
                  </c:ext>
                </c:extLst>
              </c15:ser>
            </c15:filteredLineSeries>
            <c15:filteredLineSeries>
              <c15:ser>
                <c:idx val="22"/>
                <c:order val="22"/>
                <c:tx>
                  <c:strRef>
                    <c:extLst xmlns:c15="http://schemas.microsoft.com/office/drawing/2012/chart">
                      <c:ext xmlns:c15="http://schemas.microsoft.com/office/drawing/2012/chart" uri="{02D57815-91ED-43cb-92C2-25804820EDAC}">
                        <c15:formulaRef>
                          <c15:sqref>'Fig1'!$A$26</c15:sqref>
                        </c15:formulaRef>
                      </c:ext>
                    </c:extLst>
                    <c:strCache>
                      <c:ptCount val="1"/>
                      <c:pt idx="0">
                        <c:v>All Ages</c:v>
                      </c:pt>
                    </c:strCache>
                  </c:strRef>
                </c:tx>
                <c:spPr>
                  <a:ln w="28575" cap="rnd">
                    <a:solidFill>
                      <a:schemeClr val="accent5">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('Fig1'!$D$26,'Fig1'!$F$26,'Fig1'!$H$26,'Fig1'!$J$26,'Fig1'!$L$26,'Fig1'!$N$26,'Fig1'!$P$26,'Fig1'!$R$26,'Fig1'!$T$26,'Fig1'!$V$26)</c15:sqref>
                        </c15:formulaRef>
                      </c:ext>
                    </c:extLst>
                    <c:numCache>
                      <c:formatCode>0.0</c:formatCode>
                      <c:ptCount val="10"/>
                      <c:pt idx="0">
                        <c:v>0.16909623142820576</c:v>
                      </c:pt>
                      <c:pt idx="1">
                        <c:v>1.0176847041806407</c:v>
                      </c:pt>
                      <c:pt idx="2">
                        <c:v>2.5806061945501955</c:v>
                      </c:pt>
                      <c:pt idx="3">
                        <c:v>4.1215822684141949</c:v>
                      </c:pt>
                      <c:pt idx="4">
                        <c:v>5.3849973752893447</c:v>
                      </c:pt>
                      <c:pt idx="5">
                        <c:v>6.5326067134719032</c:v>
                      </c:pt>
                      <c:pt idx="6">
                        <c:v>7.3045415942354639</c:v>
                      </c:pt>
                      <c:pt idx="7">
                        <c:v>0</c:v>
                      </c:pt>
                      <c:pt idx="8">
                        <c:v>8.74099533922079</c:v>
                      </c:pt>
                      <c:pt idx="9">
                        <c:v>9.1521320360549598</c:v>
                      </c:pt>
                    </c:numCache>
                  </c:numRef>
                </c:val>
                <c:smooth val="0"/>
                <c:extLst xmlns:c15="http://schemas.microsoft.com/office/drawing/2012/chart">
                  <c:ext xmlns:c16="http://schemas.microsoft.com/office/drawing/2014/chart" uri="{C3380CC4-5D6E-409C-BE32-E72D297353CC}">
                    <c16:uniqueId val="{00000030-1E24-467F-8173-25B34F0C24EB}"/>
                  </c:ext>
                </c:extLst>
              </c15:ser>
            </c15:filteredLineSeries>
            <c15:filteredLineSeries>
              <c15:ser>
                <c:idx val="23"/>
                <c:order val="23"/>
                <c:tx>
                  <c:strRef>
                    <c:extLst xmlns:c15="http://schemas.microsoft.com/office/drawing/2012/chart">
                      <c:ext xmlns:c15="http://schemas.microsoft.com/office/drawing/2012/chart" uri="{02D57815-91ED-43cb-92C2-25804820EDAC}">
                        <c15:formulaRef>
                          <c15:sqref>'Fig1'!$A$27</c15:sqref>
                        </c15:formulaRef>
                      </c:ext>
                    </c:extLst>
                    <c:strCache>
                      <c:ptCount val="1"/>
                      <c:pt idx="0">
                        <c:v>6months+</c:v>
                      </c:pt>
                    </c:strCache>
                  </c:strRef>
                </c:tx>
                <c:spPr>
                  <a:ln w="28575" cap="rnd">
                    <a:solidFill>
                      <a:schemeClr val="accent6">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('Fig1'!$D$27,'Fig1'!$F$27,'Fig1'!$H$27,'Fig1'!$J$27,'Fig1'!$L$27,'Fig1'!$N$27,'Fig1'!$P$27,'Fig1'!$R$27,'Fig1'!$T$27,'Fig1'!$V$27)</c15:sqref>
                        </c15:formulaRef>
                      </c:ext>
                    </c:extLst>
                    <c:numCache>
                      <c:formatCode>0.0</c:formatCode>
                      <c:ptCount val="10"/>
                      <c:pt idx="0">
                        <c:v>0.17005058941561541</c:v>
                      </c:pt>
                      <c:pt idx="1">
                        <c:v>1.0234283894058893</c:v>
                      </c:pt>
                      <c:pt idx="2">
                        <c:v>2.5951708132488296</c:v>
                      </c:pt>
                      <c:pt idx="3">
                        <c:v>4.1448439633993788</c:v>
                      </c:pt>
                      <c:pt idx="4">
                        <c:v>5.41538962716794</c:v>
                      </c:pt>
                      <c:pt idx="5">
                        <c:v>6.5694759289650628</c:v>
                      </c:pt>
                      <c:pt idx="6">
                        <c:v>7.3457675136775782</c:v>
                      </c:pt>
                      <c:pt idx="7">
                        <c:v>8.1614127147530748</c:v>
                      </c:pt>
                      <c:pt idx="8">
                        <c:v>8.7903284239941044</c:v>
                      </c:pt>
                      <c:pt idx="9">
                        <c:v>9.2037855249391587</c:v>
                      </c:pt>
                    </c:numCache>
                  </c:numRef>
                </c:val>
                <c:smooth val="0"/>
                <c:extLst xmlns:c15="http://schemas.microsoft.com/office/drawing/2012/chart">
                  <c:ext xmlns:c16="http://schemas.microsoft.com/office/drawing/2014/chart" uri="{C3380CC4-5D6E-409C-BE32-E72D297353CC}">
                    <c16:uniqueId val="{00000031-1E24-467F-8173-25B34F0C24EB}"/>
                  </c:ext>
                </c:extLst>
              </c15:ser>
            </c15:filteredLineSeries>
            <c15:filteredLineSeries>
              <c15:ser>
                <c:idx val="24"/>
                <c:order val="24"/>
                <c:tx>
                  <c:strRef>
                    <c:extLst xmlns:c15="http://schemas.microsoft.com/office/drawing/2012/chart">
                      <c:ext xmlns:c15="http://schemas.microsoft.com/office/drawing/2012/chart" uri="{02D57815-91ED-43cb-92C2-25804820EDAC}">
                        <c15:formulaRef>
                          <c15:sqref>'Fig1'!$A$28</c15:sqref>
                        </c15:formulaRef>
                      </c:ext>
                    </c:extLst>
                    <c:strCache>
                      <c:ptCount val="1"/>
                      <c:pt idx="0">
                        <c:v>6months-49yrs</c:v>
                      </c:pt>
                    </c:strCache>
                  </c:strRef>
                </c:tx>
                <c:spPr>
                  <a:ln w="28575" cap="rnd">
                    <a:solidFill>
                      <a:schemeClr val="accent1">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('Fig1'!$D$28,'Fig1'!$F$28,'Fig1'!$H$28,'Fig1'!$J$28,'Fig1'!$L$28,'Fig1'!$N$28,'Fig1'!$P$28,'Fig1'!$R$28,'Fig1'!$T$28,'Fig1'!$V$28)</c15:sqref>
                        </c15:formulaRef>
                      </c:ext>
                    </c:extLst>
                    <c:numCache>
                      <c:formatCode>0.0</c:formatCode>
                      <c:ptCount val="10"/>
                      <c:pt idx="0">
                        <c:v>1.8866337547399484E-2</c:v>
                      </c:pt>
                      <c:pt idx="1">
                        <c:v>0.10986867159956169</c:v>
                      </c:pt>
                      <c:pt idx="2">
                        <c:v>0.33267252477155962</c:v>
                      </c:pt>
                      <c:pt idx="3">
                        <c:v>0.59747296214349632</c:v>
                      </c:pt>
                      <c:pt idx="4">
                        <c:v>0.848663936207247</c:v>
                      </c:pt>
                      <c:pt idx="5">
                        <c:v>1.0652179500059578</c:v>
                      </c:pt>
                      <c:pt idx="6">
                        <c:v>1.2213763197674827</c:v>
                      </c:pt>
                      <c:pt idx="7">
                        <c:v>1.3892750419965842</c:v>
                      </c:pt>
                      <c:pt idx="8">
                        <c:v>1.5313566707397708</c:v>
                      </c:pt>
                      <c:pt idx="9">
                        <c:v>1.6328143435565909</c:v>
                      </c:pt>
                    </c:numCache>
                  </c:numRef>
                </c:val>
                <c:smooth val="0"/>
                <c:extLst xmlns:c15="http://schemas.microsoft.com/office/drawing/2012/chart">
                  <c:ext xmlns:c16="http://schemas.microsoft.com/office/drawing/2014/chart" uri="{C3380CC4-5D6E-409C-BE32-E72D297353CC}">
                    <c16:uniqueId val="{00000032-1E24-467F-8173-25B34F0C24EB}"/>
                  </c:ext>
                </c:extLst>
              </c15:ser>
            </c15:filteredLineSeries>
            <c15:filteredLineSeries>
              <c15:ser>
                <c:idx val="25"/>
                <c:order val="25"/>
                <c:tx>
                  <c:strRef>
                    <c:extLst xmlns:c15="http://schemas.microsoft.com/office/drawing/2012/chart">
                      <c:ext xmlns:c15="http://schemas.microsoft.com/office/drawing/2012/chart" uri="{02D57815-91ED-43cb-92C2-25804820EDAC}">
                        <c15:formulaRef>
                          <c15:sqref>'Fig1'!$A$29</c15:sqref>
                        </c15:formulaRef>
                      </c:ext>
                    </c:extLst>
                    <c:strCache>
                      <c:ptCount val="1"/>
                      <c:pt idx="0">
                        <c:v>5+yrs</c:v>
                      </c:pt>
                    </c:strCache>
                  </c:strRef>
                </c:tx>
                <c:spPr>
                  <a:ln w="28575" cap="rnd">
                    <a:solidFill>
                      <a:schemeClr val="accent2">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('Fig1'!$D$29,'Fig1'!$F$29,'Fig1'!$H$29,'Fig1'!$J$29,'Fig1'!$L$29,'Fig1'!$N$29,'Fig1'!$P$29,'Fig1'!$R$29,'Fig1'!$T$29,'Fig1'!$V$29)</c15:sqref>
                        </c15:formulaRef>
                      </c:ext>
                    </c:extLst>
                    <c:numCache>
                      <c:formatCode>0.0</c:formatCode>
                      <c:ptCount val="10"/>
                      <c:pt idx="0">
                        <c:v>0.17938803277648255</c:v>
                      </c:pt>
                      <c:pt idx="1">
                        <c:v>1.0796246346104559</c:v>
                      </c:pt>
                      <c:pt idx="2">
                        <c:v>2.7376505132965945</c:v>
                      </c:pt>
                      <c:pt idx="3">
                        <c:v>4.3723952989498374</c:v>
                      </c:pt>
                      <c:pt idx="4">
                        <c:v>5.7126651618427422</c:v>
                      </c:pt>
                      <c:pt idx="5">
                        <c:v>6.9300809028284256</c:v>
                      </c:pt>
                      <c:pt idx="6">
                        <c:v>7.7489572954704471</c:v>
                      </c:pt>
                      <c:pt idx="7">
                        <c:v>8.6093482035649327</c:v>
                      </c:pt>
                      <c:pt idx="8">
                        <c:v>9.2727769440536782</c:v>
                      </c:pt>
                      <c:pt idx="9">
                        <c:v>9.7089368905195279</c:v>
                      </c:pt>
                    </c:numCache>
                  </c:numRef>
                </c:val>
                <c:smooth val="0"/>
                <c:extLst xmlns:c15="http://schemas.microsoft.com/office/drawing/2012/chart">
                  <c:ext xmlns:c16="http://schemas.microsoft.com/office/drawing/2014/chart" uri="{C3380CC4-5D6E-409C-BE32-E72D297353CC}">
                    <c16:uniqueId val="{00000033-1E24-467F-8173-25B34F0C24EB}"/>
                  </c:ext>
                </c:extLst>
              </c15:ser>
            </c15:filteredLineSeries>
            <c15:filteredLineSeries>
              <c15:ser>
                <c:idx val="26"/>
                <c:order val="26"/>
                <c:tx>
                  <c:strRef>
                    <c:extLst xmlns:c15="http://schemas.microsoft.com/office/drawing/2012/chart">
                      <c:ext xmlns:c15="http://schemas.microsoft.com/office/drawing/2012/chart" uri="{02D57815-91ED-43cb-92C2-25804820EDAC}">
                        <c15:formulaRef>
                          <c15:sqref>'Fig1'!$A$30</c15:sqref>
                        </c15:formulaRef>
                      </c:ext>
                    </c:extLst>
                    <c:strCache>
                      <c:ptCount val="1"/>
                      <c:pt idx="0">
                        <c:v>12+yrs</c:v>
                      </c:pt>
                    </c:strCache>
                  </c:strRef>
                </c:tx>
                <c:spPr>
                  <a:ln w="28575" cap="rnd">
                    <a:solidFill>
                      <a:schemeClr val="accent3">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('Fig1'!$D$30,'Fig1'!$F$30,'Fig1'!$H$30,'Fig1'!$J$30,'Fig1'!$L$30,'Fig1'!$N$30,'Fig1'!$P$30,'Fig1'!$R$30,'Fig1'!$T$30,'Fig1'!$V$30)</c15:sqref>
                        </c15:formulaRef>
                      </c:ext>
                    </c:extLst>
                    <c:numCache>
                      <c:formatCode>0.0</c:formatCode>
                      <c:ptCount val="10"/>
                      <c:pt idx="0">
                        <c:v>0.19961969776656122</c:v>
                      </c:pt>
                      <c:pt idx="1">
                        <c:v>1.2013176229780682</c:v>
                      </c:pt>
                      <c:pt idx="2">
                        <c:v>3.046246567352791</c:v>
                      </c:pt>
                      <c:pt idx="3">
                        <c:v>4.8652228876466888</c:v>
                      </c:pt>
                      <c:pt idx="4">
                        <c:v>6.3564670867079007</c:v>
                      </c:pt>
                      <c:pt idx="5">
                        <c:v>7.711024408763917</c:v>
                      </c:pt>
                      <c:pt idx="6">
                        <c:v>8.6221403395025078</c:v>
                      </c:pt>
                      <c:pt idx="7">
                        <c:v>9.5791548156561266</c:v>
                      </c:pt>
                      <c:pt idx="8">
                        <c:v>10.31715390502165</c:v>
                      </c:pt>
                      <c:pt idx="9">
                        <c:v>10.802412952101818</c:v>
                      </c:pt>
                    </c:numCache>
                  </c:numRef>
                </c:val>
                <c:smooth val="0"/>
                <c:extLst xmlns:c15="http://schemas.microsoft.com/office/drawing/2012/chart">
                  <c:ext xmlns:c16="http://schemas.microsoft.com/office/drawing/2014/chart" uri="{C3380CC4-5D6E-409C-BE32-E72D297353CC}">
                    <c16:uniqueId val="{00000034-1E24-467F-8173-25B34F0C24EB}"/>
                  </c:ext>
                </c:extLst>
              </c15:ser>
            </c15:filteredLineSeries>
            <c15:filteredLineSeries>
              <c15:ser>
                <c:idx val="27"/>
                <c:order val="27"/>
                <c:tx>
                  <c:strRef>
                    <c:extLst xmlns:c15="http://schemas.microsoft.com/office/drawing/2012/chart">
                      <c:ext xmlns:c15="http://schemas.microsoft.com/office/drawing/2012/chart" uri="{02D57815-91ED-43cb-92C2-25804820EDAC}">
                        <c15:formulaRef>
                          <c15:sqref>'Fig1'!$A$31</c15:sqref>
                        </c15:formulaRef>
                      </c:ext>
                    </c:extLst>
                    <c:strCache>
                      <c:ptCount val="1"/>
                      <c:pt idx="0">
                        <c:v>12-17yrs</c:v>
                      </c:pt>
                    </c:strCache>
                  </c:strRef>
                </c:tx>
                <c:spPr>
                  <a:ln w="28575" cap="rnd">
                    <a:solidFill>
                      <a:schemeClr val="accent4">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('Fig1'!$D$31,'Fig1'!$F$31,'Fig1'!$H$31,'Fig1'!$J$31,'Fig1'!$L$31,'Fig1'!$N$31,'Fig1'!$P$31,'Fig1'!$R$31,'Fig1'!$T$31,'Fig1'!$V$31)</c15:sqref>
                        </c15:formulaRef>
                      </c:ext>
                    </c:extLst>
                    <c:numCache>
                      <c:formatCode>0.0</c:formatCode>
                      <c:ptCount val="10"/>
                      <c:pt idx="0">
                        <c:v>1.6232938022642629E-3</c:v>
                      </c:pt>
                      <c:pt idx="1">
                        <c:v>1.3450148647332466E-2</c:v>
                      </c:pt>
                      <c:pt idx="2">
                        <c:v>3.7103858337468869E-2</c:v>
                      </c:pt>
                      <c:pt idx="3">
                        <c:v>6.5395550319788873E-2</c:v>
                      </c:pt>
                      <c:pt idx="4">
                        <c:v>8.5106975061569223E-2</c:v>
                      </c:pt>
                      <c:pt idx="5">
                        <c:v>0.10087611485499348</c:v>
                      </c:pt>
                      <c:pt idx="6">
                        <c:v>0.12267463162825645</c:v>
                      </c:pt>
                      <c:pt idx="7">
                        <c:v>0.14006706522394496</c:v>
                      </c:pt>
                      <c:pt idx="8">
                        <c:v>0.1553724067881509</c:v>
                      </c:pt>
                      <c:pt idx="9">
                        <c:v>0.16859065632087417</c:v>
                      </c:pt>
                    </c:numCache>
                  </c:numRef>
                </c:val>
                <c:smooth val="0"/>
                <c:extLst xmlns:c15="http://schemas.microsoft.com/office/drawing/2012/chart">
                  <c:ext xmlns:c16="http://schemas.microsoft.com/office/drawing/2014/chart" uri="{C3380CC4-5D6E-409C-BE32-E72D297353CC}">
                    <c16:uniqueId val="{00000035-1E24-467F-8173-25B34F0C24EB}"/>
                  </c:ext>
                </c:extLst>
              </c15:ser>
            </c15:filteredLineSeries>
            <c15:filteredLineSeries>
              <c15:ser>
                <c:idx val="28"/>
                <c:order val="28"/>
                <c:tx>
                  <c:strRef>
                    <c:extLst xmlns:c15="http://schemas.microsoft.com/office/drawing/2012/chart">
                      <c:ext xmlns:c15="http://schemas.microsoft.com/office/drawing/2012/chart" uri="{02D57815-91ED-43cb-92C2-25804820EDAC}">
                        <c15:formulaRef>
                          <c15:sqref>'Fig1'!$A$32</c15:sqref>
                        </c15:formulaRef>
                      </c:ext>
                    </c:extLst>
                    <c:strCache>
                      <c:ptCount val="1"/>
                      <c:pt idx="0">
                        <c:v>18+yrs</c:v>
                      </c:pt>
                    </c:strCache>
                  </c:strRef>
                </c:tx>
                <c:spPr>
                  <a:ln w="28575" cap="rnd">
                    <a:solidFill>
                      <a:schemeClr val="accent5">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('Fig1'!$D$32,'Fig1'!$F$32,'Fig1'!$H$32,'Fig1'!$J$32,'Fig1'!$L$32,'Fig1'!$N$32,'Fig1'!$P$32,'Fig1'!$R$32,'Fig1'!$T$32,'Fig1'!$V$32)</c15:sqref>
                        </c15:formulaRef>
                      </c:ext>
                    </c:extLst>
                    <c:numCache>
                      <c:formatCode>0.0</c:formatCode>
                      <c:ptCount val="10"/>
                      <c:pt idx="0">
                        <c:v>0.22134183014584138</c:v>
                      </c:pt>
                      <c:pt idx="1">
                        <c:v>1.3316382450187911</c:v>
                      </c:pt>
                      <c:pt idx="2">
                        <c:v>3.3763788069522702</c:v>
                      </c:pt>
                      <c:pt idx="3">
                        <c:v>5.3918106575836804</c:v>
                      </c:pt>
                      <c:pt idx="4">
                        <c:v>7.0444963226726287</c:v>
                      </c:pt>
                      <c:pt idx="5">
                        <c:v>8.5459317371619203</c:v>
                      </c:pt>
                      <c:pt idx="6">
                        <c:v>9.5546144428851587</c:v>
                      </c:pt>
                      <c:pt idx="7">
                        <c:v>10.614714601335379</c:v>
                      </c:pt>
                      <c:pt idx="8">
                        <c:v>11.432000227956642</c:v>
                      </c:pt>
                      <c:pt idx="9">
                        <c:v>11.969046744341535</c:v>
                      </c:pt>
                    </c:numCache>
                  </c:numRef>
                </c:val>
                <c:smooth val="0"/>
                <c:extLst xmlns:c15="http://schemas.microsoft.com/office/drawing/2012/chart">
                  <c:ext xmlns:c16="http://schemas.microsoft.com/office/drawing/2014/chart" uri="{C3380CC4-5D6E-409C-BE32-E72D297353CC}">
                    <c16:uniqueId val="{00000036-1E24-467F-8173-25B34F0C24EB}"/>
                  </c:ext>
                </c:extLst>
              </c15:ser>
            </c15:filteredLineSeries>
            <c15:filteredLineSeries>
              <c15:ser>
                <c:idx val="29"/>
                <c:order val="29"/>
                <c:tx>
                  <c:strRef>
                    <c:extLst xmlns:c15="http://schemas.microsoft.com/office/drawing/2012/chart">
                      <c:ext xmlns:c15="http://schemas.microsoft.com/office/drawing/2012/chart" uri="{02D57815-91ED-43cb-92C2-25804820EDAC}">
                        <c15:formulaRef>
                          <c15:sqref>'Fig1'!$A$33</c15:sqref>
                        </c15:formulaRef>
                      </c:ext>
                    </c:extLst>
                    <c:strCache>
                      <c:ptCount val="1"/>
                      <c:pt idx="0">
                        <c:v>50+yrs</c:v>
                      </c:pt>
                    </c:strCache>
                  </c:strRef>
                </c:tx>
                <c:spPr>
                  <a:ln w="28575" cap="rnd">
                    <a:solidFill>
                      <a:schemeClr val="accent6">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('Fig1'!$D$33,'Fig1'!$F$33,'Fig1'!$H$33,'Fig1'!$J$33,'Fig1'!$L$33,'Fig1'!$N$33,'Fig1'!$P$33,'Fig1'!$R$33,'Fig1'!$T$33,'Fig1'!$V$33)</c15:sqref>
                        </c15:formulaRef>
                      </c:ext>
                    </c:extLst>
                    <c:numCache>
                      <c:formatCode>0.0</c:formatCode>
                      <c:ptCount val="10"/>
                      <c:pt idx="0">
                        <c:v>0.4752519377674066</c:v>
                      </c:pt>
                      <c:pt idx="1">
                        <c:v>2.8676658296745634</c:v>
                      </c:pt>
                      <c:pt idx="2">
                        <c:v>7.1625613962891315</c:v>
                      </c:pt>
                      <c:pt idx="3">
                        <c:v>11.306055526830422</c:v>
                      </c:pt>
                      <c:pt idx="4">
                        <c:v>14.634410928731075</c:v>
                      </c:pt>
                      <c:pt idx="5">
                        <c:v>17.681129001923765</c:v>
                      </c:pt>
                      <c:pt idx="6">
                        <c:v>19.709306884461483</c:v>
                      </c:pt>
                      <c:pt idx="7">
                        <c:v>21.832582320109097</c:v>
                      </c:pt>
                      <c:pt idx="8">
                        <c:v>23.444288339554273</c:v>
                      </c:pt>
                      <c:pt idx="9">
                        <c:v>24.487590447324031</c:v>
                      </c:pt>
                    </c:numCache>
                  </c:numRef>
                </c:val>
                <c:smooth val="0"/>
                <c:extLst xmlns:c15="http://schemas.microsoft.com/office/drawing/2012/chart">
                  <c:ext xmlns:c16="http://schemas.microsoft.com/office/drawing/2014/chart" uri="{C3380CC4-5D6E-409C-BE32-E72D297353CC}">
                    <c16:uniqueId val="{00000037-1E24-467F-8173-25B34F0C24EB}"/>
                  </c:ext>
                </c:extLst>
              </c15:ser>
            </c15:filteredLineSeries>
            <c15:filteredLineSeries>
              <c15:ser>
                <c:idx val="30"/>
                <c:order val="30"/>
                <c:tx>
                  <c:strRef>
                    <c:extLst xmlns:c15="http://schemas.microsoft.com/office/drawing/2012/chart">
                      <c:ext xmlns:c15="http://schemas.microsoft.com/office/drawing/2012/chart" uri="{02D57815-91ED-43cb-92C2-25804820EDAC}">
                        <c15:formulaRef>
                          <c15:sqref>'Fig1'!$A$34</c15:sqref>
                        </c15:formulaRef>
                      </c:ext>
                    </c:extLst>
                    <c:strCache>
                      <c:ptCount val="1"/>
                      <c:pt idx="0">
                        <c:v>60+yrs</c:v>
                      </c:pt>
                    </c:strCache>
                  </c:strRef>
                </c:tx>
                <c:spPr>
                  <a:ln w="28575" cap="rnd">
                    <a:solidFill>
                      <a:schemeClr val="accent1">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('Fig1'!$D$34,'Fig1'!$F$34,'Fig1'!$H$34,'Fig1'!$J$34,'Fig1'!$L$34,'Fig1'!$N$34,'Fig1'!$P$34,'Fig1'!$R$34,'Fig1'!$T$34,'Fig1'!$V$34)</c15:sqref>
                        </c15:formulaRef>
                      </c:ext>
                    </c:extLst>
                    <c:numCache>
                      <c:formatCode>0.0</c:formatCode>
                      <c:ptCount val="10"/>
                      <c:pt idx="0">
                        <c:v>0.71021034619179491</c:v>
                      </c:pt>
                      <c:pt idx="1">
                        <c:v>4.2667912315238059</c:v>
                      </c:pt>
                      <c:pt idx="2">
                        <c:v>10.536184978812853</c:v>
                      </c:pt>
                      <c:pt idx="3">
                        <c:v>16.482885837261733</c:v>
                      </c:pt>
                      <c:pt idx="4">
                        <c:v>21.153972649751903</c:v>
                      </c:pt>
                      <c:pt idx="5">
                        <c:v>25.444691773476265</c:v>
                      </c:pt>
                      <c:pt idx="6">
                        <c:v>28.282959241552547</c:v>
                      </c:pt>
                      <c:pt idx="7">
                        <c:v>31.242105463853154</c:v>
                      </c:pt>
                      <c:pt idx="8">
                        <c:v>33.465397503300807</c:v>
                      </c:pt>
                      <c:pt idx="9">
                        <c:v>34.874664556690519</c:v>
                      </c:pt>
                    </c:numCache>
                  </c:numRef>
                </c:val>
                <c:smooth val="0"/>
                <c:extLst xmlns:c15="http://schemas.microsoft.com/office/drawing/2012/chart">
                  <c:ext xmlns:c16="http://schemas.microsoft.com/office/drawing/2014/chart" uri="{C3380CC4-5D6E-409C-BE32-E72D297353CC}">
                    <c16:uniqueId val="{00000038-1E24-467F-8173-25B34F0C24EB}"/>
                  </c:ext>
                </c:extLst>
              </c15:ser>
            </c15:filteredLineSeries>
            <c15:filteredLineSeries>
              <c15:ser>
                <c:idx val="31"/>
                <c:order val="31"/>
                <c:tx>
                  <c:strRef>
                    <c:extLst xmlns:c15="http://schemas.microsoft.com/office/drawing/2012/chart">
                      <c:ext xmlns:c15="http://schemas.microsoft.com/office/drawing/2012/chart" uri="{02D57815-91ED-43cb-92C2-25804820EDAC}">
                        <c15:formulaRef>
                          <c15:sqref>'Fig1'!$A$35</c15:sqref>
                        </c15:formulaRef>
                      </c:ext>
                    </c:extLst>
                    <c:strCache>
                      <c:ptCount val="1"/>
                      <c:pt idx="0">
                        <c:v>50-69yrs</c:v>
                      </c:pt>
                    </c:strCache>
                  </c:strRef>
                </c:tx>
                <c:spPr>
                  <a:ln w="28575" cap="rnd">
                    <a:solidFill>
                      <a:schemeClr val="accent2">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('Fig1'!$D$35,'Fig1'!$F$35,'Fig1'!$H$35,'Fig1'!$J$35,'Fig1'!$L$35,'Fig1'!$N$35,'Fig1'!$P$35,'Fig1'!$R$35,'Fig1'!$T$35,'Fig1'!$V$35)</c15:sqref>
                        </c15:formulaRef>
                      </c:ext>
                    </c:extLst>
                    <c:numCache>
                      <c:formatCode>0.0</c:formatCode>
                      <c:ptCount val="10"/>
                      <c:pt idx="0">
                        <c:v>0.22219689079795713</c:v>
                      </c:pt>
                      <c:pt idx="1">
                        <c:v>1.4022670473288876</c:v>
                      </c:pt>
                      <c:pt idx="2">
                        <c:v>3.6368440960222181</c:v>
                      </c:pt>
                      <c:pt idx="3">
                        <c:v>5.9785903407824987</c:v>
                      </c:pt>
                      <c:pt idx="4">
                        <c:v>7.9859617852436395</c:v>
                      </c:pt>
                      <c:pt idx="5">
                        <c:v>9.9545588791535611</c:v>
                      </c:pt>
                      <c:pt idx="6">
                        <c:v>11.300089293270535</c:v>
                      </c:pt>
                      <c:pt idx="7">
                        <c:v>12.69199348521825</c:v>
                      </c:pt>
                      <c:pt idx="8">
                        <c:v>13.850042574064192</c:v>
                      </c:pt>
                      <c:pt idx="9">
                        <c:v>14.625443227960366</c:v>
                      </c:pt>
                    </c:numCache>
                  </c:numRef>
                </c:val>
                <c:smooth val="0"/>
                <c:extLst xmlns:c15="http://schemas.microsoft.com/office/drawing/2012/chart">
                  <c:ext xmlns:c16="http://schemas.microsoft.com/office/drawing/2014/chart" uri="{C3380CC4-5D6E-409C-BE32-E72D297353CC}">
                    <c16:uniqueId val="{00000039-1E24-467F-8173-25B34F0C24EB}"/>
                  </c:ext>
                </c:extLst>
              </c15:ser>
            </c15:filteredLineSeries>
            <c15:filteredLineSeries>
              <c15:ser>
                <c:idx val="32"/>
                <c:order val="32"/>
                <c:tx>
                  <c:strRef>
                    <c:extLst xmlns:c15="http://schemas.microsoft.com/office/drawing/2012/chart">
                      <c:ext xmlns:c15="http://schemas.microsoft.com/office/drawing/2012/chart" uri="{02D57815-91ED-43cb-92C2-25804820EDAC}">
                        <c15:formulaRef>
                          <c15:sqref>'Fig1'!$A$36</c15:sqref>
                        </c15:formulaRef>
                      </c:ext>
                    </c:extLst>
                    <c:strCache>
                      <c:ptCount val="1"/>
                      <c:pt idx="0">
                        <c:v>65+yrs</c:v>
                      </c:pt>
                    </c:strCache>
                  </c:strRef>
                </c:tx>
                <c:spPr>
                  <a:ln w="28575" cap="rnd">
                    <a:solidFill>
                      <a:schemeClr val="accent3">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('Fig1'!$D$36,'Fig1'!$F$36,'Fig1'!$H$36,'Fig1'!$J$36,'Fig1'!$L$36,'Fig1'!$N$36,'Fig1'!$P$36,'Fig1'!$R$36,'Fig1'!$T$36,'Fig1'!$V$36)</c15:sqref>
                        </c15:formulaRef>
                      </c:ext>
                    </c:extLst>
                    <c:numCache>
                      <c:formatCode>0.0</c:formatCode>
                      <c:ptCount val="10"/>
                      <c:pt idx="0">
                        <c:v>0.85944494180841546</c:v>
                      </c:pt>
                      <c:pt idx="1">
                        <c:v>5.1189272395870233</c:v>
                      </c:pt>
                      <c:pt idx="2">
                        <c:v>12.58587042630891</c:v>
                      </c:pt>
                      <c:pt idx="3">
                        <c:v>19.601064001082037</c:v>
                      </c:pt>
                      <c:pt idx="4">
                        <c:v>25.033266135524883</c:v>
                      </c:pt>
                      <c:pt idx="5">
                        <c:v>29.88825412364826</c:v>
                      </c:pt>
                      <c:pt idx="6">
                        <c:v>33.041742076347873</c:v>
                      </c:pt>
                      <c:pt idx="7">
                        <c:v>36.343494586604663</c:v>
                      </c:pt>
                      <c:pt idx="8">
                        <c:v>38.750507203905634</c:v>
                      </c:pt>
                      <c:pt idx="9">
                        <c:v>40.280427403824476</c:v>
                      </c:pt>
                    </c:numCache>
                  </c:numRef>
                </c:val>
                <c:smooth val="0"/>
                <c:extLst xmlns:c15="http://schemas.microsoft.com/office/drawing/2012/chart">
                  <c:ext xmlns:c16="http://schemas.microsoft.com/office/drawing/2014/chart" uri="{C3380CC4-5D6E-409C-BE32-E72D297353CC}">
                    <c16:uniqueId val="{0000003A-1E24-467F-8173-25B34F0C24EB}"/>
                  </c:ext>
                </c:extLst>
              </c15:ser>
            </c15:filteredLineSeries>
            <c15:filteredLineSeries>
              <c15:ser>
                <c:idx val="33"/>
                <c:order val="33"/>
                <c:tx>
                  <c:strRef>
                    <c:extLst xmlns:c15="http://schemas.microsoft.com/office/drawing/2012/chart">
                      <c:ext xmlns:c15="http://schemas.microsoft.com/office/drawing/2012/chart" uri="{02D57815-91ED-43cb-92C2-25804820EDAC}">
                        <c15:formulaRef>
                          <c15:sqref>'Fig1'!$A$37</c15:sqref>
                        </c15:formulaRef>
                      </c:ext>
                    </c:extLst>
                    <c:strCache>
                      <c:ptCount val="1"/>
                      <c:pt idx="0">
                        <c:v>70+yrs</c:v>
                      </c:pt>
                    </c:strCache>
                  </c:strRef>
                </c:tx>
                <c:spPr>
                  <a:ln w="28575" cap="rnd">
                    <a:solidFill>
                      <a:schemeClr val="accent4">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('Fig1'!$D$37,'Fig1'!$F$37,'Fig1'!$H$37,'Fig1'!$J$37,'Fig1'!$L$37,'Fig1'!$N$37,'Fig1'!$P$37,'Fig1'!$R$37,'Fig1'!$T$37,'Fig1'!$V$37)</c15:sqref>
                        </c15:formulaRef>
                      </c:ext>
                    </c:extLst>
                    <c:numCache>
                      <c:formatCode>0.0</c:formatCode>
                      <c:ptCount val="10"/>
                      <c:pt idx="0">
                        <c:v>1.0197502280873552</c:v>
                      </c:pt>
                      <c:pt idx="1">
                        <c:v>6.0207629173626973</c:v>
                      </c:pt>
                      <c:pt idx="2">
                        <c:v>14.748843768987923</c:v>
                      </c:pt>
                      <c:pt idx="3">
                        <c:v>22.76915701514946</c:v>
                      </c:pt>
                      <c:pt idx="4">
                        <c:v>28.939872271081125</c:v>
                      </c:pt>
                      <c:pt idx="5">
                        <c:v>34.306382172209204</c:v>
                      </c:pt>
                      <c:pt idx="6">
                        <c:v>37.803411926692441</c:v>
                      </c:pt>
                      <c:pt idx="7">
                        <c:v>41.500378132600972</c:v>
                      </c:pt>
                      <c:pt idx="8">
                        <c:v>44.088217313827762</c:v>
                      </c:pt>
                      <c:pt idx="9">
                        <c:v>45.707962710736922</c:v>
                      </c:pt>
                    </c:numCache>
                  </c:numRef>
                </c:val>
                <c:smooth val="0"/>
                <c:extLst xmlns:c15="http://schemas.microsoft.com/office/drawing/2012/chart">
                  <c:ext xmlns:c16="http://schemas.microsoft.com/office/drawing/2014/chart" uri="{C3380CC4-5D6E-409C-BE32-E72D297353CC}">
                    <c16:uniqueId val="{0000003B-1E24-467F-8173-25B34F0C24EB}"/>
                  </c:ext>
                </c:extLst>
              </c15:ser>
            </c15:filteredLineSeries>
            <c15:filteredLineSeries>
              <c15:ser>
                <c:idx val="34"/>
                <c:order val="34"/>
                <c:tx>
                  <c:strRef>
                    <c:extLst xmlns:c15="http://schemas.microsoft.com/office/drawing/2012/chart">
                      <c:ext xmlns:c15="http://schemas.microsoft.com/office/drawing/2012/chart" uri="{02D57815-91ED-43cb-92C2-25804820EDAC}">
                        <c15:formulaRef>
                          <c15:sqref>'Fig1'!$A$38</c15:sqref>
                        </c15:formulaRef>
                      </c:ext>
                    </c:extLst>
                    <c:strCache>
                      <c:ptCount val="1"/>
                      <c:pt idx="0">
                        <c:v>12-69yrs</c:v>
                      </c:pt>
                    </c:strCache>
                  </c:strRef>
                </c:tx>
                <c:spPr>
                  <a:ln w="28575" cap="rnd">
                    <a:solidFill>
                      <a:schemeClr val="accent5">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('Fig1'!$D$38,'Fig1'!$F$38,'Fig1'!$H$38,'Fig1'!$J$38,'Fig1'!$L$38,'Fig1'!$N$38,'Fig1'!$P$38,'Fig1'!$R$38,'Fig1'!$T$38,'Fig1'!$V$38)</c15:sqref>
                        </c15:formulaRef>
                      </c:ext>
                    </c:extLst>
                    <c:numCache>
                      <c:formatCode>0.0</c:formatCode>
                      <c:ptCount val="10"/>
                      <c:pt idx="0">
                        <c:v>8.4187170126343525E-2</c:v>
                      </c:pt>
                      <c:pt idx="1">
                        <c:v>0.52298566045868011</c:v>
                      </c:pt>
                      <c:pt idx="2">
                        <c:v>1.3991180615871388</c:v>
                      </c:pt>
                      <c:pt idx="3">
                        <c:v>2.3452625951878621</c:v>
                      </c:pt>
                      <c:pt idx="4">
                        <c:v>3.1778760615259403</c:v>
                      </c:pt>
                      <c:pt idx="5">
                        <c:v>3.9677551892537521</c:v>
                      </c:pt>
                      <c:pt idx="6">
                        <c:v>4.5149064120599753</c:v>
                      </c:pt>
                      <c:pt idx="7">
                        <c:v>5.0862755036257496</c:v>
                      </c:pt>
                      <c:pt idx="8">
                        <c:v>5.5639115048737811</c:v>
                      </c:pt>
                      <c:pt idx="9">
                        <c:v>5.8894927664155174</c:v>
                      </c:pt>
                    </c:numCache>
                  </c:numRef>
                </c:val>
                <c:smooth val="0"/>
                <c:extLst xmlns:c15="http://schemas.microsoft.com/office/drawing/2012/chart">
                  <c:ext xmlns:c16="http://schemas.microsoft.com/office/drawing/2014/chart" uri="{C3380CC4-5D6E-409C-BE32-E72D297353CC}">
                    <c16:uniqueId val="{0000003C-1E24-467F-8173-25B34F0C24EB}"/>
                  </c:ext>
                </c:extLst>
              </c15:ser>
            </c15:filteredLineSeries>
            <c15:filteredLineSeries>
              <c15:ser>
                <c:idx val="35"/>
                <c:order val="35"/>
                <c:tx>
                  <c:strRef>
                    <c:extLst xmlns:c15="http://schemas.microsoft.com/office/drawing/2012/chart">
                      <c:ext xmlns:c15="http://schemas.microsoft.com/office/drawing/2012/chart" uri="{02D57815-91ED-43cb-92C2-25804820EDAC}">
                        <c15:formulaRef>
                          <c15:sqref>'Fig1'!$A$39</c15:sqref>
                        </c15:formulaRef>
                      </c:ext>
                    </c:extLst>
                    <c:strCache>
                      <c:ptCount val="1"/>
                      <c:pt idx="0">
                        <c:v>6months-4yrs</c:v>
                      </c:pt>
                    </c:strCache>
                  </c:strRef>
                </c:tx>
                <c:spPr>
                  <a:ln w="28575" cap="rnd">
                    <a:solidFill>
                      <a:schemeClr val="accent6">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('Fig1'!$D$39,'Fig1'!$F$39,'Fig1'!$H$39,'Fig1'!$J$39,'Fig1'!$L$39,'Fig1'!$N$39,'Fig1'!$P$39,'Fig1'!$R$39,'Fig1'!$T$39,'Fig1'!$V$39)</c15:sqref>
                        </c15:formulaRef>
                      </c:ext>
                    </c:extLst>
                    <c:numCache>
                      <c:formatCode>0.0</c:formatCode>
                      <c:ptCount val="10"/>
                      <c:pt idx="0">
                        <c:v>0</c:v>
                      </c:pt>
                      <c:pt idx="1">
                        <c:v>0</c:v>
                      </c:pt>
                      <c:pt idx="2">
                        <c:v>3.7521058694192113E-4</c:v>
                      </c:pt>
                      <c:pt idx="3">
                        <c:v>7.5042117388384225E-4</c:v>
                      </c:pt>
                      <c:pt idx="4">
                        <c:v>1.5008423477676845E-3</c:v>
                      </c:pt>
                      <c:pt idx="5">
                        <c:v>2.251263521651527E-3</c:v>
                      </c:pt>
                      <c:pt idx="6">
                        <c:v>3.001684695535369E-3</c:v>
                      </c:pt>
                      <c:pt idx="7">
                        <c:v>3.7521058694192115E-3</c:v>
                      </c:pt>
                      <c:pt idx="8">
                        <c:v>4.1273164563611327E-3</c:v>
                      </c:pt>
                      <c:pt idx="9">
                        <c:v>4.1273164563611327E-3</c:v>
                      </c:pt>
                    </c:numCache>
                  </c:numRef>
                </c:val>
                <c:smooth val="0"/>
                <c:extLst xmlns:c15="http://schemas.microsoft.com/office/drawing/2012/chart">
                  <c:ext xmlns:c16="http://schemas.microsoft.com/office/drawing/2014/chart" uri="{C3380CC4-5D6E-409C-BE32-E72D297353CC}">
                    <c16:uniqueId val="{0000003D-1E24-467F-8173-25B34F0C24EB}"/>
                  </c:ext>
                </c:extLst>
              </c15:ser>
            </c15:filteredLineSeries>
            <c15:filteredLineSeries>
              <c15:ser>
                <c:idx val="36"/>
                <c:order val="36"/>
                <c:tx>
                  <c:strRef>
                    <c:extLst xmlns:c15="http://schemas.microsoft.com/office/drawing/2012/chart">
                      <c:ext xmlns:c15="http://schemas.microsoft.com/office/drawing/2012/chart" uri="{02D57815-91ED-43cb-92C2-25804820EDAC}">
                        <c15:formulaRef>
                          <c15:sqref>'Fig1'!$A$40</c15:sqref>
                        </c15:formulaRef>
                      </c:ext>
                    </c:extLst>
                    <c:strCache>
                      <c:ptCount val="1"/>
                      <c:pt idx="0">
                        <c:v>5-11yrs</c:v>
                      </c:pt>
                    </c:strCache>
                  </c:strRef>
                </c:tx>
                <c:spPr>
                  <a:ln w="28575" cap="rnd">
                    <a:solidFill>
                      <a:schemeClr val="accent1">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('Fig1'!$D$40,'Fig1'!$F$40,'Fig1'!$H$40,'Fig1'!$J$40,'Fig1'!$L$40,'Fig1'!$N$40,'Fig1'!$P$40,'Fig1'!$R$40,'Fig1'!$T$40,'Fig1'!$V$40)</c15:sqref>
                        </c15:formulaRef>
                      </c:ext>
                    </c:extLst>
                    <c:numCache>
                      <c:formatCode>0.0</c:formatCode>
                      <c:ptCount val="10"/>
                      <c:pt idx="0">
                        <c:v>0</c:v>
                      </c:pt>
                      <c:pt idx="1">
                        <c:v>6.0984286382208849E-4</c:v>
                      </c:pt>
                      <c:pt idx="2">
                        <c:v>1.4229666822515399E-3</c:v>
                      </c:pt>
                      <c:pt idx="3">
                        <c:v>2.6426524098957169E-3</c:v>
                      </c:pt>
                      <c:pt idx="4">
                        <c:v>4.2689000467546192E-3</c:v>
                      </c:pt>
                      <c:pt idx="5">
                        <c:v>5.6918667290061595E-3</c:v>
                      </c:pt>
                      <c:pt idx="6">
                        <c:v>6.7082715020429741E-3</c:v>
                      </c:pt>
                      <c:pt idx="7">
                        <c:v>1.0367328684975504E-2</c:v>
                      </c:pt>
                      <c:pt idx="8">
                        <c:v>1.2603419185656497E-2</c:v>
                      </c:pt>
                      <c:pt idx="9">
                        <c:v>1.3416543004085948E-2</c:v>
                      </c:pt>
                    </c:numCache>
                  </c:numRef>
                </c:val>
                <c:smooth val="0"/>
                <c:extLst xmlns:c15="http://schemas.microsoft.com/office/drawing/2012/chart">
                  <c:ext xmlns:c16="http://schemas.microsoft.com/office/drawing/2014/chart" uri="{C3380CC4-5D6E-409C-BE32-E72D297353CC}">
                    <c16:uniqueId val="{0000003E-1E24-467F-8173-25B34F0C24EB}"/>
                  </c:ext>
                </c:extLst>
              </c15:ser>
            </c15:filteredLineSeries>
            <c15:filteredLineSeries>
              <c15:ser>
                <c:idx val="37"/>
                <c:order val="37"/>
                <c:tx>
                  <c:strRef>
                    <c:extLst xmlns:c15="http://schemas.microsoft.com/office/drawing/2012/chart">
                      <c:ext xmlns:c15="http://schemas.microsoft.com/office/drawing/2012/chart" uri="{02D57815-91ED-43cb-92C2-25804820EDAC}">
                        <c15:formulaRef>
                          <c15:sqref>'Fig1'!$A$41</c15:sqref>
                        </c15:formulaRef>
                      </c:ext>
                    </c:extLst>
                    <c:strCache>
                      <c:ptCount val="1"/>
                      <c:pt idx="0">
                        <c:v>12-59yrs</c:v>
                      </c:pt>
                    </c:strCache>
                  </c:strRef>
                </c:tx>
                <c:spPr>
                  <a:ln w="28575" cap="rnd">
                    <a:solidFill>
                      <a:schemeClr val="accent2">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('Fig1'!$D$41,'Fig1'!$F$41,'Fig1'!$H$41,'Fig1'!$J$41,'Fig1'!$L$41,'Fig1'!$N$41,'Fig1'!$P$41,'Fig1'!$R$41,'Fig1'!$T$41,'Fig1'!$V$41)</c15:sqref>
                        </c15:formulaRef>
                      </c:ext>
                    </c:extLst>
                    <c:numCache>
                      <c:formatCode>0.0</c:formatCode>
                      <c:ptCount val="10"/>
                      <c:pt idx="0">
                        <c:v>3.7943630314938172E-2</c:v>
                      </c:pt>
                      <c:pt idx="1">
                        <c:v>0.23065018236789384</c:v>
                      </c:pt>
                      <c:pt idx="2">
                        <c:v>0.67459367563901207</c:v>
                      </c:pt>
                      <c:pt idx="3">
                        <c:v>1.1865459191882177</c:v>
                      </c:pt>
                      <c:pt idx="4">
                        <c:v>1.6709082835744529</c:v>
                      </c:pt>
                      <c:pt idx="5">
                        <c:v>2.0957441253027267</c:v>
                      </c:pt>
                      <c:pt idx="6">
                        <c:v>2.3966368118415518</c:v>
                      </c:pt>
                      <c:pt idx="7">
                        <c:v>2.7196859221283209</c:v>
                      </c:pt>
                      <c:pt idx="8">
                        <c:v>2.9873741589086484</c:v>
                      </c:pt>
                      <c:pt idx="9">
                        <c:v>3.1800505250981872</c:v>
                      </c:pt>
                    </c:numCache>
                  </c:numRef>
                </c:val>
                <c:smooth val="0"/>
                <c:extLst xmlns:c15="http://schemas.microsoft.com/office/drawing/2012/chart">
                  <c:ext xmlns:c16="http://schemas.microsoft.com/office/drawing/2014/chart" uri="{C3380CC4-5D6E-409C-BE32-E72D297353CC}">
                    <c16:uniqueId val="{0000003F-1E24-467F-8173-25B34F0C24EB}"/>
                  </c:ext>
                </c:extLst>
              </c15:ser>
            </c15:filteredLineSeries>
            <c15:filteredLineSeries>
              <c15:ser>
                <c:idx val="42"/>
                <c:order val="41"/>
                <c:tx>
                  <c:strRef>
                    <c:extLst xmlns:c15="http://schemas.microsoft.com/office/drawing/2012/chart">
                      <c:ext xmlns:c15="http://schemas.microsoft.com/office/drawing/2012/chart" uri="{02D57815-91ED-43cb-92C2-25804820EDAC}">
                        <c15:formulaRef>
                          <c15:sqref>'Fig1'!$A$46</c15:sqref>
                        </c15:formulaRef>
                      </c:ext>
                    </c:extLst>
                    <c:strCache>
                      <c:ptCount val="1"/>
                      <c:pt idx="0">
                        <c:v>HCWs</c:v>
                      </c:pt>
                    </c:strCache>
                  </c:strRef>
                </c:tx>
                <c:spPr>
                  <a:ln w="28575" cap="rnd">
                    <a:solidFill>
                      <a:schemeClr val="accent1">
                        <a:lumMod val="70000"/>
                      </a:schemeClr>
                    </a:solidFill>
                    <a:round/>
                  </a:ln>
                  <a:effectLst/>
                </c:spPr>
                <c:marker>
                  <c:symbol val="none"/>
                </c:marker>
                <c:dLbls>
                  <c:dLbl>
                    <c:idx val="0"/>
                    <c:delete val="1"/>
                    <c:extLst xmlns:c15="http://schemas.microsoft.com/office/drawing/2012/chart">
                      <c:ext xmlns:c15="http://schemas.microsoft.com/office/drawing/2012/chart" uri="{CE6537A1-D6FC-4f65-9D91-7224C49458BB}"/>
                      <c:ext xmlns:c16="http://schemas.microsoft.com/office/drawing/2014/chart" uri="{C3380CC4-5D6E-409C-BE32-E72D297353CC}">
                        <c16:uniqueId val="{00000040-1E24-467F-8173-25B34F0C24EB}"/>
                      </c:ext>
                    </c:extLst>
                  </c:dLbl>
                  <c:dLbl>
                    <c:idx val="1"/>
                    <c:delete val="1"/>
                    <c:extLst xmlns:c15="http://schemas.microsoft.com/office/drawing/2012/chart">
                      <c:ext xmlns:c15="http://schemas.microsoft.com/office/drawing/2012/chart" uri="{CE6537A1-D6FC-4f65-9D91-7224C49458BB}"/>
                      <c:ext xmlns:c16="http://schemas.microsoft.com/office/drawing/2014/chart" uri="{C3380CC4-5D6E-409C-BE32-E72D297353CC}">
                        <c16:uniqueId val="{00000041-1E24-467F-8173-25B34F0C24EB}"/>
                      </c:ext>
                    </c:extLst>
                  </c:dLbl>
                  <c:dLbl>
                    <c:idx val="2"/>
                    <c:layout>
                      <c:manualLayout>
                        <c:x val="2.6385219706296495E-2"/>
                        <c:y val="1.3240641889637686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2-1E24-467F-8173-25B34F0C24EB}"/>
                      </c:ext>
                    </c:extLst>
                  </c:dLbl>
                  <c:dLbl>
                    <c:idx val="3"/>
                    <c:layout>
                      <c:manualLayout>
                        <c:x val="6.5963049265741237E-3"/>
                        <c:y val="2.2067736482729316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3-1E24-467F-8173-25B34F0C24EB}"/>
                      </c:ext>
                    </c:extLst>
                  </c:dLbl>
                  <c:dLbl>
                    <c:idx val="4"/>
                    <c:layout>
                      <c:manualLayout>
                        <c:x val="3.2981524632870615E-2"/>
                        <c:y val="2.6481283779275291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4-1E24-467F-8173-25B34F0C24EB}"/>
                      </c:ext>
                    </c:extLst>
                  </c:dLbl>
                  <c:dLbl>
                    <c:idx val="5"/>
                    <c:layout>
                      <c:manualLayout>
                        <c:x val="2.1987683088580411E-2"/>
                        <c:y val="3.5308378372367159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5-1E24-467F-8173-25B34F0C24EB}"/>
                      </c:ext>
                    </c:extLst>
                  </c:dLbl>
                  <c:dLbl>
                    <c:idx val="6"/>
                    <c:layout>
                      <c:manualLayout>
                        <c:x val="1.9788914779722208E-2"/>
                        <c:y val="2.6481283779275291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6-1E24-467F-8173-25B34F0C24EB}"/>
                      </c:ext>
                    </c:extLst>
                  </c:dLbl>
                  <c:dLbl>
                    <c:idx val="7"/>
                    <c:layout>
                      <c:manualLayout>
                        <c:x val="1.7590146470864168E-2"/>
                        <c:y val="3.5308378372367159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7-1E24-467F-8173-25B34F0C24EB}"/>
                      </c:ext>
                    </c:extLst>
                  </c:dLbl>
                  <c:dLbl>
                    <c:idx val="8"/>
                    <c:layout>
                      <c:manualLayout>
                        <c:x val="1.3192609853148247E-2"/>
                        <c:y val="4.854902026200477E-2"/>
                      </c:manualLayout>
                    </c:layout>
                    <c:showLegendKey val="0"/>
                    <c:showVal val="1"/>
                    <c:showCatName val="0"/>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48-1E24-467F-8173-25B34F0C24EB}"/>
                      </c:ext>
                    </c:extLst>
                  </c:dLbl>
                  <c:spPr>
                    <a:noFill/>
                    <a:ln>
                      <a:solidFill>
                        <a:srgbClr val="C00000"/>
                      </a:solid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('Fig1'!$D$46,'Fig1'!$F$46,'Fig1'!$H$46,'Fig1'!$J$46,'Fig1'!$L$46,'Fig1'!$N$46,'Fig1'!$P$46,'Fig1'!$R$46,'Fig1'!$T$46,'Fig1'!$V$46)</c15:sqref>
                        </c15:formulaRef>
                      </c:ext>
                    </c:extLst>
                    <c:numCache>
                      <c:formatCode>0.0</c:formatCode>
                      <c:ptCount val="10"/>
                      <c:pt idx="0">
                        <c:v>1.2000000000000001E-3</c:v>
                      </c:pt>
                      <c:pt idx="1">
                        <c:v>3.5200000000000002E-2</c:v>
                      </c:pt>
                      <c:pt idx="2">
                        <c:v>1.2472000000000001</c:v>
                      </c:pt>
                      <c:pt idx="3">
                        <c:v>2.734</c:v>
                      </c:pt>
                      <c:pt idx="4">
                        <c:v>4.0564</c:v>
                      </c:pt>
                      <c:pt idx="5">
                        <c:v>5.2279999999999998</c:v>
                      </c:pt>
                      <c:pt idx="6">
                        <c:v>6.0451999999999995</c:v>
                      </c:pt>
                      <c:pt idx="7">
                        <c:v>6.7655999999999992</c:v>
                      </c:pt>
                      <c:pt idx="8">
                        <c:v>7.3140000000000001</c:v>
                      </c:pt>
                      <c:pt idx="9">
                        <c:v>7.6852</c:v>
                      </c:pt>
                    </c:numCache>
                  </c:numRef>
                </c:val>
                <c:smooth val="0"/>
                <c:extLst xmlns:c15="http://schemas.microsoft.com/office/drawing/2012/chart">
                  <c:ext xmlns:c16="http://schemas.microsoft.com/office/drawing/2014/chart" uri="{C3380CC4-5D6E-409C-BE32-E72D297353CC}">
                    <c16:uniqueId val="{00000049-1E24-467F-8173-25B34F0C24EB}"/>
                  </c:ext>
                </c:extLst>
              </c15:ser>
            </c15:filteredLineSeries>
            <c15:filteredLineSeries>
              <c15:ser>
                <c:idx val="43"/>
                <c:order val="42"/>
                <c:tx>
                  <c:strRef>
                    <c:extLst xmlns:c15="http://schemas.microsoft.com/office/drawing/2012/chart">
                      <c:ext xmlns:c15="http://schemas.microsoft.com/office/drawing/2012/chart" uri="{02D57815-91ED-43cb-92C2-25804820EDAC}">
                        <c15:formulaRef>
                          <c15:sqref>'Fig1'!$A$47</c15:sqref>
                        </c15:formulaRef>
                      </c:ext>
                    </c:extLst>
                    <c:strCache>
                      <c:ptCount val="1"/>
                      <c:pt idx="0">
                        <c:v>Pregnant women</c:v>
                      </c:pt>
                    </c:strCache>
                  </c:strRef>
                </c:tx>
                <c:spPr>
                  <a:ln w="28575" cap="rnd">
                    <a:solidFill>
                      <a:schemeClr val="accent2">
                        <a:lumMod val="7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('Fig1'!$D$47,'Fig1'!$F$47,'Fig1'!$H$47,'Fig1'!$J$47,'Fig1'!$L$47,'Fig1'!$N$47,'Fig1'!$P$47,'Fig1'!$R$47,'Fig1'!$T$47,'Fig1'!$V$47)</c15:sqref>
                        </c15:formulaRef>
                      </c:ext>
                    </c:extLst>
                    <c:numCache>
                      <c:formatCode>0.0</c:formatCode>
                      <c:ptCount val="10"/>
                      <c:pt idx="0">
                        <c:v>8.7757788503729714E-3</c:v>
                      </c:pt>
                      <c:pt idx="1">
                        <c:v>0.31592803861342694</c:v>
                      </c:pt>
                      <c:pt idx="2">
                        <c:v>0.89512944273804296</c:v>
                      </c:pt>
                      <c:pt idx="3">
                        <c:v>1.6322948661693724</c:v>
                      </c:pt>
                      <c:pt idx="4">
                        <c:v>2.2729267222465994</c:v>
                      </c:pt>
                      <c:pt idx="5">
                        <c:v>2.8521281263712157</c:v>
                      </c:pt>
                      <c:pt idx="6">
                        <c:v>3.2250987275120666</c:v>
                      </c:pt>
                      <c:pt idx="7">
                        <c:v>3.6858271171566472</c:v>
                      </c:pt>
                      <c:pt idx="8">
                        <c:v>4.1597191750767886</c:v>
                      </c:pt>
                      <c:pt idx="9">
                        <c:v>4.501974550241334</c:v>
                      </c:pt>
                    </c:numCache>
                  </c:numRef>
                </c:val>
                <c:smooth val="0"/>
                <c:extLst xmlns:c15="http://schemas.microsoft.com/office/drawing/2012/chart">
                  <c:ext xmlns:c16="http://schemas.microsoft.com/office/drawing/2014/chart" uri="{C3380CC4-5D6E-409C-BE32-E72D297353CC}">
                    <c16:uniqueId val="{0000004A-1E24-467F-8173-25B34F0C24EB}"/>
                  </c:ext>
                </c:extLst>
              </c15:ser>
            </c15:filteredLineSeries>
          </c:ext>
        </c:extLst>
      </c:lineChart>
      <c:catAx>
        <c:axId val="525692655"/>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Date</a:t>
                </a:r>
              </a:p>
            </c:rich>
          </c:tx>
          <c:layout>
            <c:manualLayout>
              <c:xMode val="edge"/>
              <c:yMode val="edge"/>
              <c:x val="0.52039537462600172"/>
              <c:y val="0.8210632239874609"/>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644319712"/>
        <c:crosses val="autoZero"/>
        <c:auto val="1"/>
        <c:lblAlgn val="ctr"/>
        <c:lblOffset val="100"/>
        <c:noMultiLvlLbl val="0"/>
      </c:catAx>
      <c:valAx>
        <c:axId val="6443197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 Uptake Booster </a:t>
                </a:r>
              </a:p>
            </c:rich>
          </c:tx>
          <c:layout>
            <c:manualLayout>
              <c:xMode val="edge"/>
              <c:yMode val="edge"/>
              <c:x val="1.2848078440972853E-2"/>
              <c:y val="0.10592513511710148"/>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25692655"/>
        <c:crosses val="autoZero"/>
        <c:crossBetween val="between"/>
      </c:valAx>
      <c:spPr>
        <a:noFill/>
        <a:ln>
          <a:noFill/>
        </a:ln>
        <a:effectLst/>
      </c:spPr>
    </c:plotArea>
    <c:legend>
      <c:legendPos val="b"/>
      <c:layout>
        <c:manualLayout>
          <c:xMode val="edge"/>
          <c:yMode val="edge"/>
          <c:x val="0.15045530734698906"/>
          <c:y val="0.9006176789738739"/>
          <c:w val="0.69908926906723023"/>
          <c:h val="9.9382321026126152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48381452318461"/>
          <c:y val="6.5742156802161722E-2"/>
          <c:w val="0.83367465612039604"/>
          <c:h val="0.61502314919211187"/>
        </c:manualLayout>
      </c:layout>
      <c:lineChart>
        <c:grouping val="standard"/>
        <c:varyColors val="0"/>
        <c:ser>
          <c:idx val="42"/>
          <c:order val="42"/>
          <c:tx>
            <c:strRef>
              <c:f>'Fig1'!$A$46</c:f>
              <c:strCache>
                <c:ptCount val="1"/>
                <c:pt idx="0">
                  <c:v>HCWs</c:v>
                </c:pt>
              </c:strCache>
              <c:extLst xmlns:c15="http://schemas.microsoft.com/office/drawing/2012/chart"/>
            </c:strRef>
          </c:tx>
          <c:spPr>
            <a:ln w="28575" cap="rnd">
              <a:solidFill>
                <a:schemeClr val="accent1">
                  <a:lumMod val="70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E74A-4F96-BC2C-1BF7A0FD0A07}"/>
                </c:ext>
              </c:extLst>
            </c:dLbl>
            <c:dLbl>
              <c:idx val="1"/>
              <c:delete val="1"/>
              <c:extLst>
                <c:ext xmlns:c15="http://schemas.microsoft.com/office/drawing/2012/chart" uri="{CE6537A1-D6FC-4f65-9D91-7224C49458BB}"/>
                <c:ext xmlns:c16="http://schemas.microsoft.com/office/drawing/2014/chart" uri="{C3380CC4-5D6E-409C-BE32-E72D297353CC}">
                  <c16:uniqueId val="{00000001-E74A-4F96-BC2C-1BF7A0FD0A07}"/>
                </c:ext>
              </c:extLst>
            </c:dLbl>
            <c:dLbl>
              <c:idx val="2"/>
              <c:layout>
                <c:manualLayout>
                  <c:x val="-5.058464016316376E-2"/>
                  <c:y val="-9.30984537255638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74A-4F96-BC2C-1BF7A0FD0A07}"/>
                </c:ext>
              </c:extLst>
            </c:dLbl>
            <c:dLbl>
              <c:idx val="3"/>
              <c:layout>
                <c:manualLayout>
                  <c:x val="-1.317956938437928E-2"/>
                  <c:y val="-9.3240044344084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74A-4F96-BC2C-1BF7A0FD0A07}"/>
                </c:ext>
              </c:extLst>
            </c:dLbl>
            <c:dLbl>
              <c:idx val="4"/>
              <c:layout>
                <c:manualLayout>
                  <c:x val="-1.0982974486982667E-2"/>
                  <c:y val="-9.3240044344084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74A-4F96-BC2C-1BF7A0FD0A07}"/>
                </c:ext>
              </c:extLst>
            </c:dLbl>
            <c:dLbl>
              <c:idx val="5"/>
              <c:layout>
                <c:manualLayout>
                  <c:x val="-8.0540882489392224E-17"/>
                  <c:y val="-9.32400443440841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74A-4F96-BC2C-1BF7A0FD0A07}"/>
                </c:ext>
              </c:extLst>
            </c:dLbl>
            <c:dLbl>
              <c:idx val="6"/>
              <c:layout>
                <c:manualLayout>
                  <c:x val="-1.6108176497878445E-16"/>
                  <c:y val="-6.66000316743457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74A-4F96-BC2C-1BF7A0FD0A07}"/>
                </c:ext>
              </c:extLst>
            </c:dLbl>
            <c:dLbl>
              <c:idx val="7"/>
              <c:layout>
                <c:manualLayout>
                  <c:x val="-1.6108176497878445E-16"/>
                  <c:y val="-7.9920038009214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74A-4F96-BC2C-1BF7A0FD0A07}"/>
                </c:ext>
              </c:extLst>
            </c:dLbl>
            <c:dLbl>
              <c:idx val="8"/>
              <c:layout>
                <c:manualLayout>
                  <c:x val="0"/>
                  <c:y val="-6.2160029562722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74A-4F96-BC2C-1BF7A0FD0A07}"/>
                </c:ext>
              </c:extLst>
            </c:dLbl>
            <c:spPr>
              <a:noFill/>
              <a:ln>
                <a:solidFill>
                  <a:schemeClr val="tx1"/>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('Fig1'!$D$46,'Fig1'!$F$46,'Fig1'!$H$46,'Fig1'!$J$46,'Fig1'!$L$46,'Fig1'!$N$46,'Fig1'!$P$46,'Fig1'!$R$46,'Fig1'!$T$46,'Fig1'!$V$46)</c:f>
              <c:numCache>
                <c:formatCode>0.0</c:formatCode>
                <c:ptCount val="10"/>
                <c:pt idx="0">
                  <c:v>1.2000000000000001E-3</c:v>
                </c:pt>
                <c:pt idx="1">
                  <c:v>3.5200000000000002E-2</c:v>
                </c:pt>
                <c:pt idx="2">
                  <c:v>1.2472000000000001</c:v>
                </c:pt>
                <c:pt idx="3">
                  <c:v>2.734</c:v>
                </c:pt>
                <c:pt idx="4">
                  <c:v>4.0564</c:v>
                </c:pt>
                <c:pt idx="5">
                  <c:v>5.2279999999999998</c:v>
                </c:pt>
                <c:pt idx="6">
                  <c:v>6.0451999999999995</c:v>
                </c:pt>
                <c:pt idx="7">
                  <c:v>6.7655999999999992</c:v>
                </c:pt>
                <c:pt idx="8">
                  <c:v>7.3140000000000001</c:v>
                </c:pt>
                <c:pt idx="9">
                  <c:v>7.6852</c:v>
                </c:pt>
              </c:numCache>
              <c:extLst/>
            </c:numRef>
          </c:val>
          <c:smooth val="0"/>
          <c:extLst xmlns:c15="http://schemas.microsoft.com/office/drawing/2012/chart">
            <c:ext xmlns:c16="http://schemas.microsoft.com/office/drawing/2014/chart" uri="{C3380CC4-5D6E-409C-BE32-E72D297353CC}">
              <c16:uniqueId val="{00000009-E74A-4F96-BC2C-1BF7A0FD0A07}"/>
            </c:ext>
          </c:extLst>
        </c:ser>
        <c:ser>
          <c:idx val="43"/>
          <c:order val="43"/>
          <c:tx>
            <c:strRef>
              <c:f>'Fig1'!$A$47</c:f>
              <c:strCache>
                <c:ptCount val="1"/>
                <c:pt idx="0">
                  <c:v>Pregnant women</c:v>
                </c:pt>
              </c:strCache>
              <c:extLst xmlns:c15="http://schemas.microsoft.com/office/drawing/2012/chart"/>
            </c:strRef>
          </c:tx>
          <c:spPr>
            <a:ln w="28575" cap="rnd">
              <a:solidFill>
                <a:schemeClr val="accent2">
                  <a:lumMod val="70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A-E74A-4F96-BC2C-1BF7A0FD0A07}"/>
                </c:ext>
              </c:extLst>
            </c:dLbl>
            <c:dLbl>
              <c:idx val="1"/>
              <c:delete val="1"/>
              <c:extLst>
                <c:ext xmlns:c15="http://schemas.microsoft.com/office/drawing/2012/chart" uri="{CE6537A1-D6FC-4f65-9D91-7224C49458BB}"/>
                <c:ext xmlns:c16="http://schemas.microsoft.com/office/drawing/2014/chart" uri="{C3380CC4-5D6E-409C-BE32-E72D297353CC}">
                  <c16:uniqueId val="{0000000B-E74A-4F96-BC2C-1BF7A0FD0A07}"/>
                </c:ext>
              </c:extLst>
            </c:dLbl>
            <c:dLbl>
              <c:idx val="2"/>
              <c:layout>
                <c:manualLayout>
                  <c:x val="-3.731392073855401E-2"/>
                  <c:y val="5.32209418468101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74A-4F96-BC2C-1BF7A0FD0A07}"/>
                </c:ext>
              </c:extLst>
            </c:dLbl>
            <c:dLbl>
              <c:idx val="3"/>
              <c:layout>
                <c:manualLayout>
                  <c:x val="0"/>
                  <c:y val="6.66000316743457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74A-4F96-BC2C-1BF7A0FD0A07}"/>
                </c:ext>
              </c:extLst>
            </c:dLbl>
            <c:dLbl>
              <c:idx val="4"/>
              <c:layout>
                <c:manualLayout>
                  <c:x val="6.589784692189439E-3"/>
                  <c:y val="6.2160029562722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74A-4F96-BC2C-1BF7A0FD0A07}"/>
                </c:ext>
              </c:extLst>
            </c:dLbl>
            <c:dLbl>
              <c:idx val="5"/>
              <c:layout>
                <c:manualLayout>
                  <c:x val="-8.0540882489392224E-17"/>
                  <c:y val="2.6640012669738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74A-4F96-BC2C-1BF7A0FD0A07}"/>
                </c:ext>
              </c:extLst>
            </c:dLbl>
            <c:dLbl>
              <c:idx val="6"/>
              <c:layout>
                <c:manualLayout>
                  <c:x val="-1.6108176497878445E-16"/>
                  <c:y val="3.5520016892984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74A-4F96-BC2C-1BF7A0FD0A07}"/>
                </c:ext>
              </c:extLst>
            </c:dLbl>
            <c:dLbl>
              <c:idx val="7"/>
              <c:layout>
                <c:manualLayout>
                  <c:x val="4.3931897947930669E-3"/>
                  <c:y val="5.32800253394765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74A-4F96-BC2C-1BF7A0FD0A07}"/>
                </c:ext>
              </c:extLst>
            </c:dLbl>
            <c:dLbl>
              <c:idx val="8"/>
              <c:layout>
                <c:manualLayout>
                  <c:x val="6.5897846921896003E-3"/>
                  <c:y val="6.21600295627227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74A-4F96-BC2C-1BF7A0FD0A07}"/>
                </c:ext>
              </c:extLst>
            </c:dLbl>
            <c:spPr>
              <a:noFill/>
              <a:ln>
                <a:solidFill>
                  <a:schemeClr val="tx1"/>
                </a:solid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('Fig1'!$D$3,'Fig1'!$F$3,'Fig1'!$H$3,'Fig1'!$J$3,'Fig1'!$L$3,'Fig1'!$N$3,'Fig1'!$P$3,'Fig1'!$R$3,'Fig1'!$T$3,'Fig1'!$V$3)</c:f>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extLst/>
            </c:strRef>
          </c:cat>
          <c:val>
            <c:numRef>
              <c:f>('Fig1'!$D$47,'Fig1'!$F$47,'Fig1'!$H$47,'Fig1'!$J$47,'Fig1'!$L$47,'Fig1'!$N$47,'Fig1'!$P$47,'Fig1'!$R$47,'Fig1'!$T$47,'Fig1'!$V$47)</c:f>
              <c:numCache>
                <c:formatCode>0.0</c:formatCode>
                <c:ptCount val="10"/>
                <c:pt idx="0">
                  <c:v>8.7757788503729714E-3</c:v>
                </c:pt>
                <c:pt idx="1">
                  <c:v>0.31592803861342694</c:v>
                </c:pt>
                <c:pt idx="2">
                  <c:v>0.89512944273804296</c:v>
                </c:pt>
                <c:pt idx="3">
                  <c:v>1.6322948661693724</c:v>
                </c:pt>
                <c:pt idx="4">
                  <c:v>2.2729267222465994</c:v>
                </c:pt>
                <c:pt idx="5">
                  <c:v>2.8521281263712157</c:v>
                </c:pt>
                <c:pt idx="6">
                  <c:v>3.2250987275120666</c:v>
                </c:pt>
                <c:pt idx="7">
                  <c:v>3.6858271171566472</c:v>
                </c:pt>
                <c:pt idx="8">
                  <c:v>4.1597191750767886</c:v>
                </c:pt>
                <c:pt idx="9">
                  <c:v>4.501974550241334</c:v>
                </c:pt>
              </c:numCache>
              <c:extLst/>
            </c:numRef>
          </c:val>
          <c:smooth val="0"/>
          <c:extLst xmlns:c15="http://schemas.microsoft.com/office/drawing/2012/chart">
            <c:ext xmlns:c16="http://schemas.microsoft.com/office/drawing/2014/chart" uri="{C3380CC4-5D6E-409C-BE32-E72D297353CC}">
              <c16:uniqueId val="{00000013-E74A-4F96-BC2C-1BF7A0FD0A07}"/>
            </c:ext>
          </c:extLst>
        </c:ser>
        <c:dLbls>
          <c:showLegendKey val="0"/>
          <c:showVal val="0"/>
          <c:showCatName val="0"/>
          <c:showSerName val="0"/>
          <c:showPercent val="0"/>
          <c:showBubbleSize val="0"/>
        </c:dLbls>
        <c:smooth val="0"/>
        <c:axId val="525692655"/>
        <c:axId val="644319712"/>
        <c:extLst>
          <c:ext xmlns:c15="http://schemas.microsoft.com/office/drawing/2012/chart" uri="{02D57815-91ED-43cb-92C2-25804820EDAC}">
            <c15:filteredLineSeries>
              <c15:ser>
                <c:idx val="0"/>
                <c:order val="0"/>
                <c:tx>
                  <c:strRef>
                    <c:extLst>
                      <c:ext uri="{02D57815-91ED-43cb-92C2-25804820EDAC}">
                        <c15:formulaRef>
                          <c15:sqref>'Fig1'!$A$4</c15:sqref>
                        </c15:formulaRef>
                      </c:ext>
                    </c:extLst>
                    <c:strCache>
                      <c:ptCount val="1"/>
                      <c:pt idx="0">
                        <c:v> &lt;20yrs</c:v>
                      </c:pt>
                    </c:strCache>
                  </c:strRef>
                </c:tx>
                <c:spPr>
                  <a:ln w="28575" cap="rnd">
                    <a:solidFill>
                      <a:schemeClr val="accent1"/>
                    </a:solidFill>
                    <a:round/>
                  </a:ln>
                  <a:effectLst/>
                </c:spPr>
                <c:marker>
                  <c:symbol val="none"/>
                </c:marker>
                <c:cat>
                  <c:strRef>
                    <c:extLst>
                      <c:ex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c:ext uri="{02D57815-91ED-43cb-92C2-25804820EDAC}">
                        <c15:formulaRef>
                          <c15:sqref>('Fig1'!$D$4,'Fig1'!$F$4,'Fig1'!$H$4,'Fig1'!$J$4,'Fig1'!$L$4,'Fig1'!$N$4,'Fig1'!$P$4,'Fig1'!$R$4,'Fig1'!$T$4,'Fig1'!$V$4)</c15:sqref>
                        </c15:formulaRef>
                      </c:ext>
                    </c:extLst>
                    <c:numCache>
                      <c:formatCode>0.0</c:formatCode>
                      <c:ptCount val="10"/>
                      <c:pt idx="0">
                        <c:v>1.2111880467851662E-3</c:v>
                      </c:pt>
                      <c:pt idx="1">
                        <c:v>8.5540155804202361E-3</c:v>
                      </c:pt>
                      <c:pt idx="2">
                        <c:v>2.5283550476640347E-2</c:v>
                      </c:pt>
                      <c:pt idx="3">
                        <c:v>4.2770077902101189E-2</c:v>
                      </c:pt>
                      <c:pt idx="4">
                        <c:v>5.9878109062941658E-2</c:v>
                      </c:pt>
                      <c:pt idx="5">
                        <c:v>7.3049779071730353E-2</c:v>
                      </c:pt>
                      <c:pt idx="6">
                        <c:v>8.8038231150696783E-2</c:v>
                      </c:pt>
                      <c:pt idx="7">
                        <c:v>0.1013612996653336</c:v>
                      </c:pt>
                      <c:pt idx="8">
                        <c:v>0.11264048835102046</c:v>
                      </c:pt>
                      <c:pt idx="9">
                        <c:v>0.12127020318436477</c:v>
                      </c:pt>
                    </c:numCache>
                  </c:numRef>
                </c:val>
                <c:smooth val="0"/>
                <c:extLst>
                  <c:ext xmlns:c16="http://schemas.microsoft.com/office/drawing/2014/chart" uri="{C3380CC4-5D6E-409C-BE32-E72D297353CC}">
                    <c16:uniqueId val="{00000014-E74A-4F96-BC2C-1BF7A0FD0A07}"/>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'Fig1'!$A$5</c15:sqref>
                        </c15:formulaRef>
                      </c:ext>
                    </c:extLst>
                    <c:strCache>
                      <c:ptCount val="1"/>
                      <c:pt idx="0">
                        <c:v>6 months - 04yrs</c:v>
                      </c:pt>
                    </c:strCache>
                  </c:strRef>
                </c:tx>
                <c:spPr>
                  <a:ln w="28575" cap="rnd">
                    <a:solidFill>
                      <a:schemeClr val="accent2"/>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('Fig1'!$D$5,'Fig1'!$F$5,'Fig1'!$H$5,'Fig1'!$J$5,'Fig1'!$L$5,'Fig1'!$N$5,'Fig1'!$P$5,'Fig1'!$R$5,'Fig1'!$T$5,'Fig1'!$V$5)</c15:sqref>
                        </c15:formulaRef>
                      </c:ext>
                    </c:extLst>
                    <c:numCache>
                      <c:formatCode>0.0</c:formatCode>
                      <c:ptCount val="10"/>
                      <c:pt idx="0">
                        <c:v>0</c:v>
                      </c:pt>
                      <c:pt idx="1">
                        <c:v>0</c:v>
                      </c:pt>
                      <c:pt idx="2">
                        <c:v>3.7521058694192113E-4</c:v>
                      </c:pt>
                      <c:pt idx="3">
                        <c:v>7.5042117388384225E-4</c:v>
                      </c:pt>
                      <c:pt idx="4">
                        <c:v>1.5008423477676845E-3</c:v>
                      </c:pt>
                      <c:pt idx="5">
                        <c:v>2.251263521651527E-3</c:v>
                      </c:pt>
                      <c:pt idx="6">
                        <c:v>3.001684695535369E-3</c:v>
                      </c:pt>
                      <c:pt idx="7">
                        <c:v>3.7521058694192115E-3</c:v>
                      </c:pt>
                      <c:pt idx="8">
                        <c:v>4.1273164563611327E-3</c:v>
                      </c:pt>
                      <c:pt idx="9">
                        <c:v>4.1273164563611327E-3</c:v>
                      </c:pt>
                    </c:numCache>
                  </c:numRef>
                </c:val>
                <c:smooth val="0"/>
                <c:extLst xmlns:c15="http://schemas.microsoft.com/office/drawing/2012/chart">
                  <c:ext xmlns:c16="http://schemas.microsoft.com/office/drawing/2014/chart" uri="{C3380CC4-5D6E-409C-BE32-E72D297353CC}">
                    <c16:uniqueId val="{00000015-E74A-4F96-BC2C-1BF7A0FD0A07}"/>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'Fig1'!$A$6</c15:sqref>
                        </c15:formulaRef>
                      </c:ext>
                    </c:extLst>
                    <c:strCache>
                      <c:ptCount val="1"/>
                      <c:pt idx="0">
                        <c:v>05 - 09yrs</c:v>
                      </c:pt>
                    </c:strCache>
                  </c:strRef>
                </c:tx>
                <c:spPr>
                  <a:ln w="28575" cap="rnd">
                    <a:solidFill>
                      <a:schemeClr val="accent3"/>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('Fig1'!$D$6,'Fig1'!$F$6,'Fig1'!$H$6,'Fig1'!$J$6,'Fig1'!$L$6,'Fig1'!$N$6,'Fig1'!$P$6,'Fig1'!$R$6,'Fig1'!$T$6,'Fig1'!$V$6)</c15:sqref>
                        </c15:formulaRef>
                      </c:ext>
                    </c:extLst>
                    <c:numCache>
                      <c:formatCode>0.0</c:formatCode>
                      <c:ptCount val="10"/>
                      <c:pt idx="0">
                        <c:v>0</c:v>
                      </c:pt>
                      <c:pt idx="1">
                        <c:v>5.8365191000087546E-4</c:v>
                      </c:pt>
                      <c:pt idx="2">
                        <c:v>8.7547786500131325E-4</c:v>
                      </c:pt>
                      <c:pt idx="3">
                        <c:v>1.7509557300026265E-3</c:v>
                      </c:pt>
                      <c:pt idx="4">
                        <c:v>3.2100855050048154E-3</c:v>
                      </c:pt>
                      <c:pt idx="5">
                        <c:v>4.9610412350074417E-3</c:v>
                      </c:pt>
                      <c:pt idx="6">
                        <c:v>5.8365191000087548E-3</c:v>
                      </c:pt>
                      <c:pt idx="7">
                        <c:v>8.7547786500131314E-3</c:v>
                      </c:pt>
                      <c:pt idx="8">
                        <c:v>1.167303820001751E-2</c:v>
                      </c:pt>
                      <c:pt idx="9">
                        <c:v>1.2256690110018384E-2</c:v>
                      </c:pt>
                    </c:numCache>
                  </c:numRef>
                </c:val>
                <c:smooth val="0"/>
                <c:extLst xmlns:c15="http://schemas.microsoft.com/office/drawing/2012/chart">
                  <c:ext xmlns:c16="http://schemas.microsoft.com/office/drawing/2014/chart" uri="{C3380CC4-5D6E-409C-BE32-E72D297353CC}">
                    <c16:uniqueId val="{00000016-E74A-4F96-BC2C-1BF7A0FD0A07}"/>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'Fig1'!$A$7</c15:sqref>
                        </c15:formulaRef>
                      </c:ext>
                    </c:extLst>
                    <c:strCache>
                      <c:ptCount val="1"/>
                      <c:pt idx="0">
                        <c:v>10 - 11yrs</c:v>
                      </c:pt>
                    </c:strCache>
                  </c:strRef>
                </c:tx>
                <c:spPr>
                  <a:ln w="28575" cap="rnd">
                    <a:solidFill>
                      <a:schemeClr val="accent4"/>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('Fig1'!$D$7,'Fig1'!$F$7,'Fig1'!$H$7,'Fig1'!$J$7,'Fig1'!$L$7,'Fig1'!$N$7,'Fig1'!$P$7,'Fig1'!$R$7,'Fig1'!$T$7,'Fig1'!$V$7)</c15:sqref>
                        </c15:formulaRef>
                      </c:ext>
                    </c:extLst>
                    <c:numCache>
                      <c:formatCode>0.0</c:formatCode>
                      <c:ptCount val="10"/>
                      <c:pt idx="0">
                        <c:v>0</c:v>
                      </c:pt>
                      <c:pt idx="1">
                        <c:v>6.6997186118183038E-4</c:v>
                      </c:pt>
                      <c:pt idx="2">
                        <c:v>2.6798874447273215E-3</c:v>
                      </c:pt>
                      <c:pt idx="3">
                        <c:v>4.6898030282728122E-3</c:v>
                      </c:pt>
                      <c:pt idx="4">
                        <c:v>6.6997186118183038E-3</c:v>
                      </c:pt>
                      <c:pt idx="5">
                        <c:v>7.3696904730001346E-3</c:v>
                      </c:pt>
                      <c:pt idx="6">
                        <c:v>8.7096341953637954E-3</c:v>
                      </c:pt>
                      <c:pt idx="7">
                        <c:v>1.4069409084818438E-2</c:v>
                      </c:pt>
                      <c:pt idx="8">
                        <c:v>1.4739380946000269E-2</c:v>
                      </c:pt>
                      <c:pt idx="9">
                        <c:v>1.6079324668363929E-2</c:v>
                      </c:pt>
                    </c:numCache>
                  </c:numRef>
                </c:val>
                <c:smooth val="0"/>
                <c:extLst xmlns:c15="http://schemas.microsoft.com/office/drawing/2012/chart">
                  <c:ext xmlns:c16="http://schemas.microsoft.com/office/drawing/2014/chart" uri="{C3380CC4-5D6E-409C-BE32-E72D297353CC}">
                    <c16:uniqueId val="{00000017-E74A-4F96-BC2C-1BF7A0FD0A07}"/>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'Fig1'!$A$8</c15:sqref>
                        </c15:formulaRef>
                      </c:ext>
                    </c:extLst>
                    <c:strCache>
                      <c:ptCount val="1"/>
                      <c:pt idx="0">
                        <c:v>12 - 15yrs</c:v>
                      </c:pt>
                    </c:strCache>
                  </c:strRef>
                </c:tx>
                <c:spPr>
                  <a:ln w="28575" cap="rnd">
                    <a:solidFill>
                      <a:schemeClr val="accent5"/>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('Fig1'!$D$8,'Fig1'!$F$8,'Fig1'!$H$8,'Fig1'!$J$8,'Fig1'!$L$8,'Fig1'!$N$8,'Fig1'!$P$8,'Fig1'!$R$8,'Fig1'!$T$8,'Fig1'!$V$8)</c15:sqref>
                        </c15:formulaRef>
                      </c:ext>
                    </c:extLst>
                    <c:numCache>
                      <c:formatCode>0.0</c:formatCode>
                      <c:ptCount val="10"/>
                      <c:pt idx="0">
                        <c:v>1.6927233209877381E-3</c:v>
                      </c:pt>
                      <c:pt idx="1">
                        <c:v>9.1407059333337842E-3</c:v>
                      </c:pt>
                      <c:pt idx="2">
                        <c:v>2.4375215822223427E-2</c:v>
                      </c:pt>
                      <c:pt idx="3">
                        <c:v>4.8750431644446854E-2</c:v>
                      </c:pt>
                      <c:pt idx="4">
                        <c:v>6.3984941533336503E-2</c:v>
                      </c:pt>
                      <c:pt idx="5">
                        <c:v>7.6511094108645747E-2</c:v>
                      </c:pt>
                      <c:pt idx="6">
                        <c:v>9.4115416646918235E-2</c:v>
                      </c:pt>
                      <c:pt idx="7">
                        <c:v>0.10630302455802994</c:v>
                      </c:pt>
                      <c:pt idx="8">
                        <c:v>0.11578227515556126</c:v>
                      </c:pt>
                      <c:pt idx="9">
                        <c:v>0.12390734709630241</c:v>
                      </c:pt>
                    </c:numCache>
                  </c:numRef>
                </c:val>
                <c:smooth val="0"/>
                <c:extLst xmlns:c15="http://schemas.microsoft.com/office/drawing/2012/chart">
                  <c:ext xmlns:c16="http://schemas.microsoft.com/office/drawing/2014/chart" uri="{C3380CC4-5D6E-409C-BE32-E72D297353CC}">
                    <c16:uniqueId val="{00000018-E74A-4F96-BC2C-1BF7A0FD0A07}"/>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'Fig1'!$A$9</c15:sqref>
                        </c15:formulaRef>
                      </c:ext>
                    </c:extLst>
                    <c:strCache>
                      <c:ptCount val="1"/>
                      <c:pt idx="0">
                        <c:v>16 - 17yrs</c:v>
                      </c:pt>
                    </c:strCache>
                  </c:strRef>
                </c:tx>
                <c:spPr>
                  <a:ln w="28575" cap="rnd">
                    <a:solidFill>
                      <a:schemeClr val="accent6"/>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('Fig1'!$D$9,'Fig1'!$F$9,'Fig1'!$H$9,'Fig1'!$J$9,'Fig1'!$L$9,'Fig1'!$N$9,'Fig1'!$P$9,'Fig1'!$R$9,'Fig1'!$T$9,'Fig1'!$V$9)</c15:sqref>
                        </c15:formulaRef>
                      </c:ext>
                    </c:extLst>
                    <c:numCache>
                      <c:formatCode>0.0</c:formatCode>
                      <c:ptCount val="10"/>
                      <c:pt idx="0">
                        <c:v>1.4723203769140165E-3</c:v>
                      </c:pt>
                      <c:pt idx="1">
                        <c:v>2.2820965842167258E-2</c:v>
                      </c:pt>
                      <c:pt idx="2">
                        <c:v>6.4782096584216728E-2</c:v>
                      </c:pt>
                      <c:pt idx="3">
                        <c:v>0.10159010600706714</c:v>
                      </c:pt>
                      <c:pt idx="4">
                        <c:v>0.13103651354534745</c:v>
                      </c:pt>
                      <c:pt idx="5">
                        <c:v>0.15385747938751473</c:v>
                      </c:pt>
                      <c:pt idx="6">
                        <c:v>0.18477620730270905</c:v>
                      </c:pt>
                      <c:pt idx="7">
                        <c:v>0.21348645465253238</c:v>
                      </c:pt>
                      <c:pt idx="8">
                        <c:v>0.24146054181389873</c:v>
                      </c:pt>
                      <c:pt idx="9">
                        <c:v>0.26575382803297998</c:v>
                      </c:pt>
                    </c:numCache>
                  </c:numRef>
                </c:val>
                <c:smooth val="0"/>
                <c:extLst xmlns:c15="http://schemas.microsoft.com/office/drawing/2012/chart">
                  <c:ext xmlns:c16="http://schemas.microsoft.com/office/drawing/2014/chart" uri="{C3380CC4-5D6E-409C-BE32-E72D297353CC}">
                    <c16:uniqueId val="{00000019-E74A-4F96-BC2C-1BF7A0FD0A07}"/>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'Fig1'!$A$10</c15:sqref>
                        </c15:formulaRef>
                      </c:ext>
                    </c:extLst>
                    <c:strCache>
                      <c:ptCount val="1"/>
                      <c:pt idx="0">
                        <c:v>18 - 19yrs</c:v>
                      </c:pt>
                    </c:strCache>
                  </c:strRef>
                </c:tx>
                <c:spPr>
                  <a:ln w="28575" cap="rnd">
                    <a:solidFill>
                      <a:schemeClr val="accent1">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('Fig1'!$D$10,'Fig1'!$F$10,'Fig1'!$H$10,'Fig1'!$J$10,'Fig1'!$L$10,'Fig1'!$N$10,'Fig1'!$P$10,'Fig1'!$R$10,'Fig1'!$T$10,'Fig1'!$V$10)</c15:sqref>
                        </c15:formulaRef>
                      </c:ext>
                    </c:extLst>
                    <c:numCache>
                      <c:formatCode>0.0</c:formatCode>
                      <c:ptCount val="10"/>
                      <c:pt idx="0">
                        <c:v>6.8520266772238636E-3</c:v>
                      </c:pt>
                      <c:pt idx="1">
                        <c:v>3.9589487468404544E-2</c:v>
                      </c:pt>
                      <c:pt idx="2">
                        <c:v>0.1263818253799068</c:v>
                      </c:pt>
                      <c:pt idx="3">
                        <c:v>0.20403812772177726</c:v>
                      </c:pt>
                      <c:pt idx="4">
                        <c:v>0.30377318269025794</c:v>
                      </c:pt>
                      <c:pt idx="5">
                        <c:v>0.37762280354478178</c:v>
                      </c:pt>
                      <c:pt idx="6">
                        <c:v>0.45147242439930568</c:v>
                      </c:pt>
                      <c:pt idx="7">
                        <c:v>0.5131406644943205</c:v>
                      </c:pt>
                      <c:pt idx="8">
                        <c:v>0.56719554161464203</c:v>
                      </c:pt>
                      <c:pt idx="9">
                        <c:v>0.60754636538051587</c:v>
                      </c:pt>
                    </c:numCache>
                  </c:numRef>
                </c:val>
                <c:smooth val="0"/>
                <c:extLst xmlns:c15="http://schemas.microsoft.com/office/drawing/2012/chart">
                  <c:ext xmlns:c16="http://schemas.microsoft.com/office/drawing/2014/chart" uri="{C3380CC4-5D6E-409C-BE32-E72D297353CC}">
                    <c16:uniqueId val="{0000001A-E74A-4F96-BC2C-1BF7A0FD0A07}"/>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'Fig1'!$A$11</c15:sqref>
                        </c15:formulaRef>
                      </c:ext>
                    </c:extLst>
                    <c:strCache>
                      <c:ptCount val="1"/>
                      <c:pt idx="0">
                        <c:v>20 - 24yrs</c:v>
                      </c:pt>
                    </c:strCache>
                  </c:strRef>
                </c:tx>
                <c:spPr>
                  <a:ln w="28575" cap="rnd">
                    <a:solidFill>
                      <a:schemeClr val="accent2">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('Fig1'!$D$11,'Fig1'!$F$11,'Fig1'!$H$11,'Fig1'!$J$11,'Fig1'!$L$11,'Fig1'!$N$11,'Fig1'!$P$11,'Fig1'!$R$11,'Fig1'!$T$11,'Fig1'!$V$11)</c15:sqref>
                        </c15:formulaRef>
                      </c:ext>
                    </c:extLst>
                    <c:numCache>
                      <c:formatCode>0.0</c:formatCode>
                      <c:ptCount val="10"/>
                      <c:pt idx="0">
                        <c:v>1.2046506024880919E-2</c:v>
                      </c:pt>
                      <c:pt idx="1">
                        <c:v>5.8604623904826091E-2</c:v>
                      </c:pt>
                      <c:pt idx="2">
                        <c:v>0.21227897103303672</c:v>
                      </c:pt>
                      <c:pt idx="3">
                        <c:v>0.40144167374805867</c:v>
                      </c:pt>
                      <c:pt idx="4">
                        <c:v>0.57790670795036836</c:v>
                      </c:pt>
                      <c:pt idx="5">
                        <c:v>0.73320896129815749</c:v>
                      </c:pt>
                      <c:pt idx="6">
                        <c:v>0.83023217198503629</c:v>
                      </c:pt>
                      <c:pt idx="7">
                        <c:v>0.95623211338041247</c:v>
                      </c:pt>
                      <c:pt idx="8">
                        <c:v>1.0526041615794597</c:v>
                      </c:pt>
                      <c:pt idx="9">
                        <c:v>1.1343250538023006</c:v>
                      </c:pt>
                    </c:numCache>
                  </c:numRef>
                </c:val>
                <c:smooth val="0"/>
                <c:extLst xmlns:c15="http://schemas.microsoft.com/office/drawing/2012/chart">
                  <c:ext xmlns:c16="http://schemas.microsoft.com/office/drawing/2014/chart" uri="{C3380CC4-5D6E-409C-BE32-E72D297353CC}">
                    <c16:uniqueId val="{0000001B-E74A-4F96-BC2C-1BF7A0FD0A07}"/>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'Fig1'!$A$12</c15:sqref>
                        </c15:formulaRef>
                      </c:ext>
                    </c:extLst>
                    <c:strCache>
                      <c:ptCount val="1"/>
                      <c:pt idx="0">
                        <c:v>25 - 29yrs</c:v>
                      </c:pt>
                    </c:strCache>
                  </c:strRef>
                </c:tx>
                <c:spPr>
                  <a:ln w="28575" cap="rnd">
                    <a:solidFill>
                      <a:schemeClr val="accent3">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('Fig1'!$D$12,'Fig1'!$F$12,'Fig1'!$H$12,'Fig1'!$J$12,'Fig1'!$L$12,'Fig1'!$N$12,'Fig1'!$P$12,'Fig1'!$R$12,'Fig1'!$T$12,'Fig1'!$V$12)</c15:sqref>
                        </c15:formulaRef>
                      </c:ext>
                    </c:extLst>
                    <c:numCache>
                      <c:formatCode>0.0</c:formatCode>
                      <c:ptCount val="10"/>
                      <c:pt idx="0">
                        <c:v>1.8931198615318043E-2</c:v>
                      </c:pt>
                      <c:pt idx="1">
                        <c:v>9.3979878840328865E-2</c:v>
                      </c:pt>
                      <c:pt idx="2">
                        <c:v>0.31844980527909994</c:v>
                      </c:pt>
                      <c:pt idx="3">
                        <c:v>0.58720521419298999</c:v>
                      </c:pt>
                      <c:pt idx="4">
                        <c:v>0.85156588057118143</c:v>
                      </c:pt>
                      <c:pt idx="5">
                        <c:v>1.0902342059714409</c:v>
                      </c:pt>
                      <c:pt idx="6">
                        <c:v>1.2602769363911728</c:v>
                      </c:pt>
                      <c:pt idx="7">
                        <c:v>1.4347144093466033</c:v>
                      </c:pt>
                      <c:pt idx="8">
                        <c:v>1.5827834270878409</c:v>
                      </c:pt>
                      <c:pt idx="9">
                        <c:v>1.6804819342276072</c:v>
                      </c:pt>
                    </c:numCache>
                  </c:numRef>
                </c:val>
                <c:smooth val="0"/>
                <c:extLst xmlns:c15="http://schemas.microsoft.com/office/drawing/2012/chart">
                  <c:ext xmlns:c16="http://schemas.microsoft.com/office/drawing/2014/chart" uri="{C3380CC4-5D6E-409C-BE32-E72D297353CC}">
                    <c16:uniqueId val="{0000001C-E74A-4F96-BC2C-1BF7A0FD0A07}"/>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'Fig1'!$A$13</c15:sqref>
                        </c15:formulaRef>
                      </c:ext>
                    </c:extLst>
                    <c:strCache>
                      <c:ptCount val="1"/>
                      <c:pt idx="0">
                        <c:v>30 - 34yrs</c:v>
                      </c:pt>
                    </c:strCache>
                  </c:strRef>
                </c:tx>
                <c:spPr>
                  <a:ln w="28575" cap="rnd">
                    <a:solidFill>
                      <a:schemeClr val="accent4">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('Fig1'!$D$13,'Fig1'!$F$13,'Fig1'!$H$13,'Fig1'!$J$13,'Fig1'!$L$13,'Fig1'!$N$13,'Fig1'!$P$13,'Fig1'!$R$13,'Fig1'!$T$13,'Fig1'!$V$13)</c15:sqref>
                        </c15:formulaRef>
                      </c:ext>
                    </c:extLst>
                    <c:numCache>
                      <c:formatCode>0.0</c:formatCode>
                      <c:ptCount val="10"/>
                      <c:pt idx="0">
                        <c:v>2.678923494159044E-2</c:v>
                      </c:pt>
                      <c:pt idx="1">
                        <c:v>0.13785920902526314</c:v>
                      </c:pt>
                      <c:pt idx="2">
                        <c:v>0.45541699400703745</c:v>
                      </c:pt>
                      <c:pt idx="3">
                        <c:v>0.83227229902806243</c:v>
                      </c:pt>
                      <c:pt idx="4">
                        <c:v>1.1994955195757067</c:v>
                      </c:pt>
                      <c:pt idx="5">
                        <c:v>1.5387254946225879</c:v>
                      </c:pt>
                      <c:pt idx="6">
                        <c:v>1.7858486618927649</c:v>
                      </c:pt>
                      <c:pt idx="7">
                        <c:v>2.0374868687598391</c:v>
                      </c:pt>
                      <c:pt idx="8">
                        <c:v>2.2518007482925628</c:v>
                      </c:pt>
                      <c:pt idx="9">
                        <c:v>2.4089241262645875</c:v>
                      </c:pt>
                    </c:numCache>
                  </c:numRef>
                </c:val>
                <c:smooth val="0"/>
                <c:extLst xmlns:c15="http://schemas.microsoft.com/office/drawing/2012/chart">
                  <c:ext xmlns:c16="http://schemas.microsoft.com/office/drawing/2014/chart" uri="{C3380CC4-5D6E-409C-BE32-E72D297353CC}">
                    <c16:uniqueId val="{0000001D-E74A-4F96-BC2C-1BF7A0FD0A07}"/>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'Fig1'!$A$14</c15:sqref>
                        </c15:formulaRef>
                      </c:ext>
                    </c:extLst>
                    <c:strCache>
                      <c:ptCount val="1"/>
                      <c:pt idx="0">
                        <c:v>35 - 39yrs</c:v>
                      </c:pt>
                    </c:strCache>
                  </c:strRef>
                </c:tx>
                <c:spPr>
                  <a:ln w="28575" cap="rnd">
                    <a:solidFill>
                      <a:schemeClr val="accent5">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('Fig1'!$D$14,'Fig1'!$F$14,'Fig1'!$H$14,'Fig1'!$J$14,'Fig1'!$L$14,'Fig1'!$N$14,'Fig1'!$P$14,'Fig1'!$R$14,'Fig1'!$T$14,'Fig1'!$V$14)</c15:sqref>
                        </c15:formulaRef>
                      </c:ext>
                    </c:extLst>
                    <c:numCache>
                      <c:formatCode>0.0</c:formatCode>
                      <c:ptCount val="10"/>
                      <c:pt idx="0">
                        <c:v>3.3170614492163117E-2</c:v>
                      </c:pt>
                      <c:pt idx="1">
                        <c:v>0.18074067109115649</c:v>
                      </c:pt>
                      <c:pt idx="2">
                        <c:v>0.54091608356905363</c:v>
                      </c:pt>
                      <c:pt idx="3">
                        <c:v>0.9878052284201646</c:v>
                      </c:pt>
                      <c:pt idx="4">
                        <c:v>1.3942105524343835</c:v>
                      </c:pt>
                      <c:pt idx="5">
                        <c:v>1.7426325975725379</c:v>
                      </c:pt>
                      <c:pt idx="6">
                        <c:v>1.9873638241800722</c:v>
                      </c:pt>
                      <c:pt idx="7">
                        <c:v>2.255862971407975</c:v>
                      </c:pt>
                      <c:pt idx="8">
                        <c:v>2.5050343590105233</c:v>
                      </c:pt>
                      <c:pt idx="9">
                        <c:v>2.6729769189984043</c:v>
                      </c:pt>
                    </c:numCache>
                  </c:numRef>
                </c:val>
                <c:smooth val="0"/>
                <c:extLst xmlns:c15="http://schemas.microsoft.com/office/drawing/2012/chart">
                  <c:ext xmlns:c16="http://schemas.microsoft.com/office/drawing/2014/chart" uri="{C3380CC4-5D6E-409C-BE32-E72D297353CC}">
                    <c16:uniqueId val="{0000001E-E74A-4F96-BC2C-1BF7A0FD0A07}"/>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'Fig1'!$A$15</c15:sqref>
                        </c15:formulaRef>
                      </c:ext>
                    </c:extLst>
                    <c:strCache>
                      <c:ptCount val="1"/>
                      <c:pt idx="0">
                        <c:v>40 - 44yrs</c:v>
                      </c:pt>
                    </c:strCache>
                  </c:strRef>
                </c:tx>
                <c:spPr>
                  <a:ln w="28575" cap="rnd">
                    <a:solidFill>
                      <a:schemeClr val="accent6">
                        <a:lumMod val="6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('Fig1'!$D$15,'Fig1'!$F$15,'Fig1'!$H$15,'Fig1'!$J$15,'Fig1'!$L$15,'Fig1'!$N$15,'Fig1'!$P$15,'Fig1'!$R$15,'Fig1'!$T$15,'Fig1'!$V$15)</c15:sqref>
                        </c15:formulaRef>
                      </c:ext>
                    </c:extLst>
                    <c:numCache>
                      <c:formatCode>0.0</c:formatCode>
                      <c:ptCount val="10"/>
                      <c:pt idx="0">
                        <c:v>3.6692878179644443E-2</c:v>
                      </c:pt>
                      <c:pt idx="1">
                        <c:v>0.21238129489410096</c:v>
                      </c:pt>
                      <c:pt idx="2">
                        <c:v>0.6310689048512359</c:v>
                      </c:pt>
                      <c:pt idx="3">
                        <c:v>1.1272732574527853</c:v>
                      </c:pt>
                      <c:pt idx="4">
                        <c:v>1.6030656778219496</c:v>
                      </c:pt>
                      <c:pt idx="5">
                        <c:v>1.991864387010235</c:v>
                      </c:pt>
                      <c:pt idx="6">
                        <c:v>2.278846434229838</c:v>
                      </c:pt>
                      <c:pt idx="7">
                        <c:v>2.5966893789912615</c:v>
                      </c:pt>
                      <c:pt idx="8">
                        <c:v>2.8562125173744422</c:v>
                      </c:pt>
                      <c:pt idx="9">
                        <c:v>3.0379759139199658</c:v>
                      </c:pt>
                    </c:numCache>
                  </c:numRef>
                </c:val>
                <c:smooth val="0"/>
                <c:extLst xmlns:c15="http://schemas.microsoft.com/office/drawing/2012/chart">
                  <c:ext xmlns:c16="http://schemas.microsoft.com/office/drawing/2014/chart" uri="{C3380CC4-5D6E-409C-BE32-E72D297353CC}">
                    <c16:uniqueId val="{0000001F-E74A-4F96-BC2C-1BF7A0FD0A07}"/>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'Fig1'!$A$16</c15:sqref>
                        </c15:formulaRef>
                      </c:ext>
                    </c:extLst>
                    <c:strCache>
                      <c:ptCount val="1"/>
                      <c:pt idx="0">
                        <c:v>45 - 49yrs</c:v>
                      </c:pt>
                    </c:strCache>
                  </c:strRef>
                </c:tx>
                <c:spPr>
                  <a:ln w="28575" cap="rnd">
                    <a:solidFill>
                      <a:schemeClr val="accent1">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('Fig1'!$D$16,'Fig1'!$F$16,'Fig1'!$H$16,'Fig1'!$J$16,'Fig1'!$L$16,'Fig1'!$N$16,'Fig1'!$P$16,'Fig1'!$R$16,'Fig1'!$T$16,'Fig1'!$V$16)</c15:sqref>
                        </c15:formulaRef>
                      </c:ext>
                    </c:extLst>
                    <c:numCache>
                      <c:formatCode>0.0</c:formatCode>
                      <c:ptCount val="10"/>
                      <c:pt idx="0">
                        <c:v>4.5514907470870454E-2</c:v>
                      </c:pt>
                      <c:pt idx="1">
                        <c:v>0.31244645305003427</c:v>
                      </c:pt>
                      <c:pt idx="2">
                        <c:v>0.87870544893762847</c:v>
                      </c:pt>
                      <c:pt idx="3">
                        <c:v>1.5359942597669638</c:v>
                      </c:pt>
                      <c:pt idx="4">
                        <c:v>2.1563356751199452</c:v>
                      </c:pt>
                      <c:pt idx="5">
                        <c:v>2.6910019705277586</c:v>
                      </c:pt>
                      <c:pt idx="6">
                        <c:v>3.0682402330363261</c:v>
                      </c:pt>
                      <c:pt idx="7">
                        <c:v>3.4693068882796432</c:v>
                      </c:pt>
                      <c:pt idx="8">
                        <c:v>3.8034398560657983</c:v>
                      </c:pt>
                      <c:pt idx="9">
                        <c:v>4.0462752741603838</c:v>
                      </c:pt>
                    </c:numCache>
                  </c:numRef>
                </c:val>
                <c:smooth val="0"/>
                <c:extLst xmlns:c15="http://schemas.microsoft.com/office/drawing/2012/chart">
                  <c:ext xmlns:c16="http://schemas.microsoft.com/office/drawing/2014/chart" uri="{C3380CC4-5D6E-409C-BE32-E72D297353CC}">
                    <c16:uniqueId val="{00000020-E74A-4F96-BC2C-1BF7A0FD0A07}"/>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'Fig1'!$A$17</c15:sqref>
                        </c15:formulaRef>
                      </c:ext>
                    </c:extLst>
                    <c:strCache>
                      <c:ptCount val="1"/>
                      <c:pt idx="0">
                        <c:v>50 - 54yrs</c:v>
                      </c:pt>
                    </c:strCache>
                  </c:strRef>
                </c:tx>
                <c:spPr>
                  <a:ln w="28575" cap="rnd">
                    <a:solidFill>
                      <a:schemeClr val="accent2">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('Fig1'!$D$17,'Fig1'!$F$17,'Fig1'!$H$17,'Fig1'!$J$17,'Fig1'!$L$17,'Fig1'!$N$17,'Fig1'!$P$17,'Fig1'!$R$17,'Fig1'!$T$17,'Fig1'!$V$17)</c15:sqref>
                        </c15:formulaRef>
                      </c:ext>
                    </c:extLst>
                    <c:numCache>
                      <c:formatCode>0.0</c:formatCode>
                      <c:ptCount val="10"/>
                      <c:pt idx="0">
                        <c:v>7.8234603812319309E-2</c:v>
                      </c:pt>
                      <c:pt idx="1">
                        <c:v>0.48999567650873671</c:v>
                      </c:pt>
                      <c:pt idx="2">
                        <c:v>1.3629291506251415</c:v>
                      </c:pt>
                      <c:pt idx="3">
                        <c:v>2.3511557250965431</c:v>
                      </c:pt>
                      <c:pt idx="4">
                        <c:v>3.294382696623265</c:v>
                      </c:pt>
                      <c:pt idx="5">
                        <c:v>4.1593750643376675</c:v>
                      </c:pt>
                      <c:pt idx="6">
                        <c:v>4.7523110090205085</c:v>
                      </c:pt>
                      <c:pt idx="7">
                        <c:v>5.3937759372711422</c:v>
                      </c:pt>
                      <c:pt idx="8">
                        <c:v>5.916712499595592</c:v>
                      </c:pt>
                      <c:pt idx="9">
                        <c:v>6.2858268897627374</c:v>
                      </c:pt>
                    </c:numCache>
                  </c:numRef>
                </c:val>
                <c:smooth val="0"/>
                <c:extLst xmlns:c15="http://schemas.microsoft.com/office/drawing/2012/chart">
                  <c:ext xmlns:c16="http://schemas.microsoft.com/office/drawing/2014/chart" uri="{C3380CC4-5D6E-409C-BE32-E72D297353CC}">
                    <c16:uniqueId val="{00000021-E74A-4F96-BC2C-1BF7A0FD0A07}"/>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'Fig1'!$A$18</c15:sqref>
                        </c15:formulaRef>
                      </c:ext>
                    </c:extLst>
                    <c:strCache>
                      <c:ptCount val="1"/>
                      <c:pt idx="0">
                        <c:v>55 - 59yrs</c:v>
                      </c:pt>
                    </c:strCache>
                  </c:strRef>
                </c:tx>
                <c:spPr>
                  <a:ln w="28575" cap="rnd">
                    <a:solidFill>
                      <a:schemeClr val="accent3">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('Fig1'!$D$18,'Fig1'!$F$18,'Fig1'!$H$18,'Fig1'!$J$18,'Fig1'!$L$18,'Fig1'!$N$18,'Fig1'!$P$18,'Fig1'!$R$18,'Fig1'!$T$18,'Fig1'!$V$18)</c15:sqref>
                        </c15:formulaRef>
                      </c:ext>
                    </c:extLst>
                    <c:numCache>
                      <c:formatCode>0.0</c:formatCode>
                      <c:ptCount val="10"/>
                      <c:pt idx="0">
                        <c:v>0.11231748408835641</c:v>
                      </c:pt>
                      <c:pt idx="1">
                        <c:v>0.72143636156463142</c:v>
                      </c:pt>
                      <c:pt idx="2">
                        <c:v>2.0611072225025637</c:v>
                      </c:pt>
                      <c:pt idx="3">
                        <c:v>3.5391402015203557</c:v>
                      </c:pt>
                      <c:pt idx="4">
                        <c:v>4.9221102664691614</c:v>
                      </c:pt>
                      <c:pt idx="5">
                        <c:v>6.1354646525483041</c:v>
                      </c:pt>
                      <c:pt idx="6">
                        <c:v>6.985821952370876</c:v>
                      </c:pt>
                      <c:pt idx="7">
                        <c:v>7.8947796786743281</c:v>
                      </c:pt>
                      <c:pt idx="8">
                        <c:v>8.6230527566617301</c:v>
                      </c:pt>
                      <c:pt idx="9">
                        <c:v>9.1628277961356286</c:v>
                      </c:pt>
                    </c:numCache>
                  </c:numRef>
                </c:val>
                <c:smooth val="0"/>
                <c:extLst xmlns:c15="http://schemas.microsoft.com/office/drawing/2012/chart">
                  <c:ext xmlns:c16="http://schemas.microsoft.com/office/drawing/2014/chart" uri="{C3380CC4-5D6E-409C-BE32-E72D297353CC}">
                    <c16:uniqueId val="{00000022-E74A-4F96-BC2C-1BF7A0FD0A07}"/>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'Fig1'!$A$19</c15:sqref>
                        </c15:formulaRef>
                      </c:ext>
                    </c:extLst>
                    <c:strCache>
                      <c:ptCount val="1"/>
                      <c:pt idx="0">
                        <c:v>60 - 64yrs</c:v>
                      </c:pt>
                    </c:strCache>
                  </c:strRef>
                </c:tx>
                <c:spPr>
                  <a:ln w="28575" cap="rnd">
                    <a:solidFill>
                      <a:schemeClr val="accent4">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('Fig1'!$D$19,'Fig1'!$F$19,'Fig1'!$H$19,'Fig1'!$J$19,'Fig1'!$L$19,'Fig1'!$N$19,'Fig1'!$P$19,'Fig1'!$R$19,'Fig1'!$T$19,'Fig1'!$V$19)</c15:sqref>
                        </c15:formulaRef>
                      </c:ext>
                    </c:extLst>
                    <c:numCache>
                      <c:formatCode>0.0</c:formatCode>
                      <c:ptCount val="10"/>
                      <c:pt idx="0">
                        <c:v>0.28532658524956905</c:v>
                      </c:pt>
                      <c:pt idx="1">
                        <c:v>1.8406865441742766</c:v>
                      </c:pt>
                      <c:pt idx="2">
                        <c:v>4.7005537829610891</c:v>
                      </c:pt>
                      <c:pt idx="3">
                        <c:v>7.6051637510543877</c:v>
                      </c:pt>
                      <c:pt idx="4">
                        <c:v>10.10928961748634</c:v>
                      </c:pt>
                      <c:pt idx="5">
                        <c:v>12.79348663219276</c:v>
                      </c:pt>
                      <c:pt idx="6">
                        <c:v>14.734294201782374</c:v>
                      </c:pt>
                      <c:pt idx="7">
                        <c:v>16.718010782264276</c:v>
                      </c:pt>
                      <c:pt idx="8">
                        <c:v>18.418234495910806</c:v>
                      </c:pt>
                      <c:pt idx="9">
                        <c:v>19.483991638244031</c:v>
                      </c:pt>
                    </c:numCache>
                  </c:numRef>
                </c:val>
                <c:smooth val="0"/>
                <c:extLst xmlns:c15="http://schemas.microsoft.com/office/drawing/2012/chart">
                  <c:ext xmlns:c16="http://schemas.microsoft.com/office/drawing/2014/chart" uri="{C3380CC4-5D6E-409C-BE32-E72D297353CC}">
                    <c16:uniqueId val="{00000023-E74A-4F96-BC2C-1BF7A0FD0A07}"/>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'Fig1'!$A$20</c15:sqref>
                        </c15:formulaRef>
                      </c:ext>
                    </c:extLst>
                    <c:strCache>
                      <c:ptCount val="1"/>
                      <c:pt idx="0">
                        <c:v>65 - 69yrs</c:v>
                      </c:pt>
                    </c:strCache>
                  </c:strRef>
                </c:tx>
                <c:spPr>
                  <a:ln w="28575" cap="rnd">
                    <a:solidFill>
                      <a:schemeClr val="accent5">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('Fig1'!$D$20,'Fig1'!$F$20,'Fig1'!$H$20,'Fig1'!$J$20,'Fig1'!$L$20,'Fig1'!$N$20,'Fig1'!$P$20,'Fig1'!$R$20,'Fig1'!$T$20,'Fig1'!$V$20)</c15:sqref>
                        </c15:formulaRef>
                      </c:ext>
                    </c:extLst>
                    <c:numCache>
                      <c:formatCode>0.0</c:formatCode>
                      <c:ptCount val="10"/>
                      <c:pt idx="0">
                        <c:v>0.49717817790916419</c:v>
                      </c:pt>
                      <c:pt idx="1">
                        <c:v>3.0809090298306909</c:v>
                      </c:pt>
                      <c:pt idx="2">
                        <c:v>7.6978634775597952</c:v>
                      </c:pt>
                      <c:pt idx="3">
                        <c:v>12.441631953775866</c:v>
                      </c:pt>
                      <c:pt idx="4">
                        <c:v>16.204901236226821</c:v>
                      </c:pt>
                      <c:pt idx="5">
                        <c:v>19.903923676431067</c:v>
                      </c:pt>
                      <c:pt idx="6">
                        <c:v>22.281056839559259</c:v>
                      </c:pt>
                      <c:pt idx="7">
                        <c:v>24.689683552808383</c:v>
                      </c:pt>
                      <c:pt idx="8">
                        <c:v>26.688054286482128</c:v>
                      </c:pt>
                      <c:pt idx="9">
                        <c:v>28.01498253157753</c:v>
                      </c:pt>
                    </c:numCache>
                  </c:numRef>
                </c:val>
                <c:smooth val="0"/>
                <c:extLst xmlns:c15="http://schemas.microsoft.com/office/drawing/2012/chart">
                  <c:ext xmlns:c16="http://schemas.microsoft.com/office/drawing/2014/chart" uri="{C3380CC4-5D6E-409C-BE32-E72D297353CC}">
                    <c16:uniqueId val="{00000024-E74A-4F96-BC2C-1BF7A0FD0A07}"/>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'Fig1'!$A$21</c15:sqref>
                        </c15:formulaRef>
                      </c:ext>
                    </c:extLst>
                    <c:strCache>
                      <c:ptCount val="1"/>
                      <c:pt idx="0">
                        <c:v>70 - 74yrs</c:v>
                      </c:pt>
                    </c:strCache>
                  </c:strRef>
                </c:tx>
                <c:spPr>
                  <a:ln w="28575" cap="rnd">
                    <a:solidFill>
                      <a:schemeClr val="accent6">
                        <a:lumMod val="80000"/>
                        <a:lumOff val="2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('Fig1'!$D$21,'Fig1'!$F$21,'Fig1'!$H$21,'Fig1'!$J$21,'Fig1'!$L$21,'Fig1'!$N$21,'Fig1'!$P$21,'Fig1'!$R$21,'Fig1'!$T$21,'Fig1'!$V$21)</c15:sqref>
                        </c15:formulaRef>
                      </c:ext>
                    </c:extLst>
                    <c:numCache>
                      <c:formatCode>0.0</c:formatCode>
                      <c:ptCount val="10"/>
                      <c:pt idx="0">
                        <c:v>0.76447625243981776</c:v>
                      </c:pt>
                      <c:pt idx="1">
                        <c:v>4.7465546814928725</c:v>
                      </c:pt>
                      <c:pt idx="2">
                        <c:v>11.56818674710672</c:v>
                      </c:pt>
                      <c:pt idx="3">
                        <c:v>18.039372252124366</c:v>
                      </c:pt>
                      <c:pt idx="4">
                        <c:v>23.026458468878769</c:v>
                      </c:pt>
                      <c:pt idx="5">
                        <c:v>27.396443287790067</c:v>
                      </c:pt>
                      <c:pt idx="6">
                        <c:v>30.173399578084027</c:v>
                      </c:pt>
                      <c:pt idx="7">
                        <c:v>33.175607736440526</c:v>
                      </c:pt>
                      <c:pt idx="8">
                        <c:v>35.380315845507774</c:v>
                      </c:pt>
                      <c:pt idx="9">
                        <c:v>36.804775142445926</c:v>
                      </c:pt>
                    </c:numCache>
                  </c:numRef>
                </c:val>
                <c:smooth val="0"/>
                <c:extLst xmlns:c15="http://schemas.microsoft.com/office/drawing/2012/chart">
                  <c:ext xmlns:c16="http://schemas.microsoft.com/office/drawing/2014/chart" uri="{C3380CC4-5D6E-409C-BE32-E72D297353CC}">
                    <c16:uniqueId val="{00000025-E74A-4F96-BC2C-1BF7A0FD0A07}"/>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'Fig1'!$A$22</c15:sqref>
                        </c15:formulaRef>
                      </c:ext>
                    </c:extLst>
                    <c:strCache>
                      <c:ptCount val="1"/>
                      <c:pt idx="0">
                        <c:v>75 - 79yrs</c:v>
                      </c:pt>
                    </c:strCache>
                  </c:strRef>
                </c:tx>
                <c:spPr>
                  <a:ln w="28575" cap="rnd">
                    <a:solidFill>
                      <a:schemeClr val="accent1">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('Fig1'!$D$22,'Fig1'!$F$22,'Fig1'!$H$22,'Fig1'!$J$22,'Fig1'!$L$22,'Fig1'!$N$22,'Fig1'!$P$22,'Fig1'!$R$22,'Fig1'!$T$22,'Fig1'!$V$22)</c15:sqref>
                        </c15:formulaRef>
                      </c:ext>
                    </c:extLst>
                    <c:numCache>
                      <c:formatCode>0.0</c:formatCode>
                      <c:ptCount val="10"/>
                      <c:pt idx="0">
                        <c:v>1.1240762349280435</c:v>
                      </c:pt>
                      <c:pt idx="1">
                        <c:v>6.598599766627772</c:v>
                      </c:pt>
                      <c:pt idx="2">
                        <c:v>15.923116815765589</c:v>
                      </c:pt>
                      <c:pt idx="3">
                        <c:v>24.168287307143782</c:v>
                      </c:pt>
                      <c:pt idx="4">
                        <c:v>30.263192013483732</c:v>
                      </c:pt>
                      <c:pt idx="5">
                        <c:v>35.712433553740439</c:v>
                      </c:pt>
                      <c:pt idx="6">
                        <c:v>39.20977570335797</c:v>
                      </c:pt>
                      <c:pt idx="7">
                        <c:v>42.797873719694024</c:v>
                      </c:pt>
                      <c:pt idx="8">
                        <c:v>45.435628160248932</c:v>
                      </c:pt>
                      <c:pt idx="9">
                        <c:v>47.100350058343054</c:v>
                      </c:pt>
                    </c:numCache>
                  </c:numRef>
                </c:val>
                <c:smooth val="0"/>
                <c:extLst xmlns:c15="http://schemas.microsoft.com/office/drawing/2012/chart">
                  <c:ext xmlns:c16="http://schemas.microsoft.com/office/drawing/2014/chart" uri="{C3380CC4-5D6E-409C-BE32-E72D297353CC}">
                    <c16:uniqueId val="{00000026-E74A-4F96-BC2C-1BF7A0FD0A07}"/>
                  </c:ext>
                </c:extLst>
              </c15:ser>
            </c15:filteredLineSeries>
            <c15:filteredLineSeries>
              <c15:ser>
                <c:idx val="19"/>
                <c:order val="19"/>
                <c:tx>
                  <c:strRef>
                    <c:extLst xmlns:c15="http://schemas.microsoft.com/office/drawing/2012/chart">
                      <c:ext xmlns:c15="http://schemas.microsoft.com/office/drawing/2012/chart" uri="{02D57815-91ED-43cb-92C2-25804820EDAC}">
                        <c15:formulaRef>
                          <c15:sqref>'Fig1'!$A$23</c15:sqref>
                        </c15:formulaRef>
                      </c:ext>
                    </c:extLst>
                    <c:strCache>
                      <c:ptCount val="1"/>
                      <c:pt idx="0">
                        <c:v>80 - 84yrs</c:v>
                      </c:pt>
                    </c:strCache>
                  </c:strRef>
                </c:tx>
                <c:spPr>
                  <a:ln w="28575" cap="rnd">
                    <a:solidFill>
                      <a:schemeClr val="accent2">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('Fig1'!$D$23,'Fig1'!$F$23,'Fig1'!$H$23,'Fig1'!$J$23,'Fig1'!$L$23,'Fig1'!$N$23,'Fig1'!$P$23,'Fig1'!$R$23,'Fig1'!$T$23,'Fig1'!$V$23)</c15:sqref>
                        </c15:formulaRef>
                      </c:ext>
                    </c:extLst>
                    <c:numCache>
                      <c:formatCode>0.0</c:formatCode>
                      <c:ptCount val="10"/>
                      <c:pt idx="0">
                        <c:v>1.3304205578448223</c:v>
                      </c:pt>
                      <c:pt idx="1">
                        <c:v>7.493839686911147</c:v>
                      </c:pt>
                      <c:pt idx="2">
                        <c:v>18.140310189882591</c:v>
                      </c:pt>
                      <c:pt idx="3">
                        <c:v>27.532975793593273</c:v>
                      </c:pt>
                      <c:pt idx="4">
                        <c:v>34.706893338579093</c:v>
                      </c:pt>
                      <c:pt idx="5">
                        <c:v>40.721222537427785</c:v>
                      </c:pt>
                      <c:pt idx="6">
                        <c:v>44.695918663160292</c:v>
                      </c:pt>
                      <c:pt idx="7">
                        <c:v>49.035056840535894</c:v>
                      </c:pt>
                      <c:pt idx="8">
                        <c:v>51.882260368997578</c:v>
                      </c:pt>
                      <c:pt idx="9">
                        <c:v>53.730354295653612</c:v>
                      </c:pt>
                    </c:numCache>
                  </c:numRef>
                </c:val>
                <c:smooth val="0"/>
                <c:extLst xmlns:c15="http://schemas.microsoft.com/office/drawing/2012/chart">
                  <c:ext xmlns:c16="http://schemas.microsoft.com/office/drawing/2014/chart" uri="{C3380CC4-5D6E-409C-BE32-E72D297353CC}">
                    <c16:uniqueId val="{00000027-E74A-4F96-BC2C-1BF7A0FD0A07}"/>
                  </c:ext>
                </c:extLst>
              </c15:ser>
            </c15:filteredLineSeries>
            <c15:filteredLineSeries>
              <c15:ser>
                <c:idx val="20"/>
                <c:order val="20"/>
                <c:tx>
                  <c:strRef>
                    <c:extLst xmlns:c15="http://schemas.microsoft.com/office/drawing/2012/chart">
                      <c:ext xmlns:c15="http://schemas.microsoft.com/office/drawing/2012/chart" uri="{02D57815-91ED-43cb-92C2-25804820EDAC}">
                        <c15:formulaRef>
                          <c15:sqref>'Fig1'!$A$24</c15:sqref>
                        </c15:formulaRef>
                      </c:ext>
                    </c:extLst>
                    <c:strCache>
                      <c:ptCount val="1"/>
                      <c:pt idx="0">
                        <c:v>85+ yrs</c:v>
                      </c:pt>
                    </c:strCache>
                  </c:strRef>
                </c:tx>
                <c:spPr>
                  <a:ln w="28575" cap="rnd">
                    <a:solidFill>
                      <a:schemeClr val="accent3">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('Fig1'!$D$24,'Fig1'!$F$24,'Fig1'!$H$24,'Fig1'!$J$24,'Fig1'!$L$24,'Fig1'!$N$24,'Fig1'!$P$24,'Fig1'!$R$24,'Fig1'!$T$24,'Fig1'!$V$24)</c15:sqref>
                        </c15:formulaRef>
                      </c:ext>
                    </c:extLst>
                    <c:numCache>
                      <c:formatCode>0.0</c:formatCode>
                      <c:ptCount val="10"/>
                      <c:pt idx="0">
                        <c:v>1.0871496074181972</c:v>
                      </c:pt>
                      <c:pt idx="1">
                        <c:v>6.3417060432728185</c:v>
                      </c:pt>
                      <c:pt idx="2">
                        <c:v>16.366457052853473</c:v>
                      </c:pt>
                      <c:pt idx="3">
                        <c:v>26.128302601816657</c:v>
                      </c:pt>
                      <c:pt idx="4">
                        <c:v>34.133892303501852</c:v>
                      </c:pt>
                      <c:pt idx="5">
                        <c:v>41.002593526841224</c:v>
                      </c:pt>
                      <c:pt idx="6">
                        <c:v>45.682784429364879</c:v>
                      </c:pt>
                      <c:pt idx="7">
                        <c:v>50.513376203503036</c:v>
                      </c:pt>
                      <c:pt idx="8">
                        <c:v>53.633898224796006</c:v>
                      </c:pt>
                      <c:pt idx="9">
                        <c:v>55.379495742589505</c:v>
                      </c:pt>
                    </c:numCache>
                  </c:numRef>
                </c:val>
                <c:smooth val="0"/>
                <c:extLst xmlns:c15="http://schemas.microsoft.com/office/drawing/2012/chart">
                  <c:ext xmlns:c16="http://schemas.microsoft.com/office/drawing/2014/chart" uri="{C3380CC4-5D6E-409C-BE32-E72D297353CC}">
                    <c16:uniqueId val="{00000028-E74A-4F96-BC2C-1BF7A0FD0A07}"/>
                  </c:ext>
                </c:extLst>
              </c15:ser>
            </c15:filteredLineSeries>
            <c15:filteredLineSeries>
              <c15:ser>
                <c:idx val="21"/>
                <c:order val="21"/>
                <c:tx>
                  <c:strRef>
                    <c:extLst xmlns:c15="http://schemas.microsoft.com/office/drawing/2012/chart">
                      <c:ext xmlns:c15="http://schemas.microsoft.com/office/drawing/2012/chart" uri="{02D57815-91ED-43cb-92C2-25804820EDAC}">
                        <c15:formulaRef>
                          <c15:sqref>'Fig1'!$A$25</c15:sqref>
                        </c15:formulaRef>
                      </c:ext>
                    </c:extLst>
                    <c:strCache>
                      <c:ptCount val="1"/>
                      <c:pt idx="0">
                        <c:v>Unknown</c:v>
                      </c:pt>
                    </c:strCache>
                  </c:strRef>
                </c:tx>
                <c:spPr>
                  <a:ln w="28575" cap="rnd">
                    <a:solidFill>
                      <a:schemeClr val="accent4">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('Fig1'!$D$25,'Fig1'!$F$25,'Fig1'!$H$25,'Fig1'!$J$25,'Fig1'!$L$25,'Fig1'!$N$25,'Fig1'!$P$25,'Fig1'!$R$25,'Fig1'!$T$25,'Fig1'!$V$25)</c15:sqref>
                        </c15:formulaRef>
                      </c:ext>
                    </c:extLst>
                    <c:numCache>
                      <c:formatCode>0.0</c:formatCode>
                      <c:ptCount val="10"/>
                      <c:pt idx="0">
                        <c:v>0</c:v>
                      </c:pt>
                      <c:pt idx="1">
                        <c:v>0</c:v>
                      </c:pt>
                      <c:pt idx="2">
                        <c:v>0</c:v>
                      </c:pt>
                      <c:pt idx="3">
                        <c:v>0</c:v>
                      </c:pt>
                      <c:pt idx="4">
                        <c:v>0</c:v>
                      </c:pt>
                      <c:pt idx="5">
                        <c:v>0</c:v>
                      </c:pt>
                      <c:pt idx="6">
                        <c:v>0</c:v>
                      </c:pt>
                      <c:pt idx="7">
                        <c:v>0</c:v>
                      </c:pt>
                      <c:pt idx="8">
                        <c:v>0</c:v>
                      </c:pt>
                      <c:pt idx="9">
                        <c:v>0</c:v>
                      </c:pt>
                    </c:numCache>
                  </c:numRef>
                </c:val>
                <c:smooth val="0"/>
                <c:extLst xmlns:c15="http://schemas.microsoft.com/office/drawing/2012/chart">
                  <c:ext xmlns:c16="http://schemas.microsoft.com/office/drawing/2014/chart" uri="{C3380CC4-5D6E-409C-BE32-E72D297353CC}">
                    <c16:uniqueId val="{00000029-E74A-4F96-BC2C-1BF7A0FD0A07}"/>
                  </c:ext>
                </c:extLst>
              </c15:ser>
            </c15:filteredLineSeries>
            <c15:filteredLineSeries>
              <c15:ser>
                <c:idx val="22"/>
                <c:order val="22"/>
                <c:tx>
                  <c:strRef>
                    <c:extLst xmlns:c15="http://schemas.microsoft.com/office/drawing/2012/chart">
                      <c:ext xmlns:c15="http://schemas.microsoft.com/office/drawing/2012/chart" uri="{02D57815-91ED-43cb-92C2-25804820EDAC}">
                        <c15:formulaRef>
                          <c15:sqref>'Fig1'!$A$26</c15:sqref>
                        </c15:formulaRef>
                      </c:ext>
                    </c:extLst>
                    <c:strCache>
                      <c:ptCount val="1"/>
                      <c:pt idx="0">
                        <c:v>All Ages</c:v>
                      </c:pt>
                    </c:strCache>
                  </c:strRef>
                </c:tx>
                <c:spPr>
                  <a:ln w="28575" cap="rnd">
                    <a:solidFill>
                      <a:schemeClr val="accent5">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('Fig1'!$D$26,'Fig1'!$F$26,'Fig1'!$H$26,'Fig1'!$J$26,'Fig1'!$L$26,'Fig1'!$N$26,'Fig1'!$P$26,'Fig1'!$R$26,'Fig1'!$T$26,'Fig1'!$V$26)</c15:sqref>
                        </c15:formulaRef>
                      </c:ext>
                    </c:extLst>
                    <c:numCache>
                      <c:formatCode>0.0</c:formatCode>
                      <c:ptCount val="10"/>
                      <c:pt idx="0">
                        <c:v>0.16909623142820576</c:v>
                      </c:pt>
                      <c:pt idx="1">
                        <c:v>1.0176847041806407</c:v>
                      </c:pt>
                      <c:pt idx="2">
                        <c:v>2.5806061945501955</c:v>
                      </c:pt>
                      <c:pt idx="3">
                        <c:v>4.1215822684141949</c:v>
                      </c:pt>
                      <c:pt idx="4">
                        <c:v>5.3849973752893447</c:v>
                      </c:pt>
                      <c:pt idx="5">
                        <c:v>6.5326067134719032</c:v>
                      </c:pt>
                      <c:pt idx="6">
                        <c:v>7.3045415942354639</c:v>
                      </c:pt>
                      <c:pt idx="7">
                        <c:v>0</c:v>
                      </c:pt>
                      <c:pt idx="8">
                        <c:v>8.74099533922079</c:v>
                      </c:pt>
                      <c:pt idx="9">
                        <c:v>9.1521320360549598</c:v>
                      </c:pt>
                    </c:numCache>
                  </c:numRef>
                </c:val>
                <c:smooth val="0"/>
                <c:extLst xmlns:c15="http://schemas.microsoft.com/office/drawing/2012/chart">
                  <c:ext xmlns:c16="http://schemas.microsoft.com/office/drawing/2014/chart" uri="{C3380CC4-5D6E-409C-BE32-E72D297353CC}">
                    <c16:uniqueId val="{0000002A-E74A-4F96-BC2C-1BF7A0FD0A07}"/>
                  </c:ext>
                </c:extLst>
              </c15:ser>
            </c15:filteredLineSeries>
            <c15:filteredLineSeries>
              <c15:ser>
                <c:idx val="23"/>
                <c:order val="23"/>
                <c:tx>
                  <c:strRef>
                    <c:extLst xmlns:c15="http://schemas.microsoft.com/office/drawing/2012/chart">
                      <c:ext xmlns:c15="http://schemas.microsoft.com/office/drawing/2012/chart" uri="{02D57815-91ED-43cb-92C2-25804820EDAC}">
                        <c15:formulaRef>
                          <c15:sqref>'Fig1'!$A$27</c15:sqref>
                        </c15:formulaRef>
                      </c:ext>
                    </c:extLst>
                    <c:strCache>
                      <c:ptCount val="1"/>
                      <c:pt idx="0">
                        <c:v>6months+</c:v>
                      </c:pt>
                    </c:strCache>
                  </c:strRef>
                </c:tx>
                <c:spPr>
                  <a:ln w="28575" cap="rnd">
                    <a:solidFill>
                      <a:schemeClr val="accent6">
                        <a:lumMod val="8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('Fig1'!$D$27,'Fig1'!$F$27,'Fig1'!$H$27,'Fig1'!$J$27,'Fig1'!$L$27,'Fig1'!$N$27,'Fig1'!$P$27,'Fig1'!$R$27,'Fig1'!$T$27,'Fig1'!$V$27)</c15:sqref>
                        </c15:formulaRef>
                      </c:ext>
                    </c:extLst>
                    <c:numCache>
                      <c:formatCode>0.0</c:formatCode>
                      <c:ptCount val="10"/>
                      <c:pt idx="0">
                        <c:v>0.17005058941561541</c:v>
                      </c:pt>
                      <c:pt idx="1">
                        <c:v>1.0234283894058893</c:v>
                      </c:pt>
                      <c:pt idx="2">
                        <c:v>2.5951708132488296</c:v>
                      </c:pt>
                      <c:pt idx="3">
                        <c:v>4.1448439633993788</c:v>
                      </c:pt>
                      <c:pt idx="4">
                        <c:v>5.41538962716794</c:v>
                      </c:pt>
                      <c:pt idx="5">
                        <c:v>6.5694759289650628</c:v>
                      </c:pt>
                      <c:pt idx="6">
                        <c:v>7.3457675136775782</c:v>
                      </c:pt>
                      <c:pt idx="7">
                        <c:v>8.1614127147530748</c:v>
                      </c:pt>
                      <c:pt idx="8">
                        <c:v>8.7903284239941044</c:v>
                      </c:pt>
                      <c:pt idx="9">
                        <c:v>9.2037855249391587</c:v>
                      </c:pt>
                    </c:numCache>
                  </c:numRef>
                </c:val>
                <c:smooth val="0"/>
                <c:extLst xmlns:c15="http://schemas.microsoft.com/office/drawing/2012/chart">
                  <c:ext xmlns:c16="http://schemas.microsoft.com/office/drawing/2014/chart" uri="{C3380CC4-5D6E-409C-BE32-E72D297353CC}">
                    <c16:uniqueId val="{0000002B-E74A-4F96-BC2C-1BF7A0FD0A07}"/>
                  </c:ext>
                </c:extLst>
              </c15:ser>
            </c15:filteredLineSeries>
            <c15:filteredLineSeries>
              <c15:ser>
                <c:idx val="24"/>
                <c:order val="24"/>
                <c:tx>
                  <c:strRef>
                    <c:extLst xmlns:c15="http://schemas.microsoft.com/office/drawing/2012/chart">
                      <c:ext xmlns:c15="http://schemas.microsoft.com/office/drawing/2012/chart" uri="{02D57815-91ED-43cb-92C2-25804820EDAC}">
                        <c15:formulaRef>
                          <c15:sqref>'Fig1'!$A$28</c15:sqref>
                        </c15:formulaRef>
                      </c:ext>
                    </c:extLst>
                    <c:strCache>
                      <c:ptCount val="1"/>
                      <c:pt idx="0">
                        <c:v>6months-49yrs</c:v>
                      </c:pt>
                    </c:strCache>
                  </c:strRef>
                </c:tx>
                <c:spPr>
                  <a:ln w="28575" cap="rnd">
                    <a:solidFill>
                      <a:schemeClr val="accent1">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('Fig1'!$D$28,'Fig1'!$F$28,'Fig1'!$H$28,'Fig1'!$J$28,'Fig1'!$L$28,'Fig1'!$N$28,'Fig1'!$P$28,'Fig1'!$R$28,'Fig1'!$T$28,'Fig1'!$V$28)</c15:sqref>
                        </c15:formulaRef>
                      </c:ext>
                    </c:extLst>
                    <c:numCache>
                      <c:formatCode>0.0</c:formatCode>
                      <c:ptCount val="10"/>
                      <c:pt idx="0">
                        <c:v>1.8866337547399484E-2</c:v>
                      </c:pt>
                      <c:pt idx="1">
                        <c:v>0.10986867159956169</c:v>
                      </c:pt>
                      <c:pt idx="2">
                        <c:v>0.33267252477155962</c:v>
                      </c:pt>
                      <c:pt idx="3">
                        <c:v>0.59747296214349632</c:v>
                      </c:pt>
                      <c:pt idx="4">
                        <c:v>0.848663936207247</c:v>
                      </c:pt>
                      <c:pt idx="5">
                        <c:v>1.0652179500059578</c:v>
                      </c:pt>
                      <c:pt idx="6">
                        <c:v>1.2213763197674827</c:v>
                      </c:pt>
                      <c:pt idx="7">
                        <c:v>1.3892750419965842</c:v>
                      </c:pt>
                      <c:pt idx="8">
                        <c:v>1.5313566707397708</c:v>
                      </c:pt>
                      <c:pt idx="9">
                        <c:v>1.6328143435565909</c:v>
                      </c:pt>
                    </c:numCache>
                  </c:numRef>
                </c:val>
                <c:smooth val="0"/>
                <c:extLst xmlns:c15="http://schemas.microsoft.com/office/drawing/2012/chart">
                  <c:ext xmlns:c16="http://schemas.microsoft.com/office/drawing/2014/chart" uri="{C3380CC4-5D6E-409C-BE32-E72D297353CC}">
                    <c16:uniqueId val="{0000002C-E74A-4F96-BC2C-1BF7A0FD0A07}"/>
                  </c:ext>
                </c:extLst>
              </c15:ser>
            </c15:filteredLineSeries>
            <c15:filteredLineSeries>
              <c15:ser>
                <c:idx val="25"/>
                <c:order val="25"/>
                <c:tx>
                  <c:strRef>
                    <c:extLst xmlns:c15="http://schemas.microsoft.com/office/drawing/2012/chart">
                      <c:ext xmlns:c15="http://schemas.microsoft.com/office/drawing/2012/chart" uri="{02D57815-91ED-43cb-92C2-25804820EDAC}">
                        <c15:formulaRef>
                          <c15:sqref>'Fig1'!$A$29</c15:sqref>
                        </c15:formulaRef>
                      </c:ext>
                    </c:extLst>
                    <c:strCache>
                      <c:ptCount val="1"/>
                      <c:pt idx="0">
                        <c:v>5+yrs</c:v>
                      </c:pt>
                    </c:strCache>
                  </c:strRef>
                </c:tx>
                <c:spPr>
                  <a:ln w="28575" cap="rnd">
                    <a:solidFill>
                      <a:schemeClr val="accent2">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('Fig1'!$D$29,'Fig1'!$F$29,'Fig1'!$H$29,'Fig1'!$J$29,'Fig1'!$L$29,'Fig1'!$N$29,'Fig1'!$P$29,'Fig1'!$R$29,'Fig1'!$T$29,'Fig1'!$V$29)</c15:sqref>
                        </c15:formulaRef>
                      </c:ext>
                    </c:extLst>
                    <c:numCache>
                      <c:formatCode>0.0</c:formatCode>
                      <c:ptCount val="10"/>
                      <c:pt idx="0">
                        <c:v>0.17938803277648255</c:v>
                      </c:pt>
                      <c:pt idx="1">
                        <c:v>1.0796246346104559</c:v>
                      </c:pt>
                      <c:pt idx="2">
                        <c:v>2.7376505132965945</c:v>
                      </c:pt>
                      <c:pt idx="3">
                        <c:v>4.3723952989498374</c:v>
                      </c:pt>
                      <c:pt idx="4">
                        <c:v>5.7126651618427422</c:v>
                      </c:pt>
                      <c:pt idx="5">
                        <c:v>6.9300809028284256</c:v>
                      </c:pt>
                      <c:pt idx="6">
                        <c:v>7.7489572954704471</c:v>
                      </c:pt>
                      <c:pt idx="7">
                        <c:v>8.6093482035649327</c:v>
                      </c:pt>
                      <c:pt idx="8">
                        <c:v>9.2727769440536782</c:v>
                      </c:pt>
                      <c:pt idx="9">
                        <c:v>9.7089368905195279</c:v>
                      </c:pt>
                    </c:numCache>
                  </c:numRef>
                </c:val>
                <c:smooth val="0"/>
                <c:extLst xmlns:c15="http://schemas.microsoft.com/office/drawing/2012/chart">
                  <c:ext xmlns:c16="http://schemas.microsoft.com/office/drawing/2014/chart" uri="{C3380CC4-5D6E-409C-BE32-E72D297353CC}">
                    <c16:uniqueId val="{0000002D-E74A-4F96-BC2C-1BF7A0FD0A07}"/>
                  </c:ext>
                </c:extLst>
              </c15:ser>
            </c15:filteredLineSeries>
            <c15:filteredLineSeries>
              <c15:ser>
                <c:idx val="26"/>
                <c:order val="26"/>
                <c:tx>
                  <c:strRef>
                    <c:extLst xmlns:c15="http://schemas.microsoft.com/office/drawing/2012/chart">
                      <c:ext xmlns:c15="http://schemas.microsoft.com/office/drawing/2012/chart" uri="{02D57815-91ED-43cb-92C2-25804820EDAC}">
                        <c15:formulaRef>
                          <c15:sqref>'Fig1'!$A$30</c15:sqref>
                        </c15:formulaRef>
                      </c:ext>
                    </c:extLst>
                    <c:strCache>
                      <c:ptCount val="1"/>
                      <c:pt idx="0">
                        <c:v>12+yrs</c:v>
                      </c:pt>
                    </c:strCache>
                  </c:strRef>
                </c:tx>
                <c:spPr>
                  <a:ln w="28575" cap="rnd">
                    <a:solidFill>
                      <a:schemeClr val="accent3">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('Fig1'!$D$30,'Fig1'!$F$30,'Fig1'!$H$30,'Fig1'!$J$30,'Fig1'!$L$30,'Fig1'!$N$30,'Fig1'!$P$30,'Fig1'!$R$30,'Fig1'!$T$30,'Fig1'!$V$30)</c15:sqref>
                        </c15:formulaRef>
                      </c:ext>
                    </c:extLst>
                    <c:numCache>
                      <c:formatCode>0.0</c:formatCode>
                      <c:ptCount val="10"/>
                      <c:pt idx="0">
                        <c:v>0.19961969776656122</c:v>
                      </c:pt>
                      <c:pt idx="1">
                        <c:v>1.2013176229780682</c:v>
                      </c:pt>
                      <c:pt idx="2">
                        <c:v>3.046246567352791</c:v>
                      </c:pt>
                      <c:pt idx="3">
                        <c:v>4.8652228876466888</c:v>
                      </c:pt>
                      <c:pt idx="4">
                        <c:v>6.3564670867079007</c:v>
                      </c:pt>
                      <c:pt idx="5">
                        <c:v>7.711024408763917</c:v>
                      </c:pt>
                      <c:pt idx="6">
                        <c:v>8.6221403395025078</c:v>
                      </c:pt>
                      <c:pt idx="7">
                        <c:v>9.5791548156561266</c:v>
                      </c:pt>
                      <c:pt idx="8">
                        <c:v>10.31715390502165</c:v>
                      </c:pt>
                      <c:pt idx="9">
                        <c:v>10.802412952101818</c:v>
                      </c:pt>
                    </c:numCache>
                  </c:numRef>
                </c:val>
                <c:smooth val="0"/>
                <c:extLst xmlns:c15="http://schemas.microsoft.com/office/drawing/2012/chart">
                  <c:ext xmlns:c16="http://schemas.microsoft.com/office/drawing/2014/chart" uri="{C3380CC4-5D6E-409C-BE32-E72D297353CC}">
                    <c16:uniqueId val="{0000002E-E74A-4F96-BC2C-1BF7A0FD0A07}"/>
                  </c:ext>
                </c:extLst>
              </c15:ser>
            </c15:filteredLineSeries>
            <c15:filteredLineSeries>
              <c15:ser>
                <c:idx val="27"/>
                <c:order val="27"/>
                <c:tx>
                  <c:strRef>
                    <c:extLst xmlns:c15="http://schemas.microsoft.com/office/drawing/2012/chart">
                      <c:ext xmlns:c15="http://schemas.microsoft.com/office/drawing/2012/chart" uri="{02D57815-91ED-43cb-92C2-25804820EDAC}">
                        <c15:formulaRef>
                          <c15:sqref>'Fig1'!$A$31</c15:sqref>
                        </c15:formulaRef>
                      </c:ext>
                    </c:extLst>
                    <c:strCache>
                      <c:ptCount val="1"/>
                      <c:pt idx="0">
                        <c:v>12-17yrs</c:v>
                      </c:pt>
                    </c:strCache>
                  </c:strRef>
                </c:tx>
                <c:spPr>
                  <a:ln w="28575" cap="rnd">
                    <a:solidFill>
                      <a:schemeClr val="accent4">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('Fig1'!$D$31,'Fig1'!$F$31,'Fig1'!$H$31,'Fig1'!$J$31,'Fig1'!$L$31,'Fig1'!$N$31,'Fig1'!$P$31,'Fig1'!$R$31,'Fig1'!$T$31,'Fig1'!$V$31)</c15:sqref>
                        </c15:formulaRef>
                      </c:ext>
                    </c:extLst>
                    <c:numCache>
                      <c:formatCode>0.0</c:formatCode>
                      <c:ptCount val="10"/>
                      <c:pt idx="0">
                        <c:v>1.6232938022642629E-3</c:v>
                      </c:pt>
                      <c:pt idx="1">
                        <c:v>1.3450148647332466E-2</c:v>
                      </c:pt>
                      <c:pt idx="2">
                        <c:v>3.7103858337468869E-2</c:v>
                      </c:pt>
                      <c:pt idx="3">
                        <c:v>6.5395550319788873E-2</c:v>
                      </c:pt>
                      <c:pt idx="4">
                        <c:v>8.5106975061569223E-2</c:v>
                      </c:pt>
                      <c:pt idx="5">
                        <c:v>0.10087611485499348</c:v>
                      </c:pt>
                      <c:pt idx="6">
                        <c:v>0.12267463162825645</c:v>
                      </c:pt>
                      <c:pt idx="7">
                        <c:v>0.14006706522394496</c:v>
                      </c:pt>
                      <c:pt idx="8">
                        <c:v>0.1553724067881509</c:v>
                      </c:pt>
                      <c:pt idx="9">
                        <c:v>0.16859065632087417</c:v>
                      </c:pt>
                    </c:numCache>
                  </c:numRef>
                </c:val>
                <c:smooth val="0"/>
                <c:extLst xmlns:c15="http://schemas.microsoft.com/office/drawing/2012/chart">
                  <c:ext xmlns:c16="http://schemas.microsoft.com/office/drawing/2014/chart" uri="{C3380CC4-5D6E-409C-BE32-E72D297353CC}">
                    <c16:uniqueId val="{0000002F-E74A-4F96-BC2C-1BF7A0FD0A07}"/>
                  </c:ext>
                </c:extLst>
              </c15:ser>
            </c15:filteredLineSeries>
            <c15:filteredLineSeries>
              <c15:ser>
                <c:idx val="28"/>
                <c:order val="28"/>
                <c:tx>
                  <c:strRef>
                    <c:extLst xmlns:c15="http://schemas.microsoft.com/office/drawing/2012/chart">
                      <c:ext xmlns:c15="http://schemas.microsoft.com/office/drawing/2012/chart" uri="{02D57815-91ED-43cb-92C2-25804820EDAC}">
                        <c15:formulaRef>
                          <c15:sqref>'Fig1'!$A$32</c15:sqref>
                        </c15:formulaRef>
                      </c:ext>
                    </c:extLst>
                    <c:strCache>
                      <c:ptCount val="1"/>
                      <c:pt idx="0">
                        <c:v>18+yrs</c:v>
                      </c:pt>
                    </c:strCache>
                  </c:strRef>
                </c:tx>
                <c:spPr>
                  <a:ln w="28575" cap="rnd">
                    <a:solidFill>
                      <a:schemeClr val="accent5">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('Fig1'!$D$32,'Fig1'!$F$32,'Fig1'!$H$32,'Fig1'!$J$32,'Fig1'!$L$32,'Fig1'!$N$32,'Fig1'!$P$32,'Fig1'!$R$32,'Fig1'!$T$32,'Fig1'!$V$32)</c15:sqref>
                        </c15:formulaRef>
                      </c:ext>
                    </c:extLst>
                    <c:numCache>
                      <c:formatCode>0.0</c:formatCode>
                      <c:ptCount val="10"/>
                      <c:pt idx="0">
                        <c:v>0.22134183014584138</c:v>
                      </c:pt>
                      <c:pt idx="1">
                        <c:v>1.3316382450187911</c:v>
                      </c:pt>
                      <c:pt idx="2">
                        <c:v>3.3763788069522702</c:v>
                      </c:pt>
                      <c:pt idx="3">
                        <c:v>5.3918106575836804</c:v>
                      </c:pt>
                      <c:pt idx="4">
                        <c:v>7.0444963226726287</c:v>
                      </c:pt>
                      <c:pt idx="5">
                        <c:v>8.5459317371619203</c:v>
                      </c:pt>
                      <c:pt idx="6">
                        <c:v>9.5546144428851587</c:v>
                      </c:pt>
                      <c:pt idx="7">
                        <c:v>10.614714601335379</c:v>
                      </c:pt>
                      <c:pt idx="8">
                        <c:v>11.432000227956642</c:v>
                      </c:pt>
                      <c:pt idx="9">
                        <c:v>11.969046744341535</c:v>
                      </c:pt>
                    </c:numCache>
                  </c:numRef>
                </c:val>
                <c:smooth val="0"/>
                <c:extLst xmlns:c15="http://schemas.microsoft.com/office/drawing/2012/chart">
                  <c:ext xmlns:c16="http://schemas.microsoft.com/office/drawing/2014/chart" uri="{C3380CC4-5D6E-409C-BE32-E72D297353CC}">
                    <c16:uniqueId val="{00000030-E74A-4F96-BC2C-1BF7A0FD0A07}"/>
                  </c:ext>
                </c:extLst>
              </c15:ser>
            </c15:filteredLineSeries>
            <c15:filteredLineSeries>
              <c15:ser>
                <c:idx val="29"/>
                <c:order val="29"/>
                <c:tx>
                  <c:strRef>
                    <c:extLst xmlns:c15="http://schemas.microsoft.com/office/drawing/2012/chart">
                      <c:ext xmlns:c15="http://schemas.microsoft.com/office/drawing/2012/chart" uri="{02D57815-91ED-43cb-92C2-25804820EDAC}">
                        <c15:formulaRef>
                          <c15:sqref>'Fig1'!$A$33</c15:sqref>
                        </c15:formulaRef>
                      </c:ext>
                    </c:extLst>
                    <c:strCache>
                      <c:ptCount val="1"/>
                      <c:pt idx="0">
                        <c:v>50+yrs</c:v>
                      </c:pt>
                    </c:strCache>
                  </c:strRef>
                </c:tx>
                <c:spPr>
                  <a:ln w="28575" cap="rnd">
                    <a:solidFill>
                      <a:schemeClr val="accent6">
                        <a:lumMod val="60000"/>
                        <a:lumOff val="4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('Fig1'!$D$33,'Fig1'!$F$33,'Fig1'!$H$33,'Fig1'!$J$33,'Fig1'!$L$33,'Fig1'!$N$33,'Fig1'!$P$33,'Fig1'!$R$33,'Fig1'!$T$33,'Fig1'!$V$33)</c15:sqref>
                        </c15:formulaRef>
                      </c:ext>
                    </c:extLst>
                    <c:numCache>
                      <c:formatCode>0.0</c:formatCode>
                      <c:ptCount val="10"/>
                      <c:pt idx="0">
                        <c:v>0.4752519377674066</c:v>
                      </c:pt>
                      <c:pt idx="1">
                        <c:v>2.8676658296745634</c:v>
                      </c:pt>
                      <c:pt idx="2">
                        <c:v>7.1625613962891315</c:v>
                      </c:pt>
                      <c:pt idx="3">
                        <c:v>11.306055526830422</c:v>
                      </c:pt>
                      <c:pt idx="4">
                        <c:v>14.634410928731075</c:v>
                      </c:pt>
                      <c:pt idx="5">
                        <c:v>17.681129001923765</c:v>
                      </c:pt>
                      <c:pt idx="6">
                        <c:v>19.709306884461483</c:v>
                      </c:pt>
                      <c:pt idx="7">
                        <c:v>21.832582320109097</c:v>
                      </c:pt>
                      <c:pt idx="8">
                        <c:v>23.444288339554273</c:v>
                      </c:pt>
                      <c:pt idx="9">
                        <c:v>24.487590447324031</c:v>
                      </c:pt>
                    </c:numCache>
                  </c:numRef>
                </c:val>
                <c:smooth val="0"/>
                <c:extLst xmlns:c15="http://schemas.microsoft.com/office/drawing/2012/chart">
                  <c:ext xmlns:c16="http://schemas.microsoft.com/office/drawing/2014/chart" uri="{C3380CC4-5D6E-409C-BE32-E72D297353CC}">
                    <c16:uniqueId val="{00000031-E74A-4F96-BC2C-1BF7A0FD0A07}"/>
                  </c:ext>
                </c:extLst>
              </c15:ser>
            </c15:filteredLineSeries>
            <c15:filteredLineSeries>
              <c15:ser>
                <c:idx val="30"/>
                <c:order val="30"/>
                <c:tx>
                  <c:strRef>
                    <c:extLst xmlns:c15="http://schemas.microsoft.com/office/drawing/2012/chart">
                      <c:ext xmlns:c15="http://schemas.microsoft.com/office/drawing/2012/chart" uri="{02D57815-91ED-43cb-92C2-25804820EDAC}">
                        <c15:formulaRef>
                          <c15:sqref>'Fig1'!$A$34</c15:sqref>
                        </c15:formulaRef>
                      </c:ext>
                    </c:extLst>
                    <c:strCache>
                      <c:ptCount val="1"/>
                      <c:pt idx="0">
                        <c:v>60+yrs</c:v>
                      </c:pt>
                    </c:strCache>
                  </c:strRef>
                </c:tx>
                <c:spPr>
                  <a:ln w="28575" cap="rnd">
                    <a:solidFill>
                      <a:schemeClr val="accent1">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('Fig1'!$D$34,'Fig1'!$F$34,'Fig1'!$H$34,'Fig1'!$J$34,'Fig1'!$L$34,'Fig1'!$N$34,'Fig1'!$P$34,'Fig1'!$R$34,'Fig1'!$T$34,'Fig1'!$V$34)</c15:sqref>
                        </c15:formulaRef>
                      </c:ext>
                    </c:extLst>
                    <c:numCache>
                      <c:formatCode>0.0</c:formatCode>
                      <c:ptCount val="10"/>
                      <c:pt idx="0">
                        <c:v>0.71021034619179491</c:v>
                      </c:pt>
                      <c:pt idx="1">
                        <c:v>4.2667912315238059</c:v>
                      </c:pt>
                      <c:pt idx="2">
                        <c:v>10.536184978812853</c:v>
                      </c:pt>
                      <c:pt idx="3">
                        <c:v>16.482885837261733</c:v>
                      </c:pt>
                      <c:pt idx="4">
                        <c:v>21.153972649751903</c:v>
                      </c:pt>
                      <c:pt idx="5">
                        <c:v>25.444691773476265</c:v>
                      </c:pt>
                      <c:pt idx="6">
                        <c:v>28.282959241552547</c:v>
                      </c:pt>
                      <c:pt idx="7">
                        <c:v>31.242105463853154</c:v>
                      </c:pt>
                      <c:pt idx="8">
                        <c:v>33.465397503300807</c:v>
                      </c:pt>
                      <c:pt idx="9">
                        <c:v>34.874664556690519</c:v>
                      </c:pt>
                    </c:numCache>
                  </c:numRef>
                </c:val>
                <c:smooth val="0"/>
                <c:extLst xmlns:c15="http://schemas.microsoft.com/office/drawing/2012/chart">
                  <c:ext xmlns:c16="http://schemas.microsoft.com/office/drawing/2014/chart" uri="{C3380CC4-5D6E-409C-BE32-E72D297353CC}">
                    <c16:uniqueId val="{00000032-E74A-4F96-BC2C-1BF7A0FD0A07}"/>
                  </c:ext>
                </c:extLst>
              </c15:ser>
            </c15:filteredLineSeries>
            <c15:filteredLineSeries>
              <c15:ser>
                <c:idx val="31"/>
                <c:order val="31"/>
                <c:tx>
                  <c:strRef>
                    <c:extLst xmlns:c15="http://schemas.microsoft.com/office/drawing/2012/chart">
                      <c:ext xmlns:c15="http://schemas.microsoft.com/office/drawing/2012/chart" uri="{02D57815-91ED-43cb-92C2-25804820EDAC}">
                        <c15:formulaRef>
                          <c15:sqref>'Fig1'!$A$35</c15:sqref>
                        </c15:formulaRef>
                      </c:ext>
                    </c:extLst>
                    <c:strCache>
                      <c:ptCount val="1"/>
                      <c:pt idx="0">
                        <c:v>50-69yrs</c:v>
                      </c:pt>
                    </c:strCache>
                  </c:strRef>
                </c:tx>
                <c:spPr>
                  <a:ln w="28575" cap="rnd">
                    <a:solidFill>
                      <a:schemeClr val="accent2">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('Fig1'!$D$35,'Fig1'!$F$35,'Fig1'!$H$35,'Fig1'!$J$35,'Fig1'!$L$35,'Fig1'!$N$35,'Fig1'!$P$35,'Fig1'!$R$35,'Fig1'!$T$35,'Fig1'!$V$35)</c15:sqref>
                        </c15:formulaRef>
                      </c:ext>
                    </c:extLst>
                    <c:numCache>
                      <c:formatCode>0.0</c:formatCode>
                      <c:ptCount val="10"/>
                      <c:pt idx="0">
                        <c:v>0.22219689079795713</c:v>
                      </c:pt>
                      <c:pt idx="1">
                        <c:v>1.4022670473288876</c:v>
                      </c:pt>
                      <c:pt idx="2">
                        <c:v>3.6368440960222181</c:v>
                      </c:pt>
                      <c:pt idx="3">
                        <c:v>5.9785903407824987</c:v>
                      </c:pt>
                      <c:pt idx="4">
                        <c:v>7.9859617852436395</c:v>
                      </c:pt>
                      <c:pt idx="5">
                        <c:v>9.9545588791535611</c:v>
                      </c:pt>
                      <c:pt idx="6">
                        <c:v>11.300089293270535</c:v>
                      </c:pt>
                      <c:pt idx="7">
                        <c:v>12.69199348521825</c:v>
                      </c:pt>
                      <c:pt idx="8">
                        <c:v>13.850042574064192</c:v>
                      </c:pt>
                      <c:pt idx="9">
                        <c:v>14.625443227960366</c:v>
                      </c:pt>
                    </c:numCache>
                  </c:numRef>
                </c:val>
                <c:smooth val="0"/>
                <c:extLst xmlns:c15="http://schemas.microsoft.com/office/drawing/2012/chart">
                  <c:ext xmlns:c16="http://schemas.microsoft.com/office/drawing/2014/chart" uri="{C3380CC4-5D6E-409C-BE32-E72D297353CC}">
                    <c16:uniqueId val="{00000033-E74A-4F96-BC2C-1BF7A0FD0A07}"/>
                  </c:ext>
                </c:extLst>
              </c15:ser>
            </c15:filteredLineSeries>
            <c15:filteredLineSeries>
              <c15:ser>
                <c:idx val="32"/>
                <c:order val="32"/>
                <c:tx>
                  <c:strRef>
                    <c:extLst xmlns:c15="http://schemas.microsoft.com/office/drawing/2012/chart">
                      <c:ext xmlns:c15="http://schemas.microsoft.com/office/drawing/2012/chart" uri="{02D57815-91ED-43cb-92C2-25804820EDAC}">
                        <c15:formulaRef>
                          <c15:sqref>'Fig1'!$A$36</c15:sqref>
                        </c15:formulaRef>
                      </c:ext>
                    </c:extLst>
                    <c:strCache>
                      <c:ptCount val="1"/>
                      <c:pt idx="0">
                        <c:v>65+yrs</c:v>
                      </c:pt>
                    </c:strCache>
                  </c:strRef>
                </c:tx>
                <c:spPr>
                  <a:ln w="28575" cap="rnd">
                    <a:solidFill>
                      <a:schemeClr val="accent3">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('Fig1'!$D$36,'Fig1'!$F$36,'Fig1'!$H$36,'Fig1'!$J$36,'Fig1'!$L$36,'Fig1'!$N$36,'Fig1'!$P$36,'Fig1'!$R$36,'Fig1'!$T$36,'Fig1'!$V$36)</c15:sqref>
                        </c15:formulaRef>
                      </c:ext>
                    </c:extLst>
                    <c:numCache>
                      <c:formatCode>0.0</c:formatCode>
                      <c:ptCount val="10"/>
                      <c:pt idx="0">
                        <c:v>0.85944494180841546</c:v>
                      </c:pt>
                      <c:pt idx="1">
                        <c:v>5.1189272395870233</c:v>
                      </c:pt>
                      <c:pt idx="2">
                        <c:v>12.58587042630891</c:v>
                      </c:pt>
                      <c:pt idx="3">
                        <c:v>19.601064001082037</c:v>
                      </c:pt>
                      <c:pt idx="4">
                        <c:v>25.033266135524883</c:v>
                      </c:pt>
                      <c:pt idx="5">
                        <c:v>29.88825412364826</c:v>
                      </c:pt>
                      <c:pt idx="6">
                        <c:v>33.041742076347873</c:v>
                      </c:pt>
                      <c:pt idx="7">
                        <c:v>36.343494586604663</c:v>
                      </c:pt>
                      <c:pt idx="8">
                        <c:v>38.750507203905634</c:v>
                      </c:pt>
                      <c:pt idx="9">
                        <c:v>40.280427403824476</c:v>
                      </c:pt>
                    </c:numCache>
                  </c:numRef>
                </c:val>
                <c:smooth val="0"/>
                <c:extLst xmlns:c15="http://schemas.microsoft.com/office/drawing/2012/chart">
                  <c:ext xmlns:c16="http://schemas.microsoft.com/office/drawing/2014/chart" uri="{C3380CC4-5D6E-409C-BE32-E72D297353CC}">
                    <c16:uniqueId val="{00000034-E74A-4F96-BC2C-1BF7A0FD0A07}"/>
                  </c:ext>
                </c:extLst>
              </c15:ser>
            </c15:filteredLineSeries>
            <c15:filteredLineSeries>
              <c15:ser>
                <c:idx val="33"/>
                <c:order val="33"/>
                <c:tx>
                  <c:strRef>
                    <c:extLst xmlns:c15="http://schemas.microsoft.com/office/drawing/2012/chart">
                      <c:ext xmlns:c15="http://schemas.microsoft.com/office/drawing/2012/chart" uri="{02D57815-91ED-43cb-92C2-25804820EDAC}">
                        <c15:formulaRef>
                          <c15:sqref>'Fig1'!$A$37</c15:sqref>
                        </c15:formulaRef>
                      </c:ext>
                    </c:extLst>
                    <c:strCache>
                      <c:ptCount val="1"/>
                      <c:pt idx="0">
                        <c:v>70+yrs</c:v>
                      </c:pt>
                    </c:strCache>
                  </c:strRef>
                </c:tx>
                <c:spPr>
                  <a:ln w="28575" cap="rnd">
                    <a:solidFill>
                      <a:schemeClr val="accent4">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('Fig1'!$D$37,'Fig1'!$F$37,'Fig1'!$H$37,'Fig1'!$J$37,'Fig1'!$L$37,'Fig1'!$N$37,'Fig1'!$P$37,'Fig1'!$R$37,'Fig1'!$T$37,'Fig1'!$V$37)</c15:sqref>
                        </c15:formulaRef>
                      </c:ext>
                    </c:extLst>
                    <c:numCache>
                      <c:formatCode>0.0</c:formatCode>
                      <c:ptCount val="10"/>
                      <c:pt idx="0">
                        <c:v>1.0197502280873552</c:v>
                      </c:pt>
                      <c:pt idx="1">
                        <c:v>6.0207629173626973</c:v>
                      </c:pt>
                      <c:pt idx="2">
                        <c:v>14.748843768987923</c:v>
                      </c:pt>
                      <c:pt idx="3">
                        <c:v>22.76915701514946</c:v>
                      </c:pt>
                      <c:pt idx="4">
                        <c:v>28.939872271081125</c:v>
                      </c:pt>
                      <c:pt idx="5">
                        <c:v>34.306382172209204</c:v>
                      </c:pt>
                      <c:pt idx="6">
                        <c:v>37.803411926692441</c:v>
                      </c:pt>
                      <c:pt idx="7">
                        <c:v>41.500378132600972</c:v>
                      </c:pt>
                      <c:pt idx="8">
                        <c:v>44.088217313827762</c:v>
                      </c:pt>
                      <c:pt idx="9">
                        <c:v>45.707962710736922</c:v>
                      </c:pt>
                    </c:numCache>
                  </c:numRef>
                </c:val>
                <c:smooth val="0"/>
                <c:extLst xmlns:c15="http://schemas.microsoft.com/office/drawing/2012/chart">
                  <c:ext xmlns:c16="http://schemas.microsoft.com/office/drawing/2014/chart" uri="{C3380CC4-5D6E-409C-BE32-E72D297353CC}">
                    <c16:uniqueId val="{00000035-E74A-4F96-BC2C-1BF7A0FD0A07}"/>
                  </c:ext>
                </c:extLst>
              </c15:ser>
            </c15:filteredLineSeries>
            <c15:filteredLineSeries>
              <c15:ser>
                <c:idx val="34"/>
                <c:order val="34"/>
                <c:tx>
                  <c:strRef>
                    <c:extLst xmlns:c15="http://schemas.microsoft.com/office/drawing/2012/chart">
                      <c:ext xmlns:c15="http://schemas.microsoft.com/office/drawing/2012/chart" uri="{02D57815-91ED-43cb-92C2-25804820EDAC}">
                        <c15:formulaRef>
                          <c15:sqref>'Fig1'!$A$38</c15:sqref>
                        </c15:formulaRef>
                      </c:ext>
                    </c:extLst>
                    <c:strCache>
                      <c:ptCount val="1"/>
                      <c:pt idx="0">
                        <c:v>12-69yrs</c:v>
                      </c:pt>
                    </c:strCache>
                  </c:strRef>
                </c:tx>
                <c:spPr>
                  <a:ln w="28575" cap="rnd">
                    <a:solidFill>
                      <a:schemeClr val="accent5">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('Fig1'!$D$38,'Fig1'!$F$38,'Fig1'!$H$38,'Fig1'!$J$38,'Fig1'!$L$38,'Fig1'!$N$38,'Fig1'!$P$38,'Fig1'!$R$38,'Fig1'!$T$38,'Fig1'!$V$38)</c15:sqref>
                        </c15:formulaRef>
                      </c:ext>
                    </c:extLst>
                    <c:numCache>
                      <c:formatCode>0.0</c:formatCode>
                      <c:ptCount val="10"/>
                      <c:pt idx="0">
                        <c:v>8.4187170126343525E-2</c:v>
                      </c:pt>
                      <c:pt idx="1">
                        <c:v>0.52298566045868011</c:v>
                      </c:pt>
                      <c:pt idx="2">
                        <c:v>1.3991180615871388</c:v>
                      </c:pt>
                      <c:pt idx="3">
                        <c:v>2.3452625951878621</c:v>
                      </c:pt>
                      <c:pt idx="4">
                        <c:v>3.1778760615259403</c:v>
                      </c:pt>
                      <c:pt idx="5">
                        <c:v>3.9677551892537521</c:v>
                      </c:pt>
                      <c:pt idx="6">
                        <c:v>4.5149064120599753</c:v>
                      </c:pt>
                      <c:pt idx="7">
                        <c:v>5.0862755036257496</c:v>
                      </c:pt>
                      <c:pt idx="8">
                        <c:v>5.5639115048737811</c:v>
                      </c:pt>
                      <c:pt idx="9">
                        <c:v>5.8894927664155174</c:v>
                      </c:pt>
                    </c:numCache>
                  </c:numRef>
                </c:val>
                <c:smooth val="0"/>
                <c:extLst xmlns:c15="http://schemas.microsoft.com/office/drawing/2012/chart">
                  <c:ext xmlns:c16="http://schemas.microsoft.com/office/drawing/2014/chart" uri="{C3380CC4-5D6E-409C-BE32-E72D297353CC}">
                    <c16:uniqueId val="{00000036-E74A-4F96-BC2C-1BF7A0FD0A07}"/>
                  </c:ext>
                </c:extLst>
              </c15:ser>
            </c15:filteredLineSeries>
            <c15:filteredLineSeries>
              <c15:ser>
                <c:idx val="35"/>
                <c:order val="35"/>
                <c:tx>
                  <c:strRef>
                    <c:extLst xmlns:c15="http://schemas.microsoft.com/office/drawing/2012/chart">
                      <c:ext xmlns:c15="http://schemas.microsoft.com/office/drawing/2012/chart" uri="{02D57815-91ED-43cb-92C2-25804820EDAC}">
                        <c15:formulaRef>
                          <c15:sqref>'Fig1'!$A$39</c15:sqref>
                        </c15:formulaRef>
                      </c:ext>
                    </c:extLst>
                    <c:strCache>
                      <c:ptCount val="1"/>
                      <c:pt idx="0">
                        <c:v>6months-4yrs</c:v>
                      </c:pt>
                    </c:strCache>
                  </c:strRef>
                </c:tx>
                <c:spPr>
                  <a:ln w="28575" cap="rnd">
                    <a:solidFill>
                      <a:schemeClr val="accent6">
                        <a:lumMod val="5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('Fig1'!$D$39,'Fig1'!$F$39,'Fig1'!$H$39,'Fig1'!$J$39,'Fig1'!$L$39,'Fig1'!$N$39,'Fig1'!$P$39,'Fig1'!$R$39,'Fig1'!$T$39,'Fig1'!$V$39)</c15:sqref>
                        </c15:formulaRef>
                      </c:ext>
                    </c:extLst>
                    <c:numCache>
                      <c:formatCode>0.0</c:formatCode>
                      <c:ptCount val="10"/>
                      <c:pt idx="0">
                        <c:v>0</c:v>
                      </c:pt>
                      <c:pt idx="1">
                        <c:v>0</c:v>
                      </c:pt>
                      <c:pt idx="2">
                        <c:v>3.7521058694192113E-4</c:v>
                      </c:pt>
                      <c:pt idx="3">
                        <c:v>7.5042117388384225E-4</c:v>
                      </c:pt>
                      <c:pt idx="4">
                        <c:v>1.5008423477676845E-3</c:v>
                      </c:pt>
                      <c:pt idx="5">
                        <c:v>2.251263521651527E-3</c:v>
                      </c:pt>
                      <c:pt idx="6">
                        <c:v>3.001684695535369E-3</c:v>
                      </c:pt>
                      <c:pt idx="7">
                        <c:v>3.7521058694192115E-3</c:v>
                      </c:pt>
                      <c:pt idx="8">
                        <c:v>4.1273164563611327E-3</c:v>
                      </c:pt>
                      <c:pt idx="9">
                        <c:v>4.1273164563611327E-3</c:v>
                      </c:pt>
                    </c:numCache>
                  </c:numRef>
                </c:val>
                <c:smooth val="0"/>
                <c:extLst xmlns:c15="http://schemas.microsoft.com/office/drawing/2012/chart">
                  <c:ext xmlns:c16="http://schemas.microsoft.com/office/drawing/2014/chart" uri="{C3380CC4-5D6E-409C-BE32-E72D297353CC}">
                    <c16:uniqueId val="{00000037-E74A-4F96-BC2C-1BF7A0FD0A07}"/>
                  </c:ext>
                </c:extLst>
              </c15:ser>
            </c15:filteredLineSeries>
            <c15:filteredLineSeries>
              <c15:ser>
                <c:idx val="36"/>
                <c:order val="36"/>
                <c:tx>
                  <c:strRef>
                    <c:extLst xmlns:c15="http://schemas.microsoft.com/office/drawing/2012/chart">
                      <c:ext xmlns:c15="http://schemas.microsoft.com/office/drawing/2012/chart" uri="{02D57815-91ED-43cb-92C2-25804820EDAC}">
                        <c15:formulaRef>
                          <c15:sqref>'Fig1'!$A$40</c15:sqref>
                        </c15:formulaRef>
                      </c:ext>
                    </c:extLst>
                    <c:strCache>
                      <c:ptCount val="1"/>
                      <c:pt idx="0">
                        <c:v>5-11yrs</c:v>
                      </c:pt>
                    </c:strCache>
                  </c:strRef>
                </c:tx>
                <c:spPr>
                  <a:ln w="28575" cap="rnd">
                    <a:solidFill>
                      <a:schemeClr val="accent1">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('Fig1'!$D$40,'Fig1'!$F$40,'Fig1'!$H$40,'Fig1'!$J$40,'Fig1'!$L$40,'Fig1'!$N$40,'Fig1'!$P$40,'Fig1'!$R$40,'Fig1'!$T$40,'Fig1'!$V$40)</c15:sqref>
                        </c15:formulaRef>
                      </c:ext>
                    </c:extLst>
                    <c:numCache>
                      <c:formatCode>0.0</c:formatCode>
                      <c:ptCount val="10"/>
                      <c:pt idx="0">
                        <c:v>0</c:v>
                      </c:pt>
                      <c:pt idx="1">
                        <c:v>6.0984286382208849E-4</c:v>
                      </c:pt>
                      <c:pt idx="2">
                        <c:v>1.4229666822515399E-3</c:v>
                      </c:pt>
                      <c:pt idx="3">
                        <c:v>2.6426524098957169E-3</c:v>
                      </c:pt>
                      <c:pt idx="4">
                        <c:v>4.2689000467546192E-3</c:v>
                      </c:pt>
                      <c:pt idx="5">
                        <c:v>5.6918667290061595E-3</c:v>
                      </c:pt>
                      <c:pt idx="6">
                        <c:v>6.7082715020429741E-3</c:v>
                      </c:pt>
                      <c:pt idx="7">
                        <c:v>1.0367328684975504E-2</c:v>
                      </c:pt>
                      <c:pt idx="8">
                        <c:v>1.2603419185656497E-2</c:v>
                      </c:pt>
                      <c:pt idx="9">
                        <c:v>1.3416543004085948E-2</c:v>
                      </c:pt>
                    </c:numCache>
                  </c:numRef>
                </c:val>
                <c:smooth val="0"/>
                <c:extLst xmlns:c15="http://schemas.microsoft.com/office/drawing/2012/chart">
                  <c:ext xmlns:c16="http://schemas.microsoft.com/office/drawing/2014/chart" uri="{C3380CC4-5D6E-409C-BE32-E72D297353CC}">
                    <c16:uniqueId val="{00000038-E74A-4F96-BC2C-1BF7A0FD0A07}"/>
                  </c:ext>
                </c:extLst>
              </c15:ser>
            </c15:filteredLineSeries>
            <c15:filteredLineSeries>
              <c15:ser>
                <c:idx val="37"/>
                <c:order val="37"/>
                <c:tx>
                  <c:strRef>
                    <c:extLst xmlns:c15="http://schemas.microsoft.com/office/drawing/2012/chart">
                      <c:ext xmlns:c15="http://schemas.microsoft.com/office/drawing/2012/chart" uri="{02D57815-91ED-43cb-92C2-25804820EDAC}">
                        <c15:formulaRef>
                          <c15:sqref>'Fig1'!$A$41</c15:sqref>
                        </c15:formulaRef>
                      </c:ext>
                    </c:extLst>
                    <c:strCache>
                      <c:ptCount val="1"/>
                      <c:pt idx="0">
                        <c:v>12-59yrs</c:v>
                      </c:pt>
                    </c:strCache>
                  </c:strRef>
                </c:tx>
                <c:spPr>
                  <a:ln w="28575" cap="rnd">
                    <a:solidFill>
                      <a:srgbClr val="EB89A3"/>
                    </a:solidFill>
                    <a:round/>
                  </a:ln>
                  <a:effectLst/>
                </c:spPr>
                <c:marker>
                  <c:symbol val="none"/>
                </c:marker>
                <c:dLbls>
                  <c:dLbl>
                    <c:idx val="0"/>
                    <c:delete val="1"/>
                    <c:extLst xmlns:c15="http://schemas.microsoft.com/office/drawing/2012/chart">
                      <c:ext xmlns:c15="http://schemas.microsoft.com/office/drawing/2012/chart" uri="{CE6537A1-D6FC-4f65-9D91-7224C49458BB}"/>
                      <c:ext xmlns:c16="http://schemas.microsoft.com/office/drawing/2014/chart" uri="{C3380CC4-5D6E-409C-BE32-E72D297353CC}">
                        <c16:uniqueId val="{00000039-E74A-4F96-BC2C-1BF7A0FD0A07}"/>
                      </c:ext>
                    </c:extLst>
                  </c:dLbl>
                  <c:dLbl>
                    <c:idx val="1"/>
                    <c:delete val="1"/>
                    <c:extLst xmlns:c15="http://schemas.microsoft.com/office/drawing/2012/chart">
                      <c:ext xmlns:c15="http://schemas.microsoft.com/office/drawing/2012/chart" uri="{CE6537A1-D6FC-4f65-9D91-7224C49458BB}"/>
                      <c:ext xmlns:c16="http://schemas.microsoft.com/office/drawing/2014/chart" uri="{C3380CC4-5D6E-409C-BE32-E72D297353CC}">
                        <c16:uniqueId val="{0000003A-E74A-4F96-BC2C-1BF7A0FD0A07}"/>
                      </c:ext>
                    </c:extLst>
                  </c:dLbl>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('Fig1'!$D$41,'Fig1'!$F$41,'Fig1'!$H$41,'Fig1'!$J$41,'Fig1'!$L$41,'Fig1'!$N$41,'Fig1'!$P$41,'Fig1'!$R$41,'Fig1'!$T$41,'Fig1'!$V$41)</c15:sqref>
                        </c15:formulaRef>
                      </c:ext>
                    </c:extLst>
                    <c:numCache>
                      <c:formatCode>0.0</c:formatCode>
                      <c:ptCount val="10"/>
                      <c:pt idx="0">
                        <c:v>3.7943630314938172E-2</c:v>
                      </c:pt>
                      <c:pt idx="1">
                        <c:v>0.23065018236789384</c:v>
                      </c:pt>
                      <c:pt idx="2">
                        <c:v>0.67459367563901207</c:v>
                      </c:pt>
                      <c:pt idx="3">
                        <c:v>1.1865459191882177</c:v>
                      </c:pt>
                      <c:pt idx="4">
                        <c:v>1.6709082835744529</c:v>
                      </c:pt>
                      <c:pt idx="5">
                        <c:v>2.0957441253027267</c:v>
                      </c:pt>
                      <c:pt idx="6">
                        <c:v>2.3966368118415518</c:v>
                      </c:pt>
                      <c:pt idx="7">
                        <c:v>2.7196859221283209</c:v>
                      </c:pt>
                      <c:pt idx="8">
                        <c:v>2.9873741589086484</c:v>
                      </c:pt>
                      <c:pt idx="9">
                        <c:v>3.1800505250981872</c:v>
                      </c:pt>
                    </c:numCache>
                  </c:numRef>
                </c:val>
                <c:smooth val="0"/>
                <c:extLst xmlns:c15="http://schemas.microsoft.com/office/drawing/2012/chart">
                  <c:ext xmlns:c16="http://schemas.microsoft.com/office/drawing/2014/chart" uri="{C3380CC4-5D6E-409C-BE32-E72D297353CC}">
                    <c16:uniqueId val="{0000003B-E74A-4F96-BC2C-1BF7A0FD0A07}"/>
                  </c:ext>
                </c:extLst>
              </c15:ser>
            </c15:filteredLineSeries>
            <c15:filteredLineSeries>
              <c15:ser>
                <c:idx val="38"/>
                <c:order val="38"/>
                <c:tx>
                  <c:strRef>
                    <c:extLst xmlns:c15="http://schemas.microsoft.com/office/drawing/2012/chart">
                      <c:ext xmlns:c15="http://schemas.microsoft.com/office/drawing/2012/chart" uri="{02D57815-91ED-43cb-92C2-25804820EDAC}">
                        <c15:formulaRef>
                          <c15:sqref>'Fig1'!$A$42</c15:sqref>
                        </c15:formulaRef>
                      </c:ext>
                    </c:extLst>
                    <c:strCache>
                      <c:ptCount val="1"/>
                      <c:pt idx="0">
                        <c:v>60-69yrs</c:v>
                      </c:pt>
                    </c:strCache>
                  </c:strRef>
                </c:tx>
                <c:spPr>
                  <a:ln w="28575" cap="rnd">
                    <a:solidFill>
                      <a:schemeClr val="accent3">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('Fig1'!$D$42,'Fig1'!$F$42,'Fig1'!$H$42,'Fig1'!$J$42,'Fig1'!$L$42,'Fig1'!$N$42,'Fig1'!$P$42,'Fig1'!$R$42,'Fig1'!$T$42,'Fig1'!$V$42)</c15:sqref>
                        </c15:formulaRef>
                      </c:ext>
                    </c:extLst>
                    <c:numCache>
                      <c:formatCode>0.0</c:formatCode>
                      <c:ptCount val="10"/>
                      <c:pt idx="0">
                        <c:v>0.38409284005528432</c:v>
                      </c:pt>
                      <c:pt idx="1">
                        <c:v>2.4188843688700779</c:v>
                      </c:pt>
                      <c:pt idx="2">
                        <c:v>6.0979143093180683</c:v>
                      </c:pt>
                      <c:pt idx="3">
                        <c:v>9.8599490225404942</c:v>
                      </c:pt>
                      <c:pt idx="4">
                        <c:v>12.951093744494083</c:v>
                      </c:pt>
                      <c:pt idx="5">
                        <c:v>16.108407365498991</c:v>
                      </c:pt>
                      <c:pt idx="6">
                        <c:v>18.252632073514039</c:v>
                      </c:pt>
                      <c:pt idx="7">
                        <c:v>20.434443848445813</c:v>
                      </c:pt>
                      <c:pt idx="8">
                        <c:v>22.273665169709524</c:v>
                      </c:pt>
                      <c:pt idx="9">
                        <c:v>23.461181565109804</c:v>
                      </c:pt>
                    </c:numCache>
                  </c:numRef>
                </c:val>
                <c:smooth val="0"/>
                <c:extLst xmlns:c15="http://schemas.microsoft.com/office/drawing/2012/chart">
                  <c:ext xmlns:c16="http://schemas.microsoft.com/office/drawing/2014/chart" uri="{C3380CC4-5D6E-409C-BE32-E72D297353CC}">
                    <c16:uniqueId val="{0000003C-E74A-4F96-BC2C-1BF7A0FD0A07}"/>
                  </c:ext>
                </c:extLst>
              </c15:ser>
            </c15:filteredLineSeries>
            <c15:filteredLineSeries>
              <c15:ser>
                <c:idx val="39"/>
                <c:order val="39"/>
                <c:tx>
                  <c:strRef>
                    <c:extLst xmlns:c15="http://schemas.microsoft.com/office/drawing/2012/chart">
                      <c:ext xmlns:c15="http://schemas.microsoft.com/office/drawing/2012/chart" uri="{02D57815-91ED-43cb-92C2-25804820EDAC}">
                        <c15:formulaRef>
                          <c15:sqref>'Fig1'!$A$43</c15:sqref>
                        </c15:formulaRef>
                      </c:ext>
                    </c:extLst>
                    <c:strCache>
                      <c:ptCount val="1"/>
                      <c:pt idx="0">
                        <c:v>70-79yrs</c:v>
                      </c:pt>
                    </c:strCache>
                  </c:strRef>
                </c:tx>
                <c:spPr>
                  <a:ln w="28575" cap="rnd">
                    <a:solidFill>
                      <a:schemeClr val="accent4">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('Fig1'!$D$43,'Fig1'!$F$43,'Fig1'!$H$43,'Fig1'!$J$43,'Fig1'!$L$43,'Fig1'!$N$43,'Fig1'!$P$43,'Fig1'!$R$43,'Fig1'!$T$43,'Fig1'!$V$43)</c15:sqref>
                        </c15:formulaRef>
                      </c:ext>
                    </c:extLst>
                    <c:numCache>
                      <c:formatCode>0.0</c:formatCode>
                      <c:ptCount val="10"/>
                      <c:pt idx="0">
                        <c:v>0.91979705664941869</c:v>
                      </c:pt>
                      <c:pt idx="1">
                        <c:v>5.5465022511927957</c:v>
                      </c:pt>
                      <c:pt idx="2">
                        <c:v>13.449196962569721</c:v>
                      </c:pt>
                      <c:pt idx="3">
                        <c:v>20.686613802835833</c:v>
                      </c:pt>
                      <c:pt idx="4">
                        <c:v>26.1521963129718</c:v>
                      </c:pt>
                      <c:pt idx="5">
                        <c:v>30.98834083730932</c:v>
                      </c:pt>
                      <c:pt idx="6">
                        <c:v>34.07645095535694</c:v>
                      </c:pt>
                      <c:pt idx="7">
                        <c:v>37.331720538494281</c:v>
                      </c:pt>
                      <c:pt idx="8">
                        <c:v>39.723472884886768</c:v>
                      </c:pt>
                      <c:pt idx="9">
                        <c:v>41.251707994534421</c:v>
                      </c:pt>
                    </c:numCache>
                  </c:numRef>
                </c:val>
                <c:smooth val="0"/>
                <c:extLst xmlns:c15="http://schemas.microsoft.com/office/drawing/2012/chart">
                  <c:ext xmlns:c16="http://schemas.microsoft.com/office/drawing/2014/chart" uri="{C3380CC4-5D6E-409C-BE32-E72D297353CC}">
                    <c16:uniqueId val="{0000003D-E74A-4F96-BC2C-1BF7A0FD0A07}"/>
                  </c:ext>
                </c:extLst>
              </c15:ser>
            </c15:filteredLineSeries>
            <c15:filteredLineSeries>
              <c15:ser>
                <c:idx val="40"/>
                <c:order val="40"/>
                <c:tx>
                  <c:strRef>
                    <c:extLst xmlns:c15="http://schemas.microsoft.com/office/drawing/2012/chart">
                      <c:ext xmlns:c15="http://schemas.microsoft.com/office/drawing/2012/chart" uri="{02D57815-91ED-43cb-92C2-25804820EDAC}">
                        <c15:formulaRef>
                          <c15:sqref>'Fig1'!$A$44</c15:sqref>
                        </c15:formulaRef>
                      </c:ext>
                    </c:extLst>
                    <c:strCache>
                      <c:ptCount val="1"/>
                      <c:pt idx="0">
                        <c:v>80+yrs</c:v>
                      </c:pt>
                    </c:strCache>
                  </c:strRef>
                </c:tx>
                <c:spPr>
                  <a:ln w="28575" cap="rnd">
                    <a:solidFill>
                      <a:schemeClr val="accent5">
                        <a:lumMod val="70000"/>
                        <a:lumOff val="30000"/>
                      </a:schemeClr>
                    </a:solidFill>
                    <a:round/>
                  </a:ln>
                  <a:effectLst/>
                </c:spPr>
                <c:marker>
                  <c:symbol val="none"/>
                </c:marker>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('Fig1'!$D$44,'Fig1'!$F$44,'Fig1'!$H$44,'Fig1'!$J$44,'Fig1'!$L$44,'Fig1'!$N$44,'Fig1'!$P$44,'Fig1'!$R$44,'Fig1'!$T$44,'Fig1'!$V$44)</c15:sqref>
                        </c15:formulaRef>
                      </c:ext>
                    </c:extLst>
                    <c:numCache>
                      <c:formatCode>0.0</c:formatCode>
                      <c:ptCount val="10"/>
                      <c:pt idx="0">
                        <c:v>1.2169455385108299</c:v>
                      </c:pt>
                      <c:pt idx="1">
                        <c:v>6.9564208653957698</c:v>
                      </c:pt>
                      <c:pt idx="2">
                        <c:v>17.312887027901915</c:v>
                      </c:pt>
                      <c:pt idx="3">
                        <c:v>26.877758566401699</c:v>
                      </c:pt>
                      <c:pt idx="4">
                        <c:v>34.439613980234988</c:v>
                      </c:pt>
                      <c:pt idx="5">
                        <c:v>40.852469521121158</c:v>
                      </c:pt>
                      <c:pt idx="6">
                        <c:v>45.156247410607257</c:v>
                      </c:pt>
                      <c:pt idx="7">
                        <c:v>49.724626713142243</c:v>
                      </c:pt>
                      <c:pt idx="8">
                        <c:v>52.699321095748154</c:v>
                      </c:pt>
                      <c:pt idx="9">
                        <c:v>54.499605031293676</c:v>
                      </c:pt>
                    </c:numCache>
                  </c:numRef>
                </c:val>
                <c:smooth val="0"/>
                <c:extLst xmlns:c15="http://schemas.microsoft.com/office/drawing/2012/chart">
                  <c:ext xmlns:c16="http://schemas.microsoft.com/office/drawing/2014/chart" uri="{C3380CC4-5D6E-409C-BE32-E72D297353CC}">
                    <c16:uniqueId val="{0000003E-E74A-4F96-BC2C-1BF7A0FD0A07}"/>
                  </c:ext>
                </c:extLst>
              </c15:ser>
            </c15:filteredLineSeries>
            <c15:filteredLineSeries>
              <c15:ser>
                <c:idx val="41"/>
                <c:order val="41"/>
                <c:tx>
                  <c:strRef>
                    <c:extLst xmlns:c15="http://schemas.microsoft.com/office/drawing/2012/chart">
                      <c:ext xmlns:c15="http://schemas.microsoft.com/office/drawing/2012/chart" uri="{02D57815-91ED-43cb-92C2-25804820EDAC}">
                        <c15:formulaRef>
                          <c15:sqref>'Fig1'!$A$45</c15:sqref>
                        </c15:formulaRef>
                      </c:ext>
                    </c:extLst>
                    <c:strCache>
                      <c:ptCount val="1"/>
                      <c:pt idx="0">
                        <c:v>Immuncompromised 6months+</c:v>
                      </c:pt>
                    </c:strCache>
                  </c:strRef>
                </c:tx>
                <c:spPr>
                  <a:ln w="28575" cap="rnd">
                    <a:solidFill>
                      <a:srgbClr val="BA1F46"/>
                    </a:solidFill>
                    <a:round/>
                  </a:ln>
                  <a:effectLst/>
                </c:spPr>
                <c:marker>
                  <c:symbol val="none"/>
                </c:marker>
                <c:dLbls>
                  <c:spPr>
                    <a:solidFill>
                      <a:schemeClr val="bg1"/>
                    </a:solidFill>
                    <a:ln>
                      <a:solidFill>
                        <a:schemeClr val="tx1"/>
                      </a:solid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('Fig1'!$D$45,'Fig1'!$F$45,'Fig1'!$H$45,'Fig1'!$J$45,'Fig1'!$L$45,'Fig1'!$N$45,'Fig1'!$P$45,'Fig1'!$R$45,'Fig1'!$T$45,'Fig1'!$V$45)</c15:sqref>
                        </c15:formulaRef>
                      </c:ext>
                    </c:extLst>
                    <c:numCache>
                      <c:formatCode>0.0</c:formatCode>
                      <c:ptCount val="10"/>
                      <c:pt idx="0">
                        <c:v>1.7825396825396824</c:v>
                      </c:pt>
                      <c:pt idx="1">
                        <c:v>2.038095238095238</c:v>
                      </c:pt>
                      <c:pt idx="2">
                        <c:v>24.963492063492062</c:v>
                      </c:pt>
                      <c:pt idx="3">
                        <c:v>39.114285714285714</c:v>
                      </c:pt>
                      <c:pt idx="4">
                        <c:v>51.17460317460317</c:v>
                      </c:pt>
                      <c:pt idx="5">
                        <c:v>61.752380952380946</c:v>
                      </c:pt>
                      <c:pt idx="6">
                        <c:v>68.777777777777786</c:v>
                      </c:pt>
                      <c:pt idx="7">
                        <c:v>75.906349206349205</c:v>
                      </c:pt>
                      <c:pt idx="8">
                        <c:v>81.223809523809521</c:v>
                      </c:pt>
                      <c:pt idx="9">
                        <c:v>85.05396825396825</c:v>
                      </c:pt>
                    </c:numCache>
                  </c:numRef>
                </c:val>
                <c:smooth val="0"/>
                <c:extLst xmlns:c15="http://schemas.microsoft.com/office/drawing/2012/chart">
                  <c:ext xmlns:c16="http://schemas.microsoft.com/office/drawing/2014/chart" uri="{C3380CC4-5D6E-409C-BE32-E72D297353CC}">
                    <c16:uniqueId val="{0000003F-E74A-4F96-BC2C-1BF7A0FD0A07}"/>
                  </c:ext>
                </c:extLst>
              </c15:ser>
            </c15:filteredLineSeries>
            <c15:filteredLineSeries>
              <c15:ser>
                <c:idx val="44"/>
                <c:order val="44"/>
                <c:tx>
                  <c:strRef>
                    <c:extLst xmlns:c15="http://schemas.microsoft.com/office/drawing/2012/chart">
                      <c:ext xmlns:c15="http://schemas.microsoft.com/office/drawing/2012/chart" uri="{02D57815-91ED-43cb-92C2-25804820EDAC}">
                        <c15:formulaRef>
                          <c15:sqref>'Fig1'!$A$48</c15:sqref>
                        </c15:formulaRef>
                      </c:ext>
                    </c:extLst>
                    <c:strCache>
                      <c:ptCount val="1"/>
                      <c:pt idx="0">
                        <c:v>LTCF residents</c:v>
                      </c:pt>
                    </c:strCache>
                  </c:strRef>
                </c:tx>
                <c:spPr>
                  <a:ln w="28575" cap="rnd">
                    <a:solidFill>
                      <a:schemeClr val="accent3">
                        <a:lumMod val="70000"/>
                      </a:schemeClr>
                    </a:solidFill>
                    <a:round/>
                  </a:ln>
                  <a:effectLst/>
                </c:spPr>
                <c:marker>
                  <c:symbol val="none"/>
                </c:marker>
                <c:dLbls>
                  <c:spPr>
                    <a:noFill/>
                    <a:ln>
                      <a:solidFill>
                        <a:schemeClr val="tx1"/>
                      </a:solid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('Fig1'!$D$3,'Fig1'!$F$3,'Fig1'!$H$3,'Fig1'!$J$3,'Fig1'!$L$3,'Fig1'!$N$3,'Fig1'!$P$3,'Fig1'!$R$3,'Fig1'!$T$3,'Fig1'!$V$3)</c15:sqref>
                        </c15:formulaRef>
                      </c:ext>
                    </c:extLst>
                    <c:strCache>
                      <c:ptCount val="10"/>
                      <c:pt idx="0">
                        <c:v>16/09/2024 to 22/09/2024</c:v>
                      </c:pt>
                      <c:pt idx="1">
                        <c:v>16/09/2024 to 30/09/2024</c:v>
                      </c:pt>
                      <c:pt idx="2">
                        <c:v>16/09/2024 to 06/10/2024</c:v>
                      </c:pt>
                      <c:pt idx="3">
                        <c:v>16/09/2024 to 13/10/2024</c:v>
                      </c:pt>
                      <c:pt idx="4">
                        <c:v>16/09/2024 to 20/10/2024</c:v>
                      </c:pt>
                      <c:pt idx="5">
                        <c:v>16/09/2024 to 27/10/2024</c:v>
                      </c:pt>
                      <c:pt idx="6">
                        <c:v>16/09/2024 to 03/11/2024</c:v>
                      </c:pt>
                      <c:pt idx="7">
                        <c:v>16/09/2024 to 10/11/2024</c:v>
                      </c:pt>
                      <c:pt idx="8">
                        <c:v>16/09/2024 to 17/11/2024</c:v>
                      </c:pt>
                      <c:pt idx="9">
                        <c:v>16/09/2024 to 24/11/2024</c:v>
                      </c:pt>
                    </c:strCache>
                  </c:strRef>
                </c:cat>
                <c:val>
                  <c:numRef>
                    <c:extLst xmlns:c15="http://schemas.microsoft.com/office/drawing/2012/chart">
                      <c:ext xmlns:c15="http://schemas.microsoft.com/office/drawing/2012/chart" uri="{02D57815-91ED-43cb-92C2-25804820EDAC}">
                        <c15:formulaRef>
                          <c15:sqref>('Fig1'!$D$48,'Fig1'!$F$48,'Fig1'!$H$48,'Fig1'!$J$48,'Fig1'!$L$48,'Fig1'!$N$48,'Fig1'!$P$48,'Fig1'!$R$48,'Fig1'!$T$48,'Fig1'!$V$48)</c15:sqref>
                        </c15:formulaRef>
                      </c:ext>
                    </c:extLst>
                    <c:numCache>
                      <c:formatCode>0.0</c:formatCode>
                      <c:ptCount val="10"/>
                      <c:pt idx="0">
                        <c:v>0</c:v>
                      </c:pt>
                      <c:pt idx="1">
                        <c:v>0</c:v>
                      </c:pt>
                      <c:pt idx="2">
                        <c:v>13.328000000000001</c:v>
                      </c:pt>
                      <c:pt idx="3">
                        <c:v>32.200000000000003</c:v>
                      </c:pt>
                      <c:pt idx="4">
                        <c:v>49.171999999999997</c:v>
                      </c:pt>
                      <c:pt idx="5">
                        <c:v>65.224000000000004</c:v>
                      </c:pt>
                      <c:pt idx="6">
                        <c:v>78.691999999999993</c:v>
                      </c:pt>
                      <c:pt idx="7">
                        <c:v>89.539999999999992</c:v>
                      </c:pt>
                      <c:pt idx="8">
                        <c:v>95.128</c:v>
                      </c:pt>
                      <c:pt idx="9">
                        <c:v>98.275999999999996</c:v>
                      </c:pt>
                    </c:numCache>
                  </c:numRef>
                </c:val>
                <c:smooth val="0"/>
                <c:extLst xmlns:c15="http://schemas.microsoft.com/office/drawing/2012/chart">
                  <c:ext xmlns:c16="http://schemas.microsoft.com/office/drawing/2014/chart" uri="{C3380CC4-5D6E-409C-BE32-E72D297353CC}">
                    <c16:uniqueId val="{00000040-E74A-4F96-BC2C-1BF7A0FD0A07}"/>
                  </c:ext>
                </c:extLst>
              </c15:ser>
            </c15:filteredLineSeries>
          </c:ext>
        </c:extLst>
      </c:lineChart>
      <c:catAx>
        <c:axId val="525692655"/>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Date</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644319712"/>
        <c:crosses val="autoZero"/>
        <c:auto val="1"/>
        <c:lblAlgn val="ctr"/>
        <c:lblOffset val="100"/>
        <c:noMultiLvlLbl val="0"/>
      </c:catAx>
      <c:valAx>
        <c:axId val="6443197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 Uptake Booster </a:t>
                </a:r>
              </a:p>
            </c:rich>
          </c:tx>
          <c:layout>
            <c:manualLayout>
              <c:xMode val="edge"/>
              <c:yMode val="edge"/>
              <c:x val="3.4835761529553262E-2"/>
              <c:y val="0.19006101509111467"/>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25692655"/>
        <c:crosses val="autoZero"/>
        <c:crossBetween val="between"/>
      </c:valAx>
      <c:spPr>
        <a:noFill/>
        <a:ln>
          <a:noFill/>
        </a:ln>
        <a:effectLst/>
      </c:spPr>
    </c:plotArea>
    <c:legend>
      <c:legendPos val="b"/>
      <c:layout>
        <c:manualLayout>
          <c:xMode val="edge"/>
          <c:yMode val="edge"/>
          <c:x val="1.1614863743020445E-2"/>
          <c:y val="0.9128696072366147"/>
          <c:w val="0.95927517516132832"/>
          <c:h val="7.4726488583075415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4"/>
          <c:order val="4"/>
          <c:tx>
            <c:strRef>
              <c:f>'PTM-Gender'!$F$1:$F$2</c:f>
              <c:strCache>
                <c:ptCount val="2"/>
                <c:pt idx="0">
                  <c:v>% Booster Uptake</c:v>
                </c:pt>
                <c:pt idx="1">
                  <c:v>Males</c:v>
                </c:pt>
              </c:strCache>
            </c:strRef>
          </c:tx>
          <c:spPr>
            <a:solidFill>
              <a:srgbClr val="0070C0"/>
            </a:solidFill>
            <a:ln>
              <a:noFill/>
            </a:ln>
            <a:effectLst/>
          </c:spPr>
          <c:invertIfNegative val="0"/>
          <c:cat>
            <c:strRef>
              <c:f>'PTM-Gender'!$A$3:$A$23</c:f>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f>'PTM-Gender'!$F$3:$F$23</c:f>
              <c:numCache>
                <c:formatCode>0.0</c:formatCode>
                <c:ptCount val="21"/>
                <c:pt idx="0">
                  <c:v>4.3922900668360142E-3</c:v>
                </c:pt>
                <c:pt idx="1">
                  <c:v>1.1397959765202029E-2</c:v>
                </c:pt>
                <c:pt idx="2">
                  <c:v>1.7031088286541509E-2</c:v>
                </c:pt>
                <c:pt idx="3">
                  <c:v>0.11941803610405291</c:v>
                </c:pt>
                <c:pt idx="4">
                  <c:v>0.27144642164677496</c:v>
                </c:pt>
                <c:pt idx="5">
                  <c:v>0.50024712807225125</c:v>
                </c:pt>
                <c:pt idx="6">
                  <c:v>0.75974936633943624</c:v>
                </c:pt>
                <c:pt idx="7">
                  <c:v>1.187940134872929</c:v>
                </c:pt>
                <c:pt idx="8">
                  <c:v>1.7935794962527334</c:v>
                </c:pt>
                <c:pt idx="9">
                  <c:v>2.1412352902648299</c:v>
                </c:pt>
                <c:pt idx="10">
                  <c:v>2.5159427805006955</c:v>
                </c:pt>
                <c:pt idx="11">
                  <c:v>3.4475682331212809</c:v>
                </c:pt>
                <c:pt idx="12">
                  <c:v>5.7972975357808849</c:v>
                </c:pt>
                <c:pt idx="13">
                  <c:v>8.8749761354584304</c:v>
                </c:pt>
                <c:pt idx="14">
                  <c:v>20.1538335651747</c:v>
                </c:pt>
                <c:pt idx="15">
                  <c:v>29.67149988925048</c:v>
                </c:pt>
                <c:pt idx="16">
                  <c:v>39.748793827620595</c:v>
                </c:pt>
                <c:pt idx="17">
                  <c:v>50.63342647098716</c:v>
                </c:pt>
                <c:pt idx="18">
                  <c:v>58.121501330641458</c:v>
                </c:pt>
                <c:pt idx="19">
                  <c:v>59.202075489606734</c:v>
                </c:pt>
                <c:pt idx="20">
                  <c:v>8.9604483938018085</c:v>
                </c:pt>
              </c:numCache>
            </c:numRef>
          </c:val>
          <c:extLst>
            <c:ext xmlns:c16="http://schemas.microsoft.com/office/drawing/2014/chart" uri="{C3380CC4-5D6E-409C-BE32-E72D297353CC}">
              <c16:uniqueId val="{00000000-FECE-4EB8-8FB2-46D433254BB1}"/>
            </c:ext>
          </c:extLst>
        </c:ser>
        <c:ser>
          <c:idx val="5"/>
          <c:order val="5"/>
          <c:tx>
            <c:strRef>
              <c:f>'PTM-Gender'!$G$1:$G$2</c:f>
              <c:strCache>
                <c:ptCount val="2"/>
                <c:pt idx="0">
                  <c:v>% Booster Uptake</c:v>
                </c:pt>
                <c:pt idx="1">
                  <c:v>Females</c:v>
                </c:pt>
              </c:strCache>
            </c:strRef>
          </c:tx>
          <c:spPr>
            <a:solidFill>
              <a:srgbClr val="C00000"/>
            </a:solidFill>
            <a:ln>
              <a:noFill/>
            </a:ln>
            <a:effectLst/>
          </c:spPr>
          <c:invertIfNegative val="0"/>
          <c:cat>
            <c:strRef>
              <c:f>'PTM-Gender'!$A$3:$A$23</c:f>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f>'PTM-Gender'!$G$3:$G$23</c:f>
              <c:numCache>
                <c:formatCode>0.0</c:formatCode>
                <c:ptCount val="21"/>
                <c:pt idx="0">
                  <c:v>3.8486999091706824E-3</c:v>
                </c:pt>
                <c:pt idx="1">
                  <c:v>1.3157894736842105E-2</c:v>
                </c:pt>
                <c:pt idx="2">
                  <c:v>1.508316307641679E-2</c:v>
                </c:pt>
                <c:pt idx="3">
                  <c:v>0.12858535371342059</c:v>
                </c:pt>
                <c:pt idx="4">
                  <c:v>0.25976771933004089</c:v>
                </c:pt>
                <c:pt idx="5">
                  <c:v>0.72157445688360355</c:v>
                </c:pt>
                <c:pt idx="6">
                  <c:v>1.5174986980625853</c:v>
                </c:pt>
                <c:pt idx="7">
                  <c:v>2.1703389259483861</c:v>
                </c:pt>
                <c:pt idx="8">
                  <c:v>2.9859177897103186</c:v>
                </c:pt>
                <c:pt idx="9">
                  <c:v>3.1634252743455029</c:v>
                </c:pt>
                <c:pt idx="10">
                  <c:v>3.5366391262922883</c:v>
                </c:pt>
                <c:pt idx="11">
                  <c:v>4.6381351882334201</c:v>
                </c:pt>
                <c:pt idx="12">
                  <c:v>6.7825422033997995</c:v>
                </c:pt>
                <c:pt idx="13">
                  <c:v>9.4566743524016861</c:v>
                </c:pt>
                <c:pt idx="14">
                  <c:v>18.844899051642443</c:v>
                </c:pt>
                <c:pt idx="15">
                  <c:v>26.407313558900981</c:v>
                </c:pt>
                <c:pt idx="16">
                  <c:v>33.995154580465815</c:v>
                </c:pt>
                <c:pt idx="17">
                  <c:v>43.863461395187123</c:v>
                </c:pt>
                <c:pt idx="18">
                  <c:v>50.122646137590095</c:v>
                </c:pt>
                <c:pt idx="19">
                  <c:v>53.100276337207099</c:v>
                </c:pt>
                <c:pt idx="20">
                  <c:v>9.3428524259096442</c:v>
                </c:pt>
              </c:numCache>
            </c:numRef>
          </c:val>
          <c:extLst>
            <c:ext xmlns:c16="http://schemas.microsoft.com/office/drawing/2014/chart" uri="{C3380CC4-5D6E-409C-BE32-E72D297353CC}">
              <c16:uniqueId val="{00000001-FECE-4EB8-8FB2-46D433254BB1}"/>
            </c:ext>
          </c:extLst>
        </c:ser>
        <c:dLbls>
          <c:showLegendKey val="0"/>
          <c:showVal val="0"/>
          <c:showCatName val="0"/>
          <c:showSerName val="0"/>
          <c:showPercent val="0"/>
          <c:showBubbleSize val="0"/>
        </c:dLbls>
        <c:gapWidth val="150"/>
        <c:axId val="1010932208"/>
        <c:axId val="1010977808"/>
        <c:extLst>
          <c:ext xmlns:c15="http://schemas.microsoft.com/office/drawing/2012/chart" uri="{02D57815-91ED-43cb-92C2-25804820EDAC}">
            <c15:filteredBarSeries>
              <c15:ser>
                <c:idx val="0"/>
                <c:order val="0"/>
                <c:tx>
                  <c:strRef>
                    <c:extLst>
                      <c:ext uri="{02D57815-91ED-43cb-92C2-25804820EDAC}">
                        <c15:formulaRef>
                          <c15:sqref>'PTM-Gender'!$B$1:$B$2</c15:sqref>
                        </c15:formulaRef>
                      </c:ext>
                    </c:extLst>
                    <c:strCache>
                      <c:ptCount val="2"/>
                      <c:pt idx="0">
                        <c:v>Boosters</c:v>
                      </c:pt>
                      <c:pt idx="1">
                        <c:v>Males</c:v>
                      </c:pt>
                    </c:strCache>
                  </c:strRef>
                </c:tx>
                <c:spPr>
                  <a:solidFill>
                    <a:schemeClr val="accent1"/>
                  </a:solidFill>
                  <a:ln>
                    <a:noFill/>
                  </a:ln>
                  <a:effectLst/>
                </c:spPr>
                <c:invertIfNegative val="0"/>
                <c:cat>
                  <c:strRef>
                    <c:extLst>
                      <c:ext uri="{02D57815-91ED-43cb-92C2-25804820EDAC}">
                        <c15:formulaRef>
                          <c15:sqref>'PTM-Gender'!$A$3:$A$23</c15:sqref>
                        </c15:formulaRef>
                      </c:ext>
                    </c:extLst>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extLst>
                      <c:ext uri="{02D57815-91ED-43cb-92C2-25804820EDAC}">
                        <c15:formulaRef>
                          <c15:sqref>'PTM-Gender'!$B$3:$B$23</c15:sqref>
                        </c15:formulaRef>
                      </c:ext>
                    </c:extLst>
                    <c:numCache>
                      <c:formatCode>General</c:formatCode>
                      <c:ptCount val="21"/>
                      <c:pt idx="0">
                        <c:v>6</c:v>
                      </c:pt>
                      <c:pt idx="1">
                        <c:v>20</c:v>
                      </c:pt>
                      <c:pt idx="2">
                        <c:v>13</c:v>
                      </c:pt>
                      <c:pt idx="3">
                        <c:v>180</c:v>
                      </c:pt>
                      <c:pt idx="4">
                        <c:v>189</c:v>
                      </c:pt>
                      <c:pt idx="5">
                        <c:v>334</c:v>
                      </c:pt>
                      <c:pt idx="6">
                        <c:v>1181</c:v>
                      </c:pt>
                      <c:pt idx="7">
                        <c:v>1751</c:v>
                      </c:pt>
                      <c:pt idx="8">
                        <c:v>2879</c:v>
                      </c:pt>
                      <c:pt idx="9">
                        <c:v>3923</c:v>
                      </c:pt>
                      <c:pt idx="10">
                        <c:v>5046</c:v>
                      </c:pt>
                      <c:pt idx="11">
                        <c:v>6384</c:v>
                      </c:pt>
                      <c:pt idx="12">
                        <c:v>9855</c:v>
                      </c:pt>
                      <c:pt idx="13">
                        <c:v>13481</c:v>
                      </c:pt>
                      <c:pt idx="14">
                        <c:v>27093</c:v>
                      </c:pt>
                      <c:pt idx="15">
                        <c:v>34829</c:v>
                      </c:pt>
                      <c:pt idx="16">
                        <c:v>39463</c:v>
                      </c:pt>
                      <c:pt idx="17">
                        <c:v>37330</c:v>
                      </c:pt>
                      <c:pt idx="18">
                        <c:v>25334</c:v>
                      </c:pt>
                      <c:pt idx="19">
                        <c:v>18712</c:v>
                      </c:pt>
                      <c:pt idx="20">
                        <c:v>228003</c:v>
                      </c:pt>
                    </c:numCache>
                  </c:numRef>
                </c:val>
                <c:extLst>
                  <c:ext xmlns:c16="http://schemas.microsoft.com/office/drawing/2014/chart" uri="{C3380CC4-5D6E-409C-BE32-E72D297353CC}">
                    <c16:uniqueId val="{00000002-FECE-4EB8-8FB2-46D433254BB1}"/>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'PTM-Gender'!$C$1:$C$2</c15:sqref>
                        </c15:formulaRef>
                      </c:ext>
                    </c:extLst>
                    <c:strCache>
                      <c:ptCount val="2"/>
                      <c:pt idx="0">
                        <c:v>Boosters</c:v>
                      </c:pt>
                      <c:pt idx="1">
                        <c:v>Females</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'PTM-Gender'!$A$3:$A$23</c15:sqref>
                        </c15:formulaRef>
                      </c:ext>
                    </c:extLst>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extLst xmlns:c15="http://schemas.microsoft.com/office/drawing/2012/chart">
                      <c:ext xmlns:c15="http://schemas.microsoft.com/office/drawing/2012/chart" uri="{02D57815-91ED-43cb-92C2-25804820EDAC}">
                        <c15:formulaRef>
                          <c15:sqref>'PTM-Gender'!$C$3:$C$23</c15:sqref>
                        </c15:formulaRef>
                      </c:ext>
                    </c:extLst>
                    <c:numCache>
                      <c:formatCode>General</c:formatCode>
                      <c:ptCount val="21"/>
                      <c:pt idx="0">
                        <c:v>5</c:v>
                      </c:pt>
                      <c:pt idx="1">
                        <c:v>22</c:v>
                      </c:pt>
                      <c:pt idx="2">
                        <c:v>11</c:v>
                      </c:pt>
                      <c:pt idx="3">
                        <c:v>186</c:v>
                      </c:pt>
                      <c:pt idx="4">
                        <c:v>172</c:v>
                      </c:pt>
                      <c:pt idx="5">
                        <c:v>466</c:v>
                      </c:pt>
                      <c:pt idx="6">
                        <c:v>2302</c:v>
                      </c:pt>
                      <c:pt idx="7">
                        <c:v>3221</c:v>
                      </c:pt>
                      <c:pt idx="8">
                        <c:v>5127</c:v>
                      </c:pt>
                      <c:pt idx="9">
                        <c:v>6316</c:v>
                      </c:pt>
                      <c:pt idx="10">
                        <c:v>7461</c:v>
                      </c:pt>
                      <c:pt idx="11">
                        <c:v>8735</c:v>
                      </c:pt>
                      <c:pt idx="12">
                        <c:v>11531</c:v>
                      </c:pt>
                      <c:pt idx="13">
                        <c:v>14683</c:v>
                      </c:pt>
                      <c:pt idx="14">
                        <c:v>26051</c:v>
                      </c:pt>
                      <c:pt idx="15">
                        <c:v>31890</c:v>
                      </c:pt>
                      <c:pt idx="16">
                        <c:v>35220</c:v>
                      </c:pt>
                      <c:pt idx="17">
                        <c:v>35325</c:v>
                      </c:pt>
                      <c:pt idx="18">
                        <c:v>26564</c:v>
                      </c:pt>
                      <c:pt idx="19">
                        <c:v>28055</c:v>
                      </c:pt>
                      <c:pt idx="20">
                        <c:v>243343</c:v>
                      </c:pt>
                    </c:numCache>
                  </c:numRef>
                </c:val>
                <c:extLst xmlns:c15="http://schemas.microsoft.com/office/drawing/2012/chart">
                  <c:ext xmlns:c16="http://schemas.microsoft.com/office/drawing/2014/chart" uri="{C3380CC4-5D6E-409C-BE32-E72D297353CC}">
                    <c16:uniqueId val="{00000003-FECE-4EB8-8FB2-46D433254BB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'PTM-Gender'!$D$1:$D$2</c15:sqref>
                        </c15:formulaRef>
                      </c:ext>
                    </c:extLst>
                    <c:strCache>
                      <c:ptCount val="2"/>
                      <c:pt idx="0">
                        <c:v>Census 2022</c:v>
                      </c:pt>
                      <c:pt idx="1">
                        <c:v>Males</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'PTM-Gender'!$A$3:$A$23</c15:sqref>
                        </c15:formulaRef>
                      </c:ext>
                    </c:extLst>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extLst xmlns:c15="http://schemas.microsoft.com/office/drawing/2012/chart">
                      <c:ext xmlns:c15="http://schemas.microsoft.com/office/drawing/2012/chart" uri="{02D57815-91ED-43cb-92C2-25804820EDAC}">
                        <c15:formulaRef>
                          <c15:sqref>'PTM-Gender'!$D$3:$D$23</c15:sqref>
                        </c15:formulaRef>
                      </c:ext>
                    </c:extLst>
                    <c:numCache>
                      <c:formatCode>General</c:formatCode>
                      <c:ptCount val="21"/>
                      <c:pt idx="0">
                        <c:v>136603</c:v>
                      </c:pt>
                      <c:pt idx="1">
                        <c:v>175470</c:v>
                      </c:pt>
                      <c:pt idx="2">
                        <c:v>76331</c:v>
                      </c:pt>
                      <c:pt idx="3">
                        <c:v>150731</c:v>
                      </c:pt>
                      <c:pt idx="4">
                        <c:v>69627</c:v>
                      </c:pt>
                      <c:pt idx="5">
                        <c:v>66767</c:v>
                      </c:pt>
                      <c:pt idx="6">
                        <c:v>155446</c:v>
                      </c:pt>
                      <c:pt idx="7">
                        <c:v>147398</c:v>
                      </c:pt>
                      <c:pt idx="8">
                        <c:v>160517</c:v>
                      </c:pt>
                      <c:pt idx="9">
                        <c:v>183212</c:v>
                      </c:pt>
                      <c:pt idx="10">
                        <c:v>200561</c:v>
                      </c:pt>
                      <c:pt idx="11">
                        <c:v>185174</c:v>
                      </c:pt>
                      <c:pt idx="12">
                        <c:v>169993</c:v>
                      </c:pt>
                      <c:pt idx="13">
                        <c:v>151899</c:v>
                      </c:pt>
                      <c:pt idx="14">
                        <c:v>134431</c:v>
                      </c:pt>
                      <c:pt idx="15">
                        <c:v>117382</c:v>
                      </c:pt>
                      <c:pt idx="16">
                        <c:v>99281</c:v>
                      </c:pt>
                      <c:pt idx="17">
                        <c:v>73726</c:v>
                      </c:pt>
                      <c:pt idx="18">
                        <c:v>43588</c:v>
                      </c:pt>
                      <c:pt idx="19">
                        <c:v>31607</c:v>
                      </c:pt>
                      <c:pt idx="20">
                        <c:v>2544549</c:v>
                      </c:pt>
                    </c:numCache>
                  </c:numRef>
                </c:val>
                <c:extLst xmlns:c15="http://schemas.microsoft.com/office/drawing/2012/chart">
                  <c:ext xmlns:c16="http://schemas.microsoft.com/office/drawing/2014/chart" uri="{C3380CC4-5D6E-409C-BE32-E72D297353CC}">
                    <c16:uniqueId val="{00000004-FECE-4EB8-8FB2-46D433254BB1}"/>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'PTM-Gender'!$E$1:$E$2</c15:sqref>
                        </c15:formulaRef>
                      </c:ext>
                    </c:extLst>
                    <c:strCache>
                      <c:ptCount val="2"/>
                      <c:pt idx="0">
                        <c:v>Census 2022</c:v>
                      </c:pt>
                      <c:pt idx="1">
                        <c:v>Females</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'PTM-Gender'!$A$3:$A$23</c15:sqref>
                        </c15:formulaRef>
                      </c:ext>
                    </c:extLst>
                    <c:strCache>
                      <c:ptCount val="21"/>
                      <c:pt idx="0">
                        <c:v>6 months - 04</c:v>
                      </c:pt>
                      <c:pt idx="1">
                        <c:v>05 - 09</c:v>
                      </c:pt>
                      <c:pt idx="2">
                        <c:v>10 - 11</c:v>
                      </c:pt>
                      <c:pt idx="3">
                        <c:v>12 - 15</c:v>
                      </c:pt>
                      <c:pt idx="4">
                        <c:v>16 - 17</c:v>
                      </c:pt>
                      <c:pt idx="5">
                        <c:v>18 - 19</c:v>
                      </c:pt>
                      <c:pt idx="6">
                        <c:v>20 - 24</c:v>
                      </c:pt>
                      <c:pt idx="7">
                        <c:v>25 - 29</c:v>
                      </c:pt>
                      <c:pt idx="8">
                        <c:v>30 - 34</c:v>
                      </c:pt>
                      <c:pt idx="9">
                        <c:v>35 - 39</c:v>
                      </c:pt>
                      <c:pt idx="10">
                        <c:v>40 - 44</c:v>
                      </c:pt>
                      <c:pt idx="11">
                        <c:v>45 - 49</c:v>
                      </c:pt>
                      <c:pt idx="12">
                        <c:v>50 - 54</c:v>
                      </c:pt>
                      <c:pt idx="13">
                        <c:v>55 - 59</c:v>
                      </c:pt>
                      <c:pt idx="14">
                        <c:v>60 - 64</c:v>
                      </c:pt>
                      <c:pt idx="15">
                        <c:v>65 - 69</c:v>
                      </c:pt>
                      <c:pt idx="16">
                        <c:v>70 - 74</c:v>
                      </c:pt>
                      <c:pt idx="17">
                        <c:v>75 - 79</c:v>
                      </c:pt>
                      <c:pt idx="18">
                        <c:v>80 - 84</c:v>
                      </c:pt>
                      <c:pt idx="19">
                        <c:v>85+</c:v>
                      </c:pt>
                      <c:pt idx="20">
                        <c:v>All</c:v>
                      </c:pt>
                    </c:strCache>
                  </c:strRef>
                </c:cat>
                <c:val>
                  <c:numRef>
                    <c:extLst xmlns:c15="http://schemas.microsoft.com/office/drawing/2012/chart">
                      <c:ext xmlns:c15="http://schemas.microsoft.com/office/drawing/2012/chart" uri="{02D57815-91ED-43cb-92C2-25804820EDAC}">
                        <c15:formulaRef>
                          <c15:sqref>'PTM-Gender'!$E$3:$E$23</c15:sqref>
                        </c15:formulaRef>
                      </c:ext>
                    </c:extLst>
                    <c:numCache>
                      <c:formatCode>General</c:formatCode>
                      <c:ptCount val="21"/>
                      <c:pt idx="0">
                        <c:v>129914</c:v>
                      </c:pt>
                      <c:pt idx="1">
                        <c:v>167200</c:v>
                      </c:pt>
                      <c:pt idx="2">
                        <c:v>72929</c:v>
                      </c:pt>
                      <c:pt idx="3">
                        <c:v>144651</c:v>
                      </c:pt>
                      <c:pt idx="4">
                        <c:v>66213</c:v>
                      </c:pt>
                      <c:pt idx="5">
                        <c:v>64581</c:v>
                      </c:pt>
                      <c:pt idx="6">
                        <c:v>151697</c:v>
                      </c:pt>
                      <c:pt idx="7">
                        <c:v>148410</c:v>
                      </c:pt>
                      <c:pt idx="8">
                        <c:v>171706</c:v>
                      </c:pt>
                      <c:pt idx="9">
                        <c:v>199657</c:v>
                      </c:pt>
                      <c:pt idx="10">
                        <c:v>210963</c:v>
                      </c:pt>
                      <c:pt idx="11">
                        <c:v>188330</c:v>
                      </c:pt>
                      <c:pt idx="12">
                        <c:v>170010</c:v>
                      </c:pt>
                      <c:pt idx="13">
                        <c:v>155266</c:v>
                      </c:pt>
                      <c:pt idx="14">
                        <c:v>138239</c:v>
                      </c:pt>
                      <c:pt idx="15">
                        <c:v>120762</c:v>
                      </c:pt>
                      <c:pt idx="16">
                        <c:v>103603</c:v>
                      </c:pt>
                      <c:pt idx="17">
                        <c:v>80534</c:v>
                      </c:pt>
                      <c:pt idx="18">
                        <c:v>52998</c:v>
                      </c:pt>
                      <c:pt idx="19">
                        <c:v>52834</c:v>
                      </c:pt>
                      <c:pt idx="20">
                        <c:v>2604590</c:v>
                      </c:pt>
                    </c:numCache>
                  </c:numRef>
                </c:val>
                <c:extLst xmlns:c15="http://schemas.microsoft.com/office/drawing/2012/chart">
                  <c:ext xmlns:c16="http://schemas.microsoft.com/office/drawing/2014/chart" uri="{C3380CC4-5D6E-409C-BE32-E72D297353CC}">
                    <c16:uniqueId val="{00000005-FECE-4EB8-8FB2-46D433254BB1}"/>
                  </c:ext>
                </c:extLst>
              </c15:ser>
            </c15:filteredBarSeries>
          </c:ext>
        </c:extLst>
      </c:barChart>
      <c:catAx>
        <c:axId val="1010932208"/>
        <c:scaling>
          <c:orientation val="minMax"/>
        </c:scaling>
        <c:delete val="0"/>
        <c:axPos val="b"/>
        <c:title>
          <c:tx>
            <c:rich>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Age Group (Yrs)</a:t>
                </a:r>
              </a:p>
            </c:rich>
          </c:tx>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10977808"/>
        <c:crosses val="autoZero"/>
        <c:auto val="1"/>
        <c:lblAlgn val="ctr"/>
        <c:lblOffset val="100"/>
        <c:noMultiLvlLbl val="0"/>
      </c:catAx>
      <c:valAx>
        <c:axId val="10109778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 Uptake Booster</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10932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 Uptake</c:v>
          </c:tx>
          <c:spPr>
            <a:solidFill>
              <a:srgbClr val="BA1F46"/>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'Winter24 Channel'!$F$26:$I$27</c:f>
              <c:multiLvlStrCache>
                <c:ptCount val="4"/>
                <c:lvl>
                  <c:pt idx="0">
                    <c:v>GP</c:v>
                  </c:pt>
                  <c:pt idx="1">
                    <c:v>HSE</c:v>
                  </c:pt>
                  <c:pt idx="2">
                    <c:v>Pharmacy</c:v>
                  </c:pt>
                  <c:pt idx="3">
                    <c:v>Total</c:v>
                  </c:pt>
                </c:lvl>
                <c:lvl>
                  <c:pt idx="0">
                    <c:v>Boosters  Channel</c:v>
                  </c:pt>
                </c:lvl>
              </c:multiLvlStrCache>
              <c:extLst/>
            </c:multiLvlStrRef>
          </c:cat>
          <c:val>
            <c:numRef>
              <c:f>'Winter24 Channel'!$F$28:$H$28</c:f>
              <c:numCache>
                <c:formatCode>0.0</c:formatCode>
                <c:ptCount val="3"/>
                <c:pt idx="0">
                  <c:v>61.612188788758218</c:v>
                </c:pt>
                <c:pt idx="1">
                  <c:v>9.6664290684452592</c:v>
                </c:pt>
                <c:pt idx="2">
                  <c:v>28.721382142796532</c:v>
                </c:pt>
              </c:numCache>
              <c:extLst/>
            </c:numRef>
          </c:val>
          <c:extLst>
            <c:ext xmlns:c16="http://schemas.microsoft.com/office/drawing/2014/chart" uri="{C3380CC4-5D6E-409C-BE32-E72D297353CC}">
              <c16:uniqueId val="{00000000-B3D8-4F60-8905-8E9DAA62AC3E}"/>
            </c:ext>
          </c:extLst>
        </c:ser>
        <c:dLbls>
          <c:showLegendKey val="0"/>
          <c:showVal val="0"/>
          <c:showCatName val="0"/>
          <c:showSerName val="0"/>
          <c:showPercent val="0"/>
          <c:showBubbleSize val="0"/>
        </c:dLbls>
        <c:gapWidth val="219"/>
        <c:overlap val="-27"/>
        <c:axId val="775764848"/>
        <c:axId val="1052120128"/>
      </c:barChart>
      <c:catAx>
        <c:axId val="77576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052120128"/>
        <c:crosses val="autoZero"/>
        <c:auto val="1"/>
        <c:lblAlgn val="ctr"/>
        <c:lblOffset val="100"/>
        <c:noMultiLvlLbl val="0"/>
      </c:catAx>
      <c:valAx>
        <c:axId val="1052120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a:t>% of Total Boosters Adminstered</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775764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FD50B9-0A57-752A-2B05-6D9338618FD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00CEBAF4-129C-434E-964F-E5996A4399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D6030B-594E-4ADD-804C-E806176514DE}" type="datetimeFigureOut">
              <a:rPr lang="en-IE" smtClean="0"/>
              <a:t>15/01/2025</a:t>
            </a:fld>
            <a:endParaRPr lang="en-IE"/>
          </a:p>
        </p:txBody>
      </p:sp>
      <p:sp>
        <p:nvSpPr>
          <p:cNvPr id="4" name="Footer Placeholder 3">
            <a:extLst>
              <a:ext uri="{FF2B5EF4-FFF2-40B4-BE49-F238E27FC236}">
                <a16:creationId xmlns:a16="http://schemas.microsoft.com/office/drawing/2014/main" id="{A7BA6757-AAD0-55F4-B974-04E971826C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AFE88AF9-45DD-5F39-5509-DBD3FEE8D0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476754-8EC4-4B0C-B19F-82261187FE4D}" type="slidenum">
              <a:rPr lang="en-IE" smtClean="0"/>
              <a:t>‹#›</a:t>
            </a:fld>
            <a:endParaRPr lang="en-IE"/>
          </a:p>
        </p:txBody>
      </p:sp>
    </p:spTree>
    <p:extLst>
      <p:ext uri="{BB962C8B-B14F-4D97-AF65-F5344CB8AC3E}">
        <p14:creationId xmlns:p14="http://schemas.microsoft.com/office/powerpoint/2010/main" val="36122403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31454B-2B34-4B6B-9F21-83B79D6C5504}" type="datetimeFigureOut">
              <a:rPr lang="en-IE" smtClean="0"/>
              <a:t>15/01/2025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a:t>
            </a:fld>
            <a:endParaRPr lang="en-IE"/>
          </a:p>
        </p:txBody>
      </p:sp>
    </p:spTree>
    <p:extLst>
      <p:ext uri="{BB962C8B-B14F-4D97-AF65-F5344CB8AC3E}">
        <p14:creationId xmlns:p14="http://schemas.microsoft.com/office/powerpoint/2010/main" val="726174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2</a:t>
            </a:fld>
            <a:endParaRPr lang="en-IE"/>
          </a:p>
        </p:txBody>
      </p:sp>
    </p:spTree>
    <p:extLst>
      <p:ext uri="{BB962C8B-B14F-4D97-AF65-F5344CB8AC3E}">
        <p14:creationId xmlns:p14="http://schemas.microsoft.com/office/powerpoint/2010/main" val="1672258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3</a:t>
            </a:fld>
            <a:endParaRPr lang="en-IE"/>
          </a:p>
        </p:txBody>
      </p:sp>
    </p:spTree>
    <p:extLst>
      <p:ext uri="{BB962C8B-B14F-4D97-AF65-F5344CB8AC3E}">
        <p14:creationId xmlns:p14="http://schemas.microsoft.com/office/powerpoint/2010/main" val="1336402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4</a:t>
            </a:fld>
            <a:endParaRPr lang="en-IE"/>
          </a:p>
        </p:txBody>
      </p:sp>
    </p:spTree>
    <p:extLst>
      <p:ext uri="{BB962C8B-B14F-4D97-AF65-F5344CB8AC3E}">
        <p14:creationId xmlns:p14="http://schemas.microsoft.com/office/powerpoint/2010/main" val="3599079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5</a:t>
            </a:fld>
            <a:endParaRPr lang="en-IE"/>
          </a:p>
        </p:txBody>
      </p:sp>
    </p:spTree>
    <p:extLst>
      <p:ext uri="{BB962C8B-B14F-4D97-AF65-F5344CB8AC3E}">
        <p14:creationId xmlns:p14="http://schemas.microsoft.com/office/powerpoint/2010/main" val="3528536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16</a:t>
            </a:fld>
            <a:endParaRPr lang="en-IE"/>
          </a:p>
        </p:txBody>
      </p:sp>
    </p:spTree>
    <p:extLst>
      <p:ext uri="{BB962C8B-B14F-4D97-AF65-F5344CB8AC3E}">
        <p14:creationId xmlns:p14="http://schemas.microsoft.com/office/powerpoint/2010/main" val="1602380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802C663-E0EB-4714-8209-31587A85A502}" type="slidenum">
              <a:rPr lang="en-IE" smtClean="0"/>
              <a:t>17</a:t>
            </a:fld>
            <a:endParaRPr lang="en-IE"/>
          </a:p>
        </p:txBody>
      </p:sp>
    </p:spTree>
    <p:extLst>
      <p:ext uri="{BB962C8B-B14F-4D97-AF65-F5344CB8AC3E}">
        <p14:creationId xmlns:p14="http://schemas.microsoft.com/office/powerpoint/2010/main" val="762610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a:t>Presentation Title</a:t>
            </a:r>
          </a:p>
          <a:p>
            <a:endParaRPr lang="en-US" dirty="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BA1F4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sp>
        <p:nvSpPr>
          <p:cNvPr id="2" name="Title 1"/>
          <p:cNvSpPr>
            <a:spLocks noGrp="1"/>
          </p:cNvSpPr>
          <p:nvPr>
            <p:ph type="ctrTitle" hasCustomPrompt="1"/>
          </p:nvPr>
        </p:nvSpPr>
        <p:spPr>
          <a:xfrm>
            <a:off x="304007" y="3734593"/>
            <a:ext cx="6172200" cy="685801"/>
          </a:xfrm>
        </p:spPr>
        <p:txBody>
          <a:bodyPr>
            <a:normAutofit/>
          </a:bodyPr>
          <a:lstStyle>
            <a:lvl1pPr algn="l">
              <a:defRPr sz="280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en-US" dirty="0"/>
              <a:t>Health Protection Surveillance Centre</a:t>
            </a:r>
          </a:p>
        </p:txBody>
      </p:sp>
      <p:pic>
        <p:nvPicPr>
          <p:cNvPr id="5" name="Picture 4">
            <a:extLst>
              <a:ext uri="{FF2B5EF4-FFF2-40B4-BE49-F238E27FC236}">
                <a16:creationId xmlns:a16="http://schemas.microsoft.com/office/drawing/2014/main" id="{0F1EBEC4-88F2-44DC-AF1C-A107854D28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399" y="566539"/>
            <a:ext cx="1005757" cy="89603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BA1F46"/>
          </a:solidFill>
          <a:ln>
            <a:solidFill>
              <a:srgbClr val="BA1F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BA1F46"/>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a:t>Slide title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a:t>Click to edit Master title style</a:t>
            </a:r>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www.hpsc.i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cpi.access.preservica.com/uncategorized/IO_e96fc7c5-1777-45d3-898e-5550336168a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o.ie/en/releasesandpublications/ep/p-cpsr/censusofpopulation2022-summaryresults/populationchang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608806" y="1372394"/>
            <a:ext cx="10972800" cy="2286000"/>
          </a:xfrm>
        </p:spPr>
        <p:txBody>
          <a:bodyPr>
            <a:noAutofit/>
          </a:bodyPr>
          <a:lstStyle/>
          <a:p>
            <a:pPr algn="ctr"/>
            <a:r>
              <a:rPr lang="en-IE" dirty="0">
                <a:solidFill>
                  <a:schemeClr val="tx1"/>
                </a:solidFill>
              </a:rPr>
              <a:t>COVID-19 Vaccination Uptake in Ireland</a:t>
            </a:r>
          </a:p>
          <a:p>
            <a:pPr algn="ctr"/>
            <a:r>
              <a:rPr lang="en-IE" dirty="0">
                <a:solidFill>
                  <a:schemeClr val="tx1"/>
                </a:solidFill>
              </a:rPr>
              <a:t>Weekly Report </a:t>
            </a:r>
          </a:p>
          <a:p>
            <a:pPr algn="ctr"/>
            <a:r>
              <a:rPr lang="en-IE" dirty="0">
                <a:solidFill>
                  <a:schemeClr val="tx1"/>
                </a:solidFill>
              </a:rPr>
              <a:t>Winter Campaign 2024</a:t>
            </a:r>
            <a:endParaRPr lang="en-IE" sz="2000" dirty="0">
              <a:solidFill>
                <a:schemeClr val="tx1"/>
              </a:solidFill>
            </a:endParaRPr>
          </a:p>
          <a:p>
            <a:pPr algn="ctr"/>
            <a:r>
              <a:rPr lang="en-IE" sz="1800" dirty="0">
                <a:solidFill>
                  <a:schemeClr val="tx1"/>
                </a:solidFill>
              </a:rPr>
              <a:t>Week ending Sunday 24</a:t>
            </a:r>
            <a:r>
              <a:rPr lang="en-IE" sz="1800" baseline="30000" dirty="0">
                <a:solidFill>
                  <a:schemeClr val="tx1"/>
                </a:solidFill>
              </a:rPr>
              <a:t>th</a:t>
            </a:r>
            <a:r>
              <a:rPr lang="en-IE" sz="1800" dirty="0">
                <a:solidFill>
                  <a:schemeClr val="tx1"/>
                </a:solidFill>
              </a:rPr>
              <a:t> November 2024</a:t>
            </a:r>
          </a:p>
        </p:txBody>
      </p:sp>
      <p:sp>
        <p:nvSpPr>
          <p:cNvPr id="8" name="Subtitle 6"/>
          <p:cNvSpPr txBox="1">
            <a:spLocks/>
          </p:cNvSpPr>
          <p:nvPr/>
        </p:nvSpPr>
        <p:spPr>
          <a:xfrm>
            <a:off x="107536" y="6505003"/>
            <a:ext cx="751167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Slides prepared by the Health Protection Surveillance Centre 25</a:t>
            </a:r>
            <a:r>
              <a:rPr lang="en-IE" sz="1600" b="0" baseline="30000" dirty="0"/>
              <a:t>th</a:t>
            </a:r>
            <a:r>
              <a:rPr lang="en-IE" sz="1600" b="0" dirty="0"/>
              <a:t> November 2024</a:t>
            </a:r>
          </a:p>
        </p:txBody>
      </p:sp>
      <p:pic>
        <p:nvPicPr>
          <p:cNvPr id="5" name="Picture 4">
            <a:extLst>
              <a:ext uri="{FF2B5EF4-FFF2-40B4-BE49-F238E27FC236}">
                <a16:creationId xmlns:a16="http://schemas.microsoft.com/office/drawing/2014/main" id="{1391B042-19CF-45BC-AC64-1A16BAC606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06" y="543754"/>
            <a:ext cx="1361624" cy="1133440"/>
          </a:xfrm>
          <a:prstGeom prst="rect">
            <a:avLst/>
          </a:prstGeom>
        </p:spPr>
      </p:pic>
      <p:sp>
        <p:nvSpPr>
          <p:cNvPr id="10" name="Subtitle 6">
            <a:extLst>
              <a:ext uri="{FF2B5EF4-FFF2-40B4-BE49-F238E27FC236}">
                <a16:creationId xmlns:a16="http://schemas.microsoft.com/office/drawing/2014/main" id="{95AE6DC5-06F9-4156-95ED-0C1F71B1692E}"/>
              </a:ext>
            </a:extLst>
          </p:cNvPr>
          <p:cNvSpPr txBox="1">
            <a:spLocks/>
          </p:cNvSpPr>
          <p:nvPr/>
        </p:nvSpPr>
        <p:spPr>
          <a:xfrm>
            <a:off x="380204" y="3719703"/>
            <a:ext cx="11734801" cy="591764"/>
          </a:xfrm>
          <a:prstGeom prst="rect">
            <a:avLst/>
          </a:prstGeom>
        </p:spPr>
        <p:txBody>
          <a:bodyPr vert="horz" lIns="108850" tIns="54425" rIns="108850" bIns="54425" rtlCol="0">
            <a:no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400" dirty="0">
                <a:solidFill>
                  <a:schemeClr val="tx1"/>
                </a:solidFill>
              </a:rPr>
              <a:t>Latest Summary Statistics </a:t>
            </a:r>
            <a:r>
              <a:rPr lang="en-GB" sz="1400" dirty="0">
                <a:solidFill>
                  <a:schemeClr val="tx1"/>
                </a:solidFill>
              </a:rPr>
              <a:t>Absolute Numbers of COVID-19  Winter 2024 Campaign Doses and Percentage Uptake of the Census 2022 Population and other denominator estimates between 16/09/2024 and 24/11/2024 inclusive</a:t>
            </a:r>
            <a:endParaRPr lang="en-IE" sz="1400" dirty="0">
              <a:solidFill>
                <a:schemeClr val="tx1"/>
              </a:solidFill>
            </a:endParaRPr>
          </a:p>
        </p:txBody>
      </p:sp>
      <p:graphicFrame>
        <p:nvGraphicFramePr>
          <p:cNvPr id="4" name="Table 3">
            <a:extLst>
              <a:ext uri="{FF2B5EF4-FFF2-40B4-BE49-F238E27FC236}">
                <a16:creationId xmlns:a16="http://schemas.microsoft.com/office/drawing/2014/main" id="{E74FA574-D169-3F58-EE73-CF75F2630164}"/>
              </a:ext>
            </a:extLst>
          </p:cNvPr>
          <p:cNvGraphicFramePr>
            <a:graphicFrameLocks noGrp="1"/>
          </p:cNvGraphicFramePr>
          <p:nvPr>
            <p:extLst>
              <p:ext uri="{D42A27DB-BD31-4B8C-83A1-F6EECF244321}">
                <p14:modId xmlns:p14="http://schemas.microsoft.com/office/powerpoint/2010/main" val="542610494"/>
              </p:ext>
            </p:extLst>
          </p:nvPr>
        </p:nvGraphicFramePr>
        <p:xfrm>
          <a:off x="418306" y="4311467"/>
          <a:ext cx="11315700" cy="1876044"/>
        </p:xfrm>
        <a:graphic>
          <a:graphicData uri="http://schemas.openxmlformats.org/drawingml/2006/table">
            <a:tbl>
              <a:tblPr firstRow="1" firstCol="1" bandRow="1"/>
              <a:tblGrid>
                <a:gridCol w="2831754">
                  <a:extLst>
                    <a:ext uri="{9D8B030D-6E8A-4147-A177-3AD203B41FA5}">
                      <a16:colId xmlns:a16="http://schemas.microsoft.com/office/drawing/2014/main" val="4041277537"/>
                    </a:ext>
                  </a:extLst>
                </a:gridCol>
                <a:gridCol w="2828925">
                  <a:extLst>
                    <a:ext uri="{9D8B030D-6E8A-4147-A177-3AD203B41FA5}">
                      <a16:colId xmlns:a16="http://schemas.microsoft.com/office/drawing/2014/main" val="274087856"/>
                    </a:ext>
                  </a:extLst>
                </a:gridCol>
                <a:gridCol w="2828925">
                  <a:extLst>
                    <a:ext uri="{9D8B030D-6E8A-4147-A177-3AD203B41FA5}">
                      <a16:colId xmlns:a16="http://schemas.microsoft.com/office/drawing/2014/main" val="4149787758"/>
                    </a:ext>
                  </a:extLst>
                </a:gridCol>
                <a:gridCol w="2826096">
                  <a:extLst>
                    <a:ext uri="{9D8B030D-6E8A-4147-A177-3AD203B41FA5}">
                      <a16:colId xmlns:a16="http://schemas.microsoft.com/office/drawing/2014/main" val="3372523929"/>
                    </a:ext>
                  </a:extLst>
                </a:gridCol>
              </a:tblGrid>
              <a:tr h="688621">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Age Group</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tc>
                  <a:txBody>
                    <a:bodyPr/>
                    <a:lstStyle/>
                    <a:p>
                      <a:pPr algn="ctr">
                        <a:lnSpc>
                          <a:spcPct val="107000"/>
                        </a:lnSpc>
                        <a:spcAft>
                          <a:spcPts val="800"/>
                        </a:spcAft>
                      </a:pPr>
                      <a:r>
                        <a:rPr lang="en-IE" sz="1600" b="1" kern="1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No. Booster doses as % Uptake Census 2022 Population/Other estimates</a:t>
                      </a:r>
                      <a:endParaRPr lang="en-IE"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A1F46"/>
                    </a:solidFill>
                  </a:tcPr>
                </a:tc>
                <a:extLst>
                  <a:ext uri="{0D108BD9-81ED-4DB2-BD59-A6C34878D82A}">
                    <a16:rowId xmlns:a16="http://schemas.microsoft.com/office/drawing/2014/main" val="598300610"/>
                  </a:ext>
                </a:extLst>
              </a:tr>
              <a:tr h="208184">
                <a:tc>
                  <a:txBody>
                    <a:bodyPr/>
                    <a:lstStyle/>
                    <a:p>
                      <a:pPr algn="ctr" fontAlgn="b"/>
                      <a:r>
                        <a:rPr lang="en-IE" sz="1400" b="0" i="0" u="none" strike="noStrike" dirty="0">
                          <a:solidFill>
                            <a:srgbClr val="000000"/>
                          </a:solidFill>
                          <a:effectLst/>
                          <a:latin typeface="Calibri" panose="020F0502020204030204" pitchFamily="34" charset="0"/>
                        </a:rPr>
                        <a:t>60-69yrs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119843</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510814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23.5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6843694"/>
                  </a:ext>
                </a:extLst>
              </a:tr>
              <a:tr h="208184">
                <a:tc>
                  <a:txBody>
                    <a:bodyPr/>
                    <a:lstStyle/>
                    <a:p>
                      <a:pPr algn="ctr" fontAlgn="b"/>
                      <a:r>
                        <a:rPr lang="en-IE" sz="1400" b="0" i="0" u="none" strike="noStrike" dirty="0">
                          <a:solidFill>
                            <a:srgbClr val="000000"/>
                          </a:solidFill>
                          <a:effectLst/>
                          <a:latin typeface="Calibri" panose="020F0502020204030204" pitchFamily="34" charset="0"/>
                        </a:rPr>
                        <a:t>70-79yrs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147328</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357144</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41.3</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553043727"/>
                  </a:ext>
                </a:extLst>
              </a:tr>
              <a:tr h="208184">
                <a:tc>
                  <a:txBody>
                    <a:bodyPr/>
                    <a:lstStyle/>
                    <a:p>
                      <a:pPr algn="ctr" fontAlgn="b"/>
                      <a:r>
                        <a:rPr lang="en-IE" sz="1400" b="0" i="0" u="none" strike="noStrike" dirty="0">
                          <a:solidFill>
                            <a:srgbClr val="000000"/>
                          </a:solidFill>
                          <a:effectLst/>
                          <a:latin typeface="Calibri" panose="020F0502020204030204" pitchFamily="34" charset="0"/>
                        </a:rPr>
                        <a:t>80+yrs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98659</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181027</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54.5</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76502512"/>
                  </a:ext>
                </a:extLst>
              </a:tr>
              <a:tr h="208184">
                <a:tc>
                  <a:txBody>
                    <a:bodyPr/>
                    <a:lstStyle/>
                    <a:p>
                      <a:pPr algn="ctr" fontAlgn="b"/>
                      <a:r>
                        <a:rPr lang="en-IE" sz="1400" b="0" i="0" u="none" strike="noStrike">
                          <a:solidFill>
                            <a:srgbClr val="000000"/>
                          </a:solidFill>
                          <a:effectLst/>
                          <a:latin typeface="Calibri" panose="020F0502020204030204" pitchFamily="34" charset="0"/>
                        </a:rPr>
                        <a:t>HCWs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19213</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09685731"/>
                  </a:ext>
                </a:extLst>
              </a:tr>
              <a:tr h="208184">
                <a:tc>
                  <a:txBody>
                    <a:bodyPr/>
                    <a:lstStyle/>
                    <a:p>
                      <a:pPr algn="ctr" fontAlgn="b"/>
                      <a:r>
                        <a:rPr lang="en-IE" sz="1400" b="0" i="0" u="none" strike="noStrike">
                          <a:solidFill>
                            <a:srgbClr val="000000"/>
                          </a:solidFill>
                          <a:effectLst/>
                          <a:latin typeface="Calibri" panose="020F0502020204030204" pitchFamily="34" charset="0"/>
                        </a:rPr>
                        <a:t>LTCF residents</a:t>
                      </a:r>
                    </a:p>
                  </a:txBody>
                  <a:tcPr marL="7620" marR="7620" marT="7620" marB="0" anchor="b">
                    <a:lnL>
                      <a:noFill/>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24569</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25000</a:t>
                      </a:r>
                    </a:p>
                  </a:txBody>
                  <a:tcPr marL="7620" marR="7620" marT="762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rgbClr val="000000"/>
                      </a:solidFill>
                      <a:prstDash val="dot"/>
                      <a:round/>
                      <a:headEnd type="none" w="med" len="med"/>
                      <a:tailEnd type="none" w="med" len="med"/>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119061"/>
                  </a:ext>
                </a:extLst>
              </a:tr>
            </a:tbl>
          </a:graphicData>
        </a:graphic>
      </p:graphicFrame>
      <p:sp>
        <p:nvSpPr>
          <p:cNvPr id="2" name="Subtitle 6">
            <a:extLst>
              <a:ext uri="{FF2B5EF4-FFF2-40B4-BE49-F238E27FC236}">
                <a16:creationId xmlns:a16="http://schemas.microsoft.com/office/drawing/2014/main" id="{F037AC43-6697-38B9-EAE1-6D260A5870E0}"/>
              </a:ext>
            </a:extLst>
          </p:cNvPr>
          <p:cNvSpPr txBox="1">
            <a:spLocks/>
          </p:cNvSpPr>
          <p:nvPr/>
        </p:nvSpPr>
        <p:spPr>
          <a:xfrm>
            <a:off x="7543006" y="6505003"/>
            <a:ext cx="3352800" cy="438657"/>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1600" b="0" dirty="0"/>
              <a:t>* See caveats on slide # 5</a:t>
            </a:r>
          </a:p>
        </p:txBody>
      </p:sp>
    </p:spTree>
    <p:extLst>
      <p:ext uri="{BB962C8B-B14F-4D97-AF65-F5344CB8AC3E}">
        <p14:creationId xmlns:p14="http://schemas.microsoft.com/office/powerpoint/2010/main" val="3740052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AA56A-AF4B-B43A-C74C-35D903F02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AE2374-B592-EFFB-D7B0-C2B90CD5E4D4}"/>
              </a:ext>
            </a:extLst>
          </p:cNvPr>
          <p:cNvSpPr>
            <a:spLocks noGrp="1"/>
          </p:cNvSpPr>
          <p:nvPr>
            <p:ph type="title"/>
          </p:nvPr>
        </p:nvSpPr>
        <p:spPr>
          <a:xfrm>
            <a:off x="227806" y="76994"/>
            <a:ext cx="10744200" cy="1021493"/>
          </a:xfrm>
        </p:spPr>
        <p:txBody>
          <a:bodyPr>
            <a:normAutofit fontScale="90000"/>
          </a:bodyPr>
          <a:lstStyle/>
          <a:p>
            <a:pPr algn="ctr"/>
            <a:r>
              <a:rPr lang="en-IE" sz="2200" kern="0" dirty="0">
                <a:solidFill>
                  <a:srgbClr val="A50021"/>
                </a:solidFill>
                <a:effectLst/>
              </a:rPr>
              <a:t>Uptake of Winter 2024 </a:t>
            </a:r>
            <a:r>
              <a:rPr lang="en-IE" sz="2200" kern="0" dirty="0">
                <a:solidFill>
                  <a:srgbClr val="A50021"/>
                </a:solidFill>
              </a:rPr>
              <a:t>COVID-19 </a:t>
            </a:r>
            <a:r>
              <a:rPr lang="en-IE" sz="2200" kern="0" dirty="0">
                <a:solidFill>
                  <a:srgbClr val="A50021"/>
                </a:solidFill>
                <a:effectLst/>
              </a:rPr>
              <a:t>Booster Doses as a percentage of the Census 2022 population by age groups and gender </a:t>
            </a:r>
            <a:r>
              <a:rPr lang="en-GB" sz="2200" dirty="0">
                <a:solidFill>
                  <a:srgbClr val="A50021"/>
                </a:solidFill>
              </a:rPr>
              <a:t>administered between 16/09/2024 and 24/11/2024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07B5B05E-1B46-55DF-B7E4-DA2D95423B9A}"/>
              </a:ext>
            </a:extLst>
          </p:cNvPr>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3" name="Chart 2">
            <a:extLst>
              <a:ext uri="{FF2B5EF4-FFF2-40B4-BE49-F238E27FC236}">
                <a16:creationId xmlns:a16="http://schemas.microsoft.com/office/drawing/2014/main" id="{0044ACFC-EA75-7921-2ED7-261FDE2F5A1B}"/>
              </a:ext>
            </a:extLst>
          </p:cNvPr>
          <p:cNvGraphicFramePr>
            <a:graphicFrameLocks/>
          </p:cNvGraphicFramePr>
          <p:nvPr>
            <p:extLst>
              <p:ext uri="{D42A27DB-BD31-4B8C-83A1-F6EECF244321}">
                <p14:modId xmlns:p14="http://schemas.microsoft.com/office/powerpoint/2010/main" val="1264329062"/>
              </p:ext>
            </p:extLst>
          </p:nvPr>
        </p:nvGraphicFramePr>
        <p:xfrm>
          <a:off x="837406" y="1098488"/>
          <a:ext cx="10134600" cy="49983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237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Doses by county as a percentage of the Census 2022 population among 60+ year olds </a:t>
            </a:r>
            <a:br>
              <a:rPr lang="en-GB" sz="2200" dirty="0">
                <a:solidFill>
                  <a:srgbClr val="A50021"/>
                </a:solidFill>
              </a:rPr>
            </a:br>
            <a:r>
              <a:rPr lang="en-GB" sz="2200" dirty="0">
                <a:solidFill>
                  <a:srgbClr val="A50021"/>
                </a:solidFill>
              </a:rPr>
              <a:t>between 16/09/2024 and 24/11/2024 inclusive</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3" name="Slide Number Placeholder 2">
            <a:extLst>
              <a:ext uri="{FF2B5EF4-FFF2-40B4-BE49-F238E27FC236}">
                <a16:creationId xmlns:a16="http://schemas.microsoft.com/office/drawing/2014/main" id="{FB5CB81F-5A60-E0D7-3323-DFF5D62E3739}"/>
              </a:ext>
            </a:extLst>
          </p:cNvPr>
          <p:cNvSpPr>
            <a:spLocks noGrp="1"/>
          </p:cNvSpPr>
          <p:nvPr>
            <p:ph type="sldNum" sz="quarter" idx="12"/>
          </p:nvPr>
        </p:nvSpPr>
        <p:spPr/>
        <p:txBody>
          <a:bodyPr/>
          <a:lstStyle/>
          <a:p>
            <a:fld id="{B6F15528-21DE-4FAA-801E-634DDDAF4B2B}" type="slidenum">
              <a:rPr lang="en-US" smtClean="0"/>
              <a:pPr/>
              <a:t>11</a:t>
            </a:fld>
            <a:endParaRPr lang="en-US"/>
          </a:p>
        </p:txBody>
      </p:sp>
      <p:pic>
        <p:nvPicPr>
          <p:cNvPr id="6" name="Picture 5">
            <a:extLst>
              <a:ext uri="{FF2B5EF4-FFF2-40B4-BE49-F238E27FC236}">
                <a16:creationId xmlns:a16="http://schemas.microsoft.com/office/drawing/2014/main" id="{997D0B8E-790E-44AC-C440-4139EC607AE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57939" y="1498646"/>
            <a:ext cx="6051867" cy="4647677"/>
          </a:xfrm>
          <a:prstGeom prst="rect">
            <a:avLst/>
          </a:prstGeom>
          <a:noFill/>
          <a:ln>
            <a:noFill/>
          </a:ln>
        </p:spPr>
      </p:pic>
    </p:spTree>
    <p:extLst>
      <p:ext uri="{BB962C8B-B14F-4D97-AF65-F5344CB8AC3E}">
        <p14:creationId xmlns:p14="http://schemas.microsoft.com/office/powerpoint/2010/main" val="1428470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A8226-0BC6-9796-9EA7-E37D52C07A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4F2867-E68B-EEBE-60BF-1574B852A78D}"/>
              </a:ext>
            </a:extLst>
          </p:cNvPr>
          <p:cNvSpPr>
            <a:spLocks noGrp="1"/>
          </p:cNvSpPr>
          <p:nvPr>
            <p:ph type="title"/>
          </p:nvPr>
        </p:nvSpPr>
        <p:spPr>
          <a:xfrm>
            <a:off x="227806" y="76994"/>
            <a:ext cx="11201400" cy="1021493"/>
          </a:xfrm>
        </p:spPr>
        <p:txBody>
          <a:bodyPr>
            <a:normAutofit fontScale="90000"/>
          </a:bodyPr>
          <a:lstStyle/>
          <a:p>
            <a:pPr algn="ctr"/>
            <a:r>
              <a:rPr lang="en-IE" sz="2200" kern="0" dirty="0">
                <a:solidFill>
                  <a:srgbClr val="A50021"/>
                </a:solidFill>
                <a:effectLst/>
              </a:rPr>
              <a:t>Number of COVID-19 Winter 2024 booster doses administered to HCWs by age group and staff category </a:t>
            </a:r>
            <a:r>
              <a:rPr lang="en-GB" sz="2200" dirty="0">
                <a:solidFill>
                  <a:srgbClr val="A50021"/>
                </a:solidFill>
              </a:rPr>
              <a:t>administered between 16/09/2024 and 24/11/2024 inclusive</a:t>
            </a:r>
            <a:endParaRPr lang="en-IE" sz="1300" dirty="0">
              <a:solidFill>
                <a:srgbClr val="A50021"/>
              </a:solidFill>
            </a:endParaRPr>
          </a:p>
        </p:txBody>
      </p:sp>
      <p:sp>
        <p:nvSpPr>
          <p:cNvPr id="4" name="Slide Number Placeholder 3">
            <a:extLst>
              <a:ext uri="{FF2B5EF4-FFF2-40B4-BE49-F238E27FC236}">
                <a16:creationId xmlns:a16="http://schemas.microsoft.com/office/drawing/2014/main" id="{4FBF01C1-2C53-0DD6-172C-53DF9FFBB0A2}"/>
              </a:ext>
            </a:extLst>
          </p:cNvPr>
          <p:cNvSpPr>
            <a:spLocks noGrp="1"/>
          </p:cNvSpPr>
          <p:nvPr>
            <p:ph type="sldNum" sz="quarter" idx="12"/>
          </p:nvPr>
        </p:nvSpPr>
        <p:spPr/>
        <p:txBody>
          <a:bodyPr/>
          <a:lstStyle/>
          <a:p>
            <a:fld id="{B6F15528-21DE-4FAA-801E-634DDDAF4B2B}" type="slidenum">
              <a:rPr lang="en-US" smtClean="0"/>
              <a:pPr/>
              <a:t>12</a:t>
            </a:fld>
            <a:endParaRPr lang="en-US"/>
          </a:p>
        </p:txBody>
      </p:sp>
      <p:graphicFrame>
        <p:nvGraphicFramePr>
          <p:cNvPr id="9" name="Table 8">
            <a:extLst>
              <a:ext uri="{FF2B5EF4-FFF2-40B4-BE49-F238E27FC236}">
                <a16:creationId xmlns:a16="http://schemas.microsoft.com/office/drawing/2014/main" id="{C497AC77-F57E-CBF7-1301-CCC3F4451B7D}"/>
              </a:ext>
            </a:extLst>
          </p:cNvPr>
          <p:cNvGraphicFramePr>
            <a:graphicFrameLocks noGrp="1"/>
          </p:cNvGraphicFramePr>
          <p:nvPr>
            <p:extLst>
              <p:ext uri="{D42A27DB-BD31-4B8C-83A1-F6EECF244321}">
                <p14:modId xmlns:p14="http://schemas.microsoft.com/office/powerpoint/2010/main" val="952949839"/>
              </p:ext>
            </p:extLst>
          </p:nvPr>
        </p:nvGraphicFramePr>
        <p:xfrm>
          <a:off x="609600" y="1219994"/>
          <a:ext cx="10971213" cy="4724401"/>
        </p:xfrm>
        <a:graphic>
          <a:graphicData uri="http://schemas.openxmlformats.org/drawingml/2006/table">
            <a:tbl>
              <a:tblPr firstRow="1" firstCol="1" bandRow="1"/>
              <a:tblGrid>
                <a:gridCol w="3223342">
                  <a:extLst>
                    <a:ext uri="{9D8B030D-6E8A-4147-A177-3AD203B41FA5}">
                      <a16:colId xmlns:a16="http://schemas.microsoft.com/office/drawing/2014/main" val="523467547"/>
                    </a:ext>
                  </a:extLst>
                </a:gridCol>
                <a:gridCol w="1198056">
                  <a:extLst>
                    <a:ext uri="{9D8B030D-6E8A-4147-A177-3AD203B41FA5}">
                      <a16:colId xmlns:a16="http://schemas.microsoft.com/office/drawing/2014/main" val="3118068138"/>
                    </a:ext>
                  </a:extLst>
                </a:gridCol>
                <a:gridCol w="1200251">
                  <a:extLst>
                    <a:ext uri="{9D8B030D-6E8A-4147-A177-3AD203B41FA5}">
                      <a16:colId xmlns:a16="http://schemas.microsoft.com/office/drawing/2014/main" val="1049328178"/>
                    </a:ext>
                  </a:extLst>
                </a:gridCol>
                <a:gridCol w="1200251">
                  <a:extLst>
                    <a:ext uri="{9D8B030D-6E8A-4147-A177-3AD203B41FA5}">
                      <a16:colId xmlns:a16="http://schemas.microsoft.com/office/drawing/2014/main" val="1478047576"/>
                    </a:ext>
                  </a:extLst>
                </a:gridCol>
                <a:gridCol w="1200251">
                  <a:extLst>
                    <a:ext uri="{9D8B030D-6E8A-4147-A177-3AD203B41FA5}">
                      <a16:colId xmlns:a16="http://schemas.microsoft.com/office/drawing/2014/main" val="1156954514"/>
                    </a:ext>
                  </a:extLst>
                </a:gridCol>
                <a:gridCol w="1200251">
                  <a:extLst>
                    <a:ext uri="{9D8B030D-6E8A-4147-A177-3AD203B41FA5}">
                      <a16:colId xmlns:a16="http://schemas.microsoft.com/office/drawing/2014/main" val="1004282777"/>
                    </a:ext>
                  </a:extLst>
                </a:gridCol>
                <a:gridCol w="671438">
                  <a:extLst>
                    <a:ext uri="{9D8B030D-6E8A-4147-A177-3AD203B41FA5}">
                      <a16:colId xmlns:a16="http://schemas.microsoft.com/office/drawing/2014/main" val="187446630"/>
                    </a:ext>
                  </a:extLst>
                </a:gridCol>
                <a:gridCol w="1077373">
                  <a:extLst>
                    <a:ext uri="{9D8B030D-6E8A-4147-A177-3AD203B41FA5}">
                      <a16:colId xmlns:a16="http://schemas.microsoft.com/office/drawing/2014/main" val="3801762261"/>
                    </a:ext>
                  </a:extLst>
                </a:gridCol>
              </a:tblGrid>
              <a:tr h="464695">
                <a:tc>
                  <a:txBody>
                    <a:bodyPr/>
                    <a:lstStyle/>
                    <a:p>
                      <a:pPr>
                        <a:lnSpc>
                          <a:spcPct val="107000"/>
                        </a:lnSpc>
                        <a:spcAft>
                          <a:spcPts val="800"/>
                        </a:spcAft>
                      </a:pPr>
                      <a:r>
                        <a:rPr lang="en-IE" sz="1400" b="1" kern="100" dirty="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Occupation</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a:noFill/>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&lt;18</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18-59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60-69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70-79</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80+</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solidFill>
                      <a:srgbClr val="BA1F46"/>
                    </a:solidFill>
                  </a:tcPr>
                </a:tc>
                <a:tc>
                  <a:txBody>
                    <a:bodyPr/>
                    <a:lstStyle/>
                    <a:p>
                      <a:pPr algn="r">
                        <a:lnSpc>
                          <a:spcPct val="107000"/>
                        </a:lnSpc>
                        <a:spcAft>
                          <a:spcPts val="800"/>
                        </a:spcAft>
                      </a:pPr>
                      <a:r>
                        <a:rPr lang="en-IE" sz="1400" b="1" kern="100">
                          <a:solidFill>
                            <a:srgbClr val="F2F2F2"/>
                          </a:solidFill>
                          <a:effectLst/>
                          <a:latin typeface="Calibri" panose="020F0502020204030204" pitchFamily="34" charset="0"/>
                          <a:ea typeface="Times New Roman" panose="02020603050405020304" pitchFamily="18" charset="0"/>
                          <a:cs typeface="Times New Roman" panose="02020603050405020304" pitchFamily="18" charset="0"/>
                        </a:rPr>
                        <a:t>% of 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dot"/>
                      <a:round/>
                      <a:headEnd type="none" w="med" len="med"/>
                      <a:tailEnd type="none" w="med" len="med"/>
                    </a:lnL>
                    <a:lnR>
                      <a:noFill/>
                    </a:lnR>
                    <a:lnT>
                      <a:noFill/>
                    </a:lnT>
                    <a:lnB>
                      <a:noFill/>
                    </a:lnB>
                    <a:solidFill>
                      <a:srgbClr val="BA1F46"/>
                    </a:solidFill>
                  </a:tcPr>
                </a:tc>
                <a:extLst>
                  <a:ext uri="{0D108BD9-81ED-4DB2-BD59-A6C34878D82A}">
                    <a16:rowId xmlns:a16="http://schemas.microsoft.com/office/drawing/2014/main" val="350490601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Support Staff</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877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311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1207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6.3</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39422382"/>
                  </a:ext>
                </a:extLst>
              </a:tr>
              <a:tr h="387246">
                <a:tc>
                  <a:txBody>
                    <a:bodyPr/>
                    <a:lstStyle/>
                    <a:p>
                      <a:pPr>
                        <a:lnSpc>
                          <a:spcPct val="107000"/>
                        </a:lnSpc>
                        <a:spcAft>
                          <a:spcPts val="800"/>
                        </a:spcAft>
                      </a:pPr>
                      <a:r>
                        <a:rPr lang="en-IE" sz="1400" kern="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Health &amp; Social Care Professionals</a:t>
                      </a:r>
                      <a:endParaRPr lang="en-IE"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3838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431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4300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22.4</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999933751"/>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Management &amp; Administration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2145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558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2721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14.2</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6404753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Medical &amp; Dental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3426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285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3729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19.4</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84192215"/>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Nursing &amp; Midwifery</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3527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467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4009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20.9</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009673808"/>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Patient Client Care Staff</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893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1101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5.7</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15733041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142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68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216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1.1</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4272230720"/>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Retired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725413177"/>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Other</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318</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56</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381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2.0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36870202"/>
                  </a:ext>
                </a:extLst>
              </a:tr>
              <a:tr h="387246">
                <a:tc>
                  <a:txBody>
                    <a:bodyPr/>
                    <a:lstStyle/>
                    <a:p>
                      <a:pPr>
                        <a:lnSpc>
                          <a:spcPct val="107000"/>
                        </a:lnSpc>
                        <a:spcAft>
                          <a:spcPts val="800"/>
                        </a:spcAft>
                      </a:pPr>
                      <a:r>
                        <a:rPr lang="en-IE" sz="1400" kern="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 specified</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1274</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184</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33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1541</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a:noFill/>
                    </a:lnB>
                    <a:noFill/>
                  </a:tcPr>
                </a:tc>
                <a:tc>
                  <a:txBody>
                    <a:bodyPr/>
                    <a:lstStyle/>
                    <a:p>
                      <a:pPr algn="r" fontAlgn="b"/>
                      <a:r>
                        <a:rPr lang="en-IE" sz="1400" b="0" i="0" u="none" strike="noStrike">
                          <a:solidFill>
                            <a:srgbClr val="000000"/>
                          </a:solidFill>
                          <a:effectLst/>
                          <a:latin typeface="Calibri" panose="020F0502020204030204" pitchFamily="34" charset="0"/>
                        </a:rPr>
                        <a:t>8.0</a:t>
                      </a:r>
                    </a:p>
                  </a:txBody>
                  <a:tcPr marL="7620" marR="7620" marT="7620" marB="0" anchor="ctr">
                    <a:lnL w="12700" cap="flat" cmpd="sng" algn="ctr">
                      <a:solidFill>
                        <a:srgbClr val="000000"/>
                      </a:solidFill>
                      <a:prstDash val="dot"/>
                      <a:round/>
                      <a:headEnd type="none" w="med" len="med"/>
                      <a:tailEnd type="none" w="med" len="med"/>
                    </a:lnL>
                    <a:lnR>
                      <a:noFill/>
                    </a:lnR>
                    <a:lnT>
                      <a:noFill/>
                    </a:lnT>
                    <a:lnB>
                      <a:noFill/>
                    </a:lnB>
                    <a:noFill/>
                  </a:tcPr>
                </a:tc>
                <a:extLst>
                  <a:ext uri="{0D108BD9-81ED-4DB2-BD59-A6C34878D82A}">
                    <a16:rowId xmlns:a16="http://schemas.microsoft.com/office/drawing/2014/main" val="3808950882"/>
                  </a:ext>
                </a:extLst>
              </a:tr>
              <a:tr h="387246">
                <a:tc>
                  <a:txBody>
                    <a:bodyPr/>
                    <a:lstStyle/>
                    <a:p>
                      <a:pPr>
                        <a:lnSpc>
                          <a:spcPct val="107000"/>
                        </a:lnSpc>
                        <a:spcAft>
                          <a:spcPts val="800"/>
                        </a:spcAft>
                      </a:pPr>
                      <a:r>
                        <a:rPr lang="en-IE" sz="1400" b="1" kern="100">
                          <a:effectLst/>
                          <a:latin typeface="Calibri" panose="020F0502020204030204" pitchFamily="34" charset="0"/>
                          <a:ea typeface="Times New Roman" panose="02020603050405020304" pitchFamily="18" charset="0"/>
                          <a:cs typeface="Times New Roman" panose="02020603050405020304" pitchFamily="18" charset="0"/>
                        </a:rPr>
                        <a:t>Total</a:t>
                      </a:r>
                      <a:endParaRPr lang="en-IE" sz="14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35</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16440</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2562</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147</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29</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a:solidFill>
                            <a:srgbClr val="000000"/>
                          </a:solidFill>
                          <a:effectLst/>
                          <a:latin typeface="Calibri" panose="020F0502020204030204" pitchFamily="34" charset="0"/>
                        </a:rPr>
                        <a:t>19213</a:t>
                      </a:r>
                    </a:p>
                  </a:txBody>
                  <a:tcPr marL="7620" marR="7620" marT="762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r" fontAlgn="b"/>
                      <a:r>
                        <a:rPr lang="en-IE" sz="1400" b="1" i="0" u="none" strike="noStrike" dirty="0">
                          <a:solidFill>
                            <a:srgbClr val="000000"/>
                          </a:solidFill>
                          <a:effectLst/>
                          <a:latin typeface="Calibri" panose="020F0502020204030204" pitchFamily="34" charset="0"/>
                        </a:rPr>
                        <a:t>100.0</a:t>
                      </a:r>
                    </a:p>
                  </a:txBody>
                  <a:tcPr marL="7620" marR="7620" marT="7620" marB="0" anchor="ctr">
                    <a:lnL w="12700" cap="flat" cmpd="sng" algn="ctr">
                      <a:solidFill>
                        <a:srgbClr val="000000"/>
                      </a:solidFill>
                      <a:prstDash val="dot"/>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9413223"/>
                  </a:ext>
                </a:extLst>
              </a:tr>
            </a:tbl>
          </a:graphicData>
        </a:graphic>
      </p:graphicFrame>
    </p:spTree>
    <p:extLst>
      <p:ext uri="{BB962C8B-B14F-4D97-AF65-F5344CB8AC3E}">
        <p14:creationId xmlns:p14="http://schemas.microsoft.com/office/powerpoint/2010/main" val="381750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889D2-CF22-394A-8528-55A205DEE0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3B14FC-DB3C-C854-92A0-171606FE5BCB}"/>
              </a:ext>
            </a:extLst>
          </p:cNvPr>
          <p:cNvSpPr>
            <a:spLocks noGrp="1"/>
          </p:cNvSpPr>
          <p:nvPr>
            <p:ph type="title"/>
          </p:nvPr>
        </p:nvSpPr>
        <p:spPr>
          <a:xfrm>
            <a:off x="227806" y="76994"/>
            <a:ext cx="10744200" cy="1021493"/>
          </a:xfrm>
        </p:spPr>
        <p:txBody>
          <a:bodyPr>
            <a:noAutofit/>
          </a:bodyPr>
          <a:lstStyle/>
          <a:p>
            <a:pPr algn="ctr"/>
            <a:r>
              <a:rPr lang="en-GB" sz="2200" kern="0" dirty="0">
                <a:solidFill>
                  <a:srgbClr val="A50021"/>
                </a:solidFill>
                <a:effectLst/>
              </a:rPr>
              <a:t>Number of COVID-19 Winter 2024 booster doses among HCWs by age and gender </a:t>
            </a:r>
            <a:r>
              <a:rPr lang="en-GB" sz="2200" dirty="0">
                <a:solidFill>
                  <a:srgbClr val="A50021"/>
                </a:solidFill>
              </a:rPr>
              <a:t>administered between 16/09/2024 and 24/11/2024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9C4C13C5-E146-E005-59CF-9FEFA00EF96B}"/>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6" name="Picture 5">
            <a:extLst>
              <a:ext uri="{FF2B5EF4-FFF2-40B4-BE49-F238E27FC236}">
                <a16:creationId xmlns:a16="http://schemas.microsoft.com/office/drawing/2014/main" id="{1584018C-2DBA-43C9-8F6B-1899C735D7ED}"/>
              </a:ext>
            </a:extLst>
          </p:cNvPr>
          <p:cNvPicPr>
            <a:picLocks noChangeAspect="1"/>
          </p:cNvPicPr>
          <p:nvPr/>
        </p:nvPicPr>
        <p:blipFill>
          <a:blip r:embed="rId2"/>
          <a:stretch>
            <a:fillRect/>
          </a:stretch>
        </p:blipFill>
        <p:spPr>
          <a:xfrm>
            <a:off x="1140682" y="1098487"/>
            <a:ext cx="9831324" cy="4849368"/>
          </a:xfrm>
          <a:prstGeom prst="rect">
            <a:avLst/>
          </a:prstGeom>
        </p:spPr>
      </p:pic>
    </p:spTree>
    <p:extLst>
      <p:ext uri="{BB962C8B-B14F-4D97-AF65-F5344CB8AC3E}">
        <p14:creationId xmlns:p14="http://schemas.microsoft.com/office/powerpoint/2010/main" val="3229517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92BEE-7324-2450-B252-B8942FA5E9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C788DB-C1BE-4C4D-A5F2-1C0F81169C65}"/>
              </a:ext>
            </a:extLst>
          </p:cNvPr>
          <p:cNvSpPr>
            <a:spLocks noGrp="1"/>
          </p:cNvSpPr>
          <p:nvPr>
            <p:ph type="title"/>
          </p:nvPr>
        </p:nvSpPr>
        <p:spPr>
          <a:xfrm>
            <a:off x="227806" y="76994"/>
            <a:ext cx="11201400" cy="1021493"/>
          </a:xfrm>
        </p:spPr>
        <p:txBody>
          <a:bodyPr>
            <a:noAutofit/>
          </a:bodyPr>
          <a:lstStyle/>
          <a:p>
            <a:pPr algn="ctr"/>
            <a:r>
              <a:rPr lang="en-GB" sz="2200" kern="0" dirty="0">
                <a:solidFill>
                  <a:srgbClr val="A50021"/>
                </a:solidFill>
                <a:effectLst/>
              </a:rPr>
              <a:t>Number of COVID-19 Winter 2024 booster doses among RCF residents by age and gender </a:t>
            </a:r>
            <a:r>
              <a:rPr lang="en-GB" sz="2200" dirty="0">
                <a:solidFill>
                  <a:srgbClr val="A50021"/>
                </a:solidFill>
              </a:rPr>
              <a:t>administered between 16/09/2024 and 24/11/2024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AAE7219-1E18-F4F2-8BBA-28201B2BD66C}"/>
              </a:ext>
            </a:extLst>
          </p:cNvPr>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Picture 5">
            <a:extLst>
              <a:ext uri="{FF2B5EF4-FFF2-40B4-BE49-F238E27FC236}">
                <a16:creationId xmlns:a16="http://schemas.microsoft.com/office/drawing/2014/main" id="{A3DB3EF0-C171-6E23-D3CB-6DF19A17CC98}"/>
              </a:ext>
            </a:extLst>
          </p:cNvPr>
          <p:cNvPicPr>
            <a:picLocks noChangeAspect="1"/>
          </p:cNvPicPr>
          <p:nvPr/>
        </p:nvPicPr>
        <p:blipFill>
          <a:blip r:embed="rId2"/>
          <a:stretch>
            <a:fillRect/>
          </a:stretch>
        </p:blipFill>
        <p:spPr>
          <a:xfrm>
            <a:off x="989044" y="1098487"/>
            <a:ext cx="10212324" cy="4849368"/>
          </a:xfrm>
          <a:prstGeom prst="rect">
            <a:avLst/>
          </a:prstGeom>
        </p:spPr>
      </p:pic>
    </p:spTree>
    <p:extLst>
      <p:ext uri="{BB962C8B-B14F-4D97-AF65-F5344CB8AC3E}">
        <p14:creationId xmlns:p14="http://schemas.microsoft.com/office/powerpoint/2010/main" val="330477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a:bodyPr>
          <a:lstStyle/>
          <a:p>
            <a:pPr algn="ctr"/>
            <a:r>
              <a:rPr lang="en-GB" sz="2200" dirty="0">
                <a:solidFill>
                  <a:srgbClr val="A50021"/>
                </a:solidFill>
              </a:rPr>
              <a:t>Percentage of Winter 2024 COVID-19 Booster Doses by Distribution Channel administered between 16/09/2024 and 24/11/2024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15</a:t>
            </a:fld>
            <a:endParaRPr lang="en-US"/>
          </a:p>
        </p:txBody>
      </p:sp>
      <p:graphicFrame>
        <p:nvGraphicFramePr>
          <p:cNvPr id="5" name="Chart 4">
            <a:extLst>
              <a:ext uri="{FF2B5EF4-FFF2-40B4-BE49-F238E27FC236}">
                <a16:creationId xmlns:a16="http://schemas.microsoft.com/office/drawing/2014/main" id="{89957CED-2683-4BB4-8287-80B1F6DDAD48}"/>
              </a:ext>
            </a:extLst>
          </p:cNvPr>
          <p:cNvGraphicFramePr>
            <a:graphicFrameLocks/>
          </p:cNvGraphicFramePr>
          <p:nvPr>
            <p:extLst>
              <p:ext uri="{D42A27DB-BD31-4B8C-83A1-F6EECF244321}">
                <p14:modId xmlns:p14="http://schemas.microsoft.com/office/powerpoint/2010/main" val="3143009027"/>
              </p:ext>
            </p:extLst>
          </p:nvPr>
        </p:nvGraphicFramePr>
        <p:xfrm>
          <a:off x="1142206" y="1296194"/>
          <a:ext cx="96774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0287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R="0" algn="just" rtl="0">
              <a:buFont typeface="Courier New" panose="02070309020205020404" pitchFamily="49" charset="0"/>
              <a:buChar char="o"/>
            </a:pPr>
            <a:r>
              <a:rPr lang="en-GB" sz="1800" b="0" i="0" u="none" strike="noStrike" baseline="0" dirty="0">
                <a:latin typeface="+mn-lt"/>
              </a:rPr>
              <a:t>Uptake data reported refers to the period up to midnight of the last day of the latest epidemiological week Monday to Sunday.</a:t>
            </a:r>
          </a:p>
          <a:p>
            <a:pPr marR="0" algn="just" rtl="0">
              <a:buFont typeface="Courier New" panose="02070309020205020404" pitchFamily="49" charset="0"/>
              <a:buChar char="o"/>
            </a:pPr>
            <a:r>
              <a:rPr lang="en-GB" sz="1800" b="0" i="0" u="none" strike="noStrike" baseline="0" dirty="0">
                <a:latin typeface="+mn-lt"/>
              </a:rPr>
              <a:t>Where county and/or age group calculation of estimated uptake exceeds 100% due to data capture issues within Coax or where the numerator exceeds the population estimate/denominator then the uptake will be rounded down to </a:t>
            </a:r>
            <a:r>
              <a:rPr lang="en-GB" sz="1800" b="0" i="0" u="none" strike="noStrike" baseline="0" dirty="0">
                <a:solidFill>
                  <a:srgbClr val="C00000"/>
                </a:solidFill>
                <a:latin typeface="+mn-lt"/>
              </a:rPr>
              <a:t>99.9% (unless otherwise indicated in the report).</a:t>
            </a:r>
          </a:p>
          <a:p>
            <a:pPr marR="0" algn="l" rtl="0">
              <a:buFont typeface="Courier New" panose="02070309020205020404" pitchFamily="49" charset="0"/>
              <a:buChar char="o"/>
            </a:pPr>
            <a:r>
              <a:rPr lang="en-GB" sz="1800" b="0" i="0" u="none" strike="noStrike" baseline="0" dirty="0">
                <a:latin typeface="+mn-lt"/>
              </a:rPr>
              <a:t>Total reported doses in this report now includes all vaccination doses on the IIS/COVAX data system, including those received abroad by Irish residents.</a:t>
            </a:r>
          </a:p>
          <a:p>
            <a:pPr marR="0" algn="l" rtl="0">
              <a:buFont typeface="Courier New" panose="02070309020205020404" pitchFamily="49" charset="0"/>
              <a:buChar char="o"/>
            </a:pPr>
            <a:r>
              <a:rPr lang="en-GB" sz="1800" b="0" i="0" u="none" strike="noStrike" baseline="0" dirty="0">
                <a:latin typeface="+mn-lt"/>
              </a:rPr>
              <a:t>Reported figures excludes vaccination records where the death of the individual has been recorded.</a:t>
            </a:r>
          </a:p>
          <a:p>
            <a:pPr marR="0" algn="l" rtl="0">
              <a:buFont typeface="Courier New" panose="02070309020205020404" pitchFamily="49" charset="0"/>
              <a:buChar char="o"/>
            </a:pPr>
            <a:r>
              <a:rPr lang="en-GB" sz="1800" b="0" i="0" u="none" strike="noStrike" baseline="0" dirty="0">
                <a:latin typeface="+mn-lt"/>
              </a:rPr>
              <a:t>While data is presented in terms of total number of people receiving boosters as a proportion of total population, it should be noted that not all people within these populations will be eligible for vaccination at a given time for example if they have recently had COVID-19 infection.</a:t>
            </a:r>
          </a:p>
          <a:p>
            <a:pPr marR="0" algn="l" rtl="0">
              <a:buFont typeface="Courier New" panose="02070309020205020404" pitchFamily="49" charset="0"/>
              <a:buChar char="o"/>
            </a:pPr>
            <a:r>
              <a:rPr lang="en-GB" sz="1800" b="0" i="0" u="none" strike="noStrike" baseline="0" dirty="0">
                <a:latin typeface="+mn-lt"/>
              </a:rPr>
              <a:t>It was not possible to accurately summarise the number of individuals aged between 6 months and 4 years, between 5 and 11 years and between 12 and 59 years with underlying medical conditions because those details in the IIS/COVAX extract are combined in a complex way with target groupings.</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967967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85006" y="175132"/>
            <a:ext cx="10286285" cy="564293"/>
          </a:xfrm>
        </p:spPr>
        <p:txBody>
          <a:bodyPr>
            <a:normAutofit/>
          </a:bodyPr>
          <a:lstStyle/>
          <a:p>
            <a:pPr algn="ctr"/>
            <a:r>
              <a:rPr lang="en-GB" sz="2400" dirty="0">
                <a:solidFill>
                  <a:srgbClr val="A50021"/>
                </a:solidFill>
              </a:rPr>
              <a:t>Caveats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fontScale="92500"/>
          </a:bodyPr>
          <a:lstStyle/>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The data in this report are based on the vaccination records stored on the COVAX system. The vaccination status and other variables on the person's account and vaccination record such as risk factors and </a:t>
            </a:r>
            <a:r>
              <a:rPr lang="en-GB" sz="1600" dirty="0" err="1">
                <a:effectLst/>
                <a:latin typeface="+mn-lt"/>
                <a:ea typeface="Times New Roman" panose="02020603050405020304" pitchFamily="18" charset="0"/>
                <a:cs typeface="Times New Roman" panose="02020603050405020304" pitchFamily="18" charset="0"/>
              </a:rPr>
              <a:t>cohorted</a:t>
            </a:r>
            <a:r>
              <a:rPr lang="en-GB" sz="1600" dirty="0">
                <a:effectLst/>
                <a:latin typeface="+mn-lt"/>
                <a:ea typeface="Times New Roman" panose="02020603050405020304" pitchFamily="18" charset="0"/>
                <a:cs typeface="Times New Roman" panose="02020603050405020304" pitchFamily="18" charset="0"/>
              </a:rPr>
              <a:t> groupings are as recorded on this system. For values recorded on the person's account, these may not be updated at each vaccination event depending on them being provided by the vaccine recipient and recorded at the time of vaccination.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Furthermore, for vaccinations given at GP practices and pharmacies, these other variables are not necessarily mandatory at the source of record (GP Practice or Pharmacy System) and so may not update changes on the person account in COVAX. As a result, in some cases, the data may reflect a historic value (such as risk factor or cohort). </a:t>
            </a:r>
          </a:p>
          <a:p>
            <a:pPr marL="34290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In addition, a person may have more than one risk factor for a given vaccination event, but all relevant risk factors may not be recorded. For example,</a:t>
            </a:r>
            <a:r>
              <a:rPr lang="en-GB" sz="1600" dirty="0">
                <a:latin typeface="+mn-lt"/>
                <a:ea typeface="Aptos" panose="020B0004020202020204" pitchFamily="34" charset="0"/>
                <a:cs typeface="Times New Roman" panose="02020603050405020304" pitchFamily="18" charset="0"/>
              </a:rPr>
              <a:t> as HCW status is considered a risk factor, those who also have a medical condition (another risk factor) are likely to be recorded on IIS/COVAX with the latter rather as a HCW, thereby resulting in an under-reporting of vaccinated HCWs</a:t>
            </a:r>
            <a:endParaRPr lang="en-GB" sz="1600" dirty="0">
              <a:effectLst/>
              <a:latin typeface="+mn-lt"/>
              <a:ea typeface="Times New Roman" panose="02020603050405020304" pitchFamily="18" charset="0"/>
              <a:cs typeface="Times New Roman" panose="02020603050405020304" pitchFamily="18" charset="0"/>
            </a:endParaRP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Also, </a:t>
            </a:r>
            <a:r>
              <a:rPr lang="en-GB" sz="1600" dirty="0" err="1">
                <a:effectLst/>
                <a:latin typeface="+mn-lt"/>
                <a:ea typeface="Times New Roman" panose="02020603050405020304" pitchFamily="18" charset="0"/>
                <a:cs typeface="Times New Roman" panose="02020603050405020304" pitchFamily="18" charset="0"/>
              </a:rPr>
              <a:t>cohorting</a:t>
            </a:r>
            <a:r>
              <a:rPr lang="en-GB" sz="1600" dirty="0">
                <a:effectLst/>
                <a:latin typeface="+mn-lt"/>
                <a:ea typeface="Times New Roman" panose="02020603050405020304" pitchFamily="18" charset="0"/>
                <a:cs typeface="Times New Roman" panose="02020603050405020304" pitchFamily="18" charset="0"/>
              </a:rPr>
              <a:t> (such as healthcare worker) is dependent on this information being supplied by the vaccine recipient at the time of vaccination and this being recorded on the system of record. Therefore, this data presented in this report is based on the vaccination status of individuals registered on the COVAX system based on their last dose received. </a:t>
            </a:r>
          </a:p>
          <a:p>
            <a:pPr marL="342900" lvl="0" indent="-342900" algn="just">
              <a:lnSpc>
                <a:spcPct val="107000"/>
              </a:lnSpc>
              <a:buFont typeface="Courier New" panose="02070309020205020404" pitchFamily="49" charset="0"/>
              <a:buChar char="o"/>
            </a:pPr>
            <a:r>
              <a:rPr lang="en-GB" sz="1600" dirty="0">
                <a:effectLst/>
                <a:latin typeface="+mn-lt"/>
                <a:ea typeface="Times New Roman" panose="02020603050405020304" pitchFamily="18" charset="0"/>
                <a:cs typeface="Times New Roman" panose="02020603050405020304" pitchFamily="18" charset="0"/>
              </a:rPr>
              <a:t>This means that the risk factor profile of those same individuals may not reflect their actual status at that same time for the reasons explained above.</a:t>
            </a:r>
          </a:p>
          <a:p>
            <a:pPr marL="342900" lvl="0" indent="-342900" algn="just">
              <a:lnSpc>
                <a:spcPct val="107000"/>
              </a:lnSpc>
              <a:buFont typeface="Courier New" panose="02070309020205020404" pitchFamily="49" charset="0"/>
              <a:buChar char="o"/>
            </a:pPr>
            <a:r>
              <a:rPr lang="en-GB" sz="1600" dirty="0">
                <a:effectLst/>
                <a:latin typeface="+mn-lt"/>
                <a:ea typeface="Aptos" panose="020B0004020202020204" pitchFamily="34" charset="0"/>
                <a:cs typeface="Times New Roman" panose="02020603050405020304" pitchFamily="18" charset="0"/>
              </a:rPr>
              <a:t>The data presented in this slide set focusses exclusively on all booster doses administered during the Winter 2024 campaign as the number of individuals who have competed their primary course treatment is quite small, so much so that the numbers will have a negligible impact on the calculation of the overall percentage uptake of COVID-19 vaccination in the general population. </a:t>
            </a: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319692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26610"/>
            <a:ext cx="10971372" cy="1409594"/>
          </a:xfrm>
        </p:spPr>
        <p:txBody>
          <a:bodyPr>
            <a:normAutofit/>
          </a:bodyPr>
          <a:lstStyle/>
          <a:p>
            <a:endParaRPr lang="en-IE" dirty="0"/>
          </a:p>
          <a:p>
            <a:pPr marL="0" indent="0">
              <a:buNone/>
            </a:pPr>
            <a:endParaRPr lang="en-IE" dirty="0"/>
          </a:p>
          <a:p>
            <a:pPr marL="0" indent="0">
              <a:buNone/>
            </a:pPr>
            <a:r>
              <a:rPr lang="en-IE" dirty="0"/>
              <a: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9306" y="5354366"/>
            <a:ext cx="952633" cy="952633"/>
          </a:xfrm>
          <a:prstGeom prst="rect">
            <a:avLst/>
          </a:prstGeom>
        </p:spPr>
      </p:pic>
      <p:sp>
        <p:nvSpPr>
          <p:cNvPr id="6" name="TextBox 5"/>
          <p:cNvSpPr txBox="1"/>
          <p:nvPr/>
        </p:nvSpPr>
        <p:spPr>
          <a:xfrm>
            <a:off x="5638006" y="5639594"/>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606" y="5447594"/>
            <a:ext cx="954000" cy="954000"/>
          </a:xfrm>
          <a:prstGeom prst="rect">
            <a:avLst/>
          </a:prstGeom>
        </p:spPr>
      </p:pic>
      <p:sp>
        <p:nvSpPr>
          <p:cNvPr id="8" name="TextBox 7"/>
          <p:cNvSpPr txBox="1"/>
          <p:nvPr/>
        </p:nvSpPr>
        <p:spPr>
          <a:xfrm>
            <a:off x="1295973" y="5662930"/>
            <a:ext cx="1905000" cy="738664"/>
          </a:xfrm>
          <a:prstGeom prst="rect">
            <a:avLst/>
          </a:prstGeom>
          <a:noFill/>
        </p:spPr>
        <p:txBody>
          <a:bodyPr wrap="square" rtlCol="0">
            <a:spAutoFit/>
          </a:bodyPr>
          <a:lstStyle/>
          <a:p>
            <a:r>
              <a:rPr lang="en-IE" b="1" dirty="0"/>
              <a:t>@</a:t>
            </a:r>
            <a:r>
              <a:rPr lang="en-IE" b="1" dirty="0" err="1"/>
              <a:t>hpscireland</a:t>
            </a:r>
            <a:endParaRPr lang="en-IE" b="1" dirty="0"/>
          </a:p>
          <a:p>
            <a:endParaRPr lang="en-IE" dirty="0"/>
          </a:p>
        </p:txBody>
      </p:sp>
      <p:sp>
        <p:nvSpPr>
          <p:cNvPr id="9" name="TextBox 8"/>
          <p:cNvSpPr txBox="1"/>
          <p:nvPr/>
        </p:nvSpPr>
        <p:spPr>
          <a:xfrm>
            <a:off x="9166341" y="5684027"/>
            <a:ext cx="1905000" cy="738664"/>
          </a:xfrm>
          <a:prstGeom prst="rect">
            <a:avLst/>
          </a:prstGeom>
          <a:noFill/>
        </p:spPr>
        <p:txBody>
          <a:bodyPr wrap="square" rtlCol="0">
            <a:spAutoFit/>
          </a:bodyPr>
          <a:lstStyle/>
          <a:p>
            <a:r>
              <a:rPr lang="en-IE" b="1" dirty="0">
                <a:hlinkClick r:id="rId4"/>
              </a:rPr>
              <a:t>www.hpsc.ie</a:t>
            </a:r>
            <a:r>
              <a:rPr lang="en-IE" b="1" dirty="0"/>
              <a:t> </a:t>
            </a:r>
          </a:p>
          <a:p>
            <a:endParaRPr lang="en-IE" dirty="0"/>
          </a:p>
        </p:txBody>
      </p:sp>
      <p:sp>
        <p:nvSpPr>
          <p:cNvPr id="10" name="Title 1"/>
          <p:cNvSpPr>
            <a:spLocks noGrp="1"/>
          </p:cNvSpPr>
          <p:nvPr>
            <p:ph type="title"/>
          </p:nvPr>
        </p:nvSpPr>
        <p:spPr>
          <a:xfrm>
            <a:off x="609521" y="274701"/>
            <a:ext cx="10361851" cy="564293"/>
          </a:xfrm>
        </p:spPr>
        <p:txBody>
          <a:bodyPr>
            <a:normAutofit/>
          </a:bodyPr>
          <a:lstStyle/>
          <a:p>
            <a:pPr algn="ctr"/>
            <a:r>
              <a:rPr lang="en-IE" sz="2500" dirty="0">
                <a:solidFill>
                  <a:srgbClr val="A50021"/>
                </a:solidFill>
              </a:rPr>
              <a:t>Acknowledgements</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41655" y="5395587"/>
            <a:ext cx="972000" cy="972000"/>
          </a:xfrm>
          <a:prstGeom prst="rect">
            <a:avLst/>
          </a:prstGeom>
        </p:spPr>
      </p:pic>
      <p:sp>
        <p:nvSpPr>
          <p:cNvPr id="2" name="TextBox 1">
            <a:extLst>
              <a:ext uri="{FF2B5EF4-FFF2-40B4-BE49-F238E27FC236}">
                <a16:creationId xmlns:a16="http://schemas.microsoft.com/office/drawing/2014/main" id="{FB8824EF-7DEC-46E0-BA2F-A84750A4728C}"/>
              </a:ext>
            </a:extLst>
          </p:cNvPr>
          <p:cNvSpPr txBox="1"/>
          <p:nvPr/>
        </p:nvSpPr>
        <p:spPr>
          <a:xfrm>
            <a:off x="609521" y="1372394"/>
            <a:ext cx="11267408" cy="3739485"/>
          </a:xfrm>
          <a:prstGeom prst="rect">
            <a:avLst/>
          </a:prstGeom>
          <a:noFill/>
        </p:spPr>
        <p:txBody>
          <a:bodyPr wrap="square" rtlCol="0">
            <a:spAutoFit/>
          </a:bodyPr>
          <a:lstStyle/>
          <a:p>
            <a:r>
              <a:rPr lang="en-IE" sz="2400" dirty="0"/>
              <a:t>Sincere thanks to the following for providing the data for this report:</a:t>
            </a:r>
          </a:p>
          <a:p>
            <a:pPr marL="342900" lvl="0" indent="-342900">
              <a:buFont typeface="Arial" panose="020B0604020202020204" pitchFamily="34" charset="0"/>
              <a:buChar char="•"/>
            </a:pPr>
            <a:r>
              <a:rPr lang="en-IE" sz="2400" dirty="0"/>
              <a:t>National Immunisation Office (NIO)</a:t>
            </a:r>
          </a:p>
          <a:p>
            <a:pPr marL="342900" lvl="0" indent="-342900">
              <a:buFont typeface="Arial" panose="020B0604020202020204" pitchFamily="34" charset="0"/>
              <a:buChar char="•"/>
            </a:pPr>
            <a:r>
              <a:rPr lang="en-IE" sz="2400" dirty="0"/>
              <a:t>Office of the Chief Information Officer (OCIO)</a:t>
            </a:r>
          </a:p>
          <a:p>
            <a:pPr marL="342900" lvl="0" indent="-342900">
              <a:buFont typeface="Arial" panose="020B0604020202020204" pitchFamily="34" charset="0"/>
              <a:buChar char="•"/>
            </a:pPr>
            <a:r>
              <a:rPr lang="en-IE" sz="2400" dirty="0"/>
              <a:t>HSE Integrated Information Services (IIS) and COVAX Implementation team of Salesforce, IBM, PWC, EY</a:t>
            </a:r>
          </a:p>
          <a:p>
            <a:pPr marL="342900" lvl="0" indent="-342900">
              <a:buFont typeface="Arial" panose="020B0604020202020204" pitchFamily="34" charset="0"/>
              <a:buChar char="•"/>
            </a:pPr>
            <a:r>
              <a:rPr lang="en-IE" sz="2400" dirty="0"/>
              <a:t>HSE procurement/acute hospitals/CHOs/vaccinating teams and administrators/IT staff</a:t>
            </a:r>
          </a:p>
          <a:p>
            <a:pPr marL="342900" lvl="0" indent="-342900">
              <a:buFont typeface="Arial" panose="020B0604020202020204" pitchFamily="34" charset="0"/>
              <a:buChar char="•"/>
            </a:pPr>
            <a:r>
              <a:rPr lang="en-IE" sz="2400" dirty="0"/>
              <a:t>HSE Health Intelligence, Strategic Planning &amp; Transformation Unit</a:t>
            </a:r>
          </a:p>
          <a:p>
            <a:pPr marL="342900" lvl="0" indent="-342900">
              <a:buFont typeface="Arial" panose="020B0604020202020204" pitchFamily="34" charset="0"/>
              <a:buChar char="•"/>
            </a:pPr>
            <a:r>
              <a:rPr lang="en-IE" sz="2400" dirty="0"/>
              <a:t>NHSS for Fair Deal Resident Data</a:t>
            </a:r>
          </a:p>
          <a:p>
            <a:pPr marL="342900" lvl="0" indent="-342900">
              <a:buFont typeface="Arial" panose="020B0604020202020204" pitchFamily="34" charset="0"/>
              <a:buChar char="•"/>
            </a:pPr>
            <a:r>
              <a:rPr lang="en-IE" sz="2400" dirty="0"/>
              <a:t>HR-Sap for HSE HCW Data</a:t>
            </a:r>
          </a:p>
          <a:p>
            <a:endParaRPr lang="en-IE" dirty="0"/>
          </a:p>
        </p:txBody>
      </p:sp>
      <p:sp>
        <p:nvSpPr>
          <p:cNvPr id="12" name="Slide Number Placeholder 11">
            <a:extLst>
              <a:ext uri="{FF2B5EF4-FFF2-40B4-BE49-F238E27FC236}">
                <a16:creationId xmlns:a16="http://schemas.microsoft.com/office/drawing/2014/main" id="{CB875410-3A92-7C01-496D-FEBBECF9CF0D}"/>
              </a:ext>
            </a:extLst>
          </p:cNvPr>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411259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Booster &amp; Seasonal Influenza 2024 doses by HSE HCWs between 16/09/2024 to 17/11/2024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89806" y="1524794"/>
            <a:ext cx="10591800" cy="3700244"/>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In total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108,127</a:t>
            </a:r>
            <a:r>
              <a:rPr lang="en-GB" sz="2000" dirty="0">
                <a:effectLst/>
                <a:latin typeface="Calibri" panose="020F0502020204030204" pitchFamily="34" charset="0"/>
                <a:ea typeface="Calibri" panose="020F0502020204030204" pitchFamily="34" charset="0"/>
                <a:cs typeface="Times New Roman" panose="02020603050405020304" pitchFamily="18" charset="0"/>
              </a:rPr>
              <a:t> records for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HSE healthcare workers</a:t>
            </a:r>
            <a:r>
              <a:rPr lang="en-GB" sz="2000" dirty="0">
                <a:effectLst/>
                <a:latin typeface="Calibri" panose="020F0502020204030204" pitchFamily="34" charset="0"/>
                <a:ea typeface="Calibri" panose="020F0502020204030204" pitchFamily="34" charset="0"/>
                <a:cs typeface="Times New Roman" panose="02020603050405020304" pitchFamily="18" charset="0"/>
              </a:rPr>
              <a:t> were included in the analysis.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Overall uptake</a:t>
            </a:r>
            <a:r>
              <a:rPr lang="en-GB" sz="2000" dirty="0">
                <a:effectLst/>
                <a:latin typeface="Calibri" panose="020F0502020204030204" pitchFamily="34" charset="0"/>
                <a:ea typeface="Calibri" panose="020F0502020204030204" pitchFamily="34" charset="0"/>
                <a:cs typeface="Times New Roman" panose="02020603050405020304" pitchFamily="18" charset="0"/>
              </a:rPr>
              <a:t> by end of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17/11/2024</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9,987 received COVID-19 vaccine, an uptake of 9.2%</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26,134 received influenza vaccine, an uptake of 24.2%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Amongst those who received 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9,452 (8.7%) received both COVID-19 and influenza vaccine </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535 (0.5%) received COVID-19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16,682 (15.4%) received influenza vaccine only</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000" dirty="0">
                <a:effectLst/>
                <a:latin typeface="Calibri" panose="020F0502020204030204" pitchFamily="34" charset="0"/>
                <a:ea typeface="Calibri" panose="020F0502020204030204" pitchFamily="34" charset="0"/>
                <a:cs typeface="Times New Roman" panose="02020603050405020304" pitchFamily="18" charset="0"/>
              </a:rPr>
              <a:t>81,485 (75.3%) did not receive any COVID-19 or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98,140 (90.8%) did not get a COVID-19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GB" sz="2000" dirty="0">
                <a:effectLst/>
                <a:latin typeface="Calibri" panose="020F0502020204030204" pitchFamily="34" charset="0"/>
                <a:ea typeface="Calibri" panose="020F0502020204030204" pitchFamily="34" charset="0"/>
                <a:cs typeface="Times New Roman" panose="02020603050405020304" pitchFamily="18" charset="0"/>
              </a:rPr>
              <a:t>81,933 (75.8%) did not get an influenza vaccine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6C32EFF0-E207-FB9E-6C48-0B1012EE6FA1}"/>
              </a:ext>
            </a:extLst>
          </p:cNvPr>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07358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1" y="153194"/>
            <a:ext cx="10210085" cy="564293"/>
          </a:xfrm>
        </p:spPr>
        <p:txBody>
          <a:bodyPr>
            <a:normAutofit/>
          </a:bodyPr>
          <a:lstStyle/>
          <a:p>
            <a:pPr algn="ctr"/>
            <a:r>
              <a:rPr lang="en-IE" sz="2400" dirty="0">
                <a:solidFill>
                  <a:srgbClr val="BA1F46"/>
                </a:solidFill>
                <a:latin typeface="Calibri" panose="020F0502020204030204" pitchFamily="34" charset="0"/>
                <a:ea typeface="Calibri" panose="020F0502020204030204" pitchFamily="34" charset="0"/>
                <a:cs typeface="Times New Roman" panose="02020603050405020304" pitchFamily="18" charset="0"/>
              </a:rPr>
              <a:t>Winter 2024 COVID-19 Campaign Target Groups</a:t>
            </a:r>
            <a:endParaRPr lang="en-IE" sz="2400" dirty="0">
              <a:solidFill>
                <a:srgbClr val="BA1F46"/>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09521" y="717486"/>
            <a:ext cx="10971372" cy="5760308"/>
          </a:xfrm>
        </p:spPr>
        <p:txBody>
          <a:bodyPr>
            <a:normAutofit fontScale="92500" lnSpcReduction="10000"/>
          </a:bodyPr>
          <a:lstStyle/>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COVID-19 Winter 2024 vaccination campaign will officially start on 01/10/2024. However, because the National Cold Chain commenced deliveries of COVID-19 vaccines to GPs, Pharmacies and HSE from 16/09/2024, it has meant some GP clinics and pharmacies begun vaccine administration from this date. For the purposes of reporting henceforth, all figures from the week commencing 30/09/2024 will include those administered doses between 16/09/2024 and 30/09/2024 inclusive.</a:t>
            </a:r>
          </a:p>
          <a:p>
            <a:pPr algn="just">
              <a:lnSpc>
                <a:spcPct val="107000"/>
              </a:lnSpc>
              <a:spcAft>
                <a:spcPts val="800"/>
              </a:spcAft>
            </a:pPr>
            <a:r>
              <a:rPr lang="en-IE" sz="1800" dirty="0">
                <a:effectLst/>
                <a:latin typeface="Aptos" panose="020B0004020202020204" pitchFamily="34" charset="0"/>
                <a:ea typeface="Aptos" panose="020B0004020202020204" pitchFamily="34" charset="0"/>
                <a:cs typeface="Times New Roman" panose="02020603050405020304" pitchFamily="18" charset="0"/>
              </a:rPr>
              <a:t>The administration of vaccine doses follows the guidelines set down by the National Immunisation Advisory Committee (NIAC), which are available here at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https://rcpi.access.preservica.com/uncategorized/IO_e96fc7c5-1777-45d3-898e-5550336168aa/</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primary target groups of the Winter COVID-19 2024 vaccine campaign include those aged:</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60 years and older;</a:t>
            </a:r>
          </a:p>
          <a:p>
            <a:pPr marL="342900" lvl="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6 months‐59 years:</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immunocompromised conditions associated with a suboptimal response to vaccination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medical conditions associated with a higher risk of COVID‐19 hospitalisation, severe disease or death</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18-59 years living in long term care facilities for older adults;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Health and care workers;</a:t>
            </a:r>
          </a:p>
          <a:p>
            <a:pPr marL="342900"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Pregnant women:</a:t>
            </a:r>
          </a:p>
          <a:p>
            <a:pPr marL="819120" lvl="1" indent="-342900">
              <a:lnSpc>
                <a:spcPct val="107000"/>
              </a:lnSpc>
              <a:buFont typeface="Symbol" panose="05050102010706020507" pitchFamily="18" charset="2"/>
              <a:buChar cha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 pregnant women, a single primary vaccination dose is recommended. A booster dose is recommended all year and is not seasonal and can be given if it is more than six months since their previous dose or infection at any stage in pregnancy. The booster is ideally given between 20-34 weeks’ gestation. If it is more than 12 months since their previous COVID-19 vaccine or infection administration earlier in pregnancy should be considered.</a:t>
            </a:r>
          </a:p>
          <a:p>
            <a:pPr marL="342900" lvl="0" indent="-342900">
              <a:lnSpc>
                <a:spcPct val="107000"/>
              </a:lnSpc>
              <a:buFont typeface="Symbol" panose="05050102010706020507" pitchFamily="18" charset="2"/>
              <a:buChar char=""/>
            </a:pPr>
            <a:endParaRPr lang="en-GB" sz="13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6F1D604-8F46-1FB7-8294-36EFD60F1086}"/>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028293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217010"/>
            <a:ext cx="10820400" cy="1110044"/>
          </a:xfrm>
        </p:spPr>
        <p:txBody>
          <a:bodyPr>
            <a:noAutofit/>
          </a:bodyPr>
          <a:lstStyle/>
          <a:p>
            <a:pPr algn="ctr"/>
            <a:r>
              <a:rPr lang="en-GB" sz="2200" dirty="0">
                <a:solidFill>
                  <a:srgbClr val="A50021"/>
                </a:solidFill>
              </a:rPr>
              <a:t>Uptake of Winter 2024 COVID-19 Booster &amp; Seasonal Influenza doses by Fair Deal residents in residential care facilities</a:t>
            </a:r>
            <a:br>
              <a:rPr lang="en-GB" sz="2200" dirty="0">
                <a:solidFill>
                  <a:srgbClr val="A50021"/>
                </a:solidFill>
              </a:rPr>
            </a:br>
            <a:r>
              <a:rPr lang="en-GB" sz="2200" dirty="0">
                <a:solidFill>
                  <a:srgbClr val="A50021"/>
                </a:solidFill>
              </a:rPr>
              <a:t>between 16/09/2024 to 23/11/2024</a:t>
            </a:r>
            <a:endParaRPr lang="en-IE" sz="2200" dirty="0">
              <a:solidFill>
                <a:srgbClr val="A50021"/>
              </a:solidFill>
            </a:endParaRPr>
          </a:p>
        </p:txBody>
      </p:sp>
      <p:sp>
        <p:nvSpPr>
          <p:cNvPr id="4" name="Rectangle 2">
            <a:extLst>
              <a:ext uri="{FF2B5EF4-FFF2-40B4-BE49-F238E27FC236}">
                <a16:creationId xmlns:a16="http://schemas.microsoft.com/office/drawing/2014/main" id="{F09E3645-B23B-4DEC-AB9B-B6270C6CCA3F}"/>
              </a:ext>
            </a:extLst>
          </p:cNvPr>
          <p:cNvSpPr>
            <a:spLocks noChangeArrowheads="1"/>
          </p:cNvSpPr>
          <p:nvPr/>
        </p:nvSpPr>
        <p:spPr bwMode="auto">
          <a:xfrm>
            <a:off x="0" y="0"/>
            <a:ext cx="121904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sp>
        <p:nvSpPr>
          <p:cNvPr id="6" name="TextBox 5">
            <a:extLst>
              <a:ext uri="{FF2B5EF4-FFF2-40B4-BE49-F238E27FC236}">
                <a16:creationId xmlns:a16="http://schemas.microsoft.com/office/drawing/2014/main" id="{A98AB1A5-4415-0D5E-0B7D-724C18A6518D}"/>
              </a:ext>
            </a:extLst>
          </p:cNvPr>
          <p:cNvSpPr txBox="1"/>
          <p:nvPr/>
        </p:nvSpPr>
        <p:spPr>
          <a:xfrm>
            <a:off x="913606" y="1544063"/>
            <a:ext cx="10591800" cy="4670574"/>
          </a:xfrm>
          <a:prstGeom prst="rect">
            <a:avLst/>
          </a:prstGeom>
          <a:noFill/>
        </p:spPr>
        <p:txBody>
          <a:bodyPr wrap="square">
            <a:spAutoFit/>
          </a:bodyPr>
          <a:lstStyle/>
          <a:p>
            <a:pPr lvl="0">
              <a:lnSpc>
                <a:spcPct val="107000"/>
              </a:lnSpc>
            </a:pPr>
            <a:r>
              <a:rPr lang="en-GB" sz="1600" dirty="0">
                <a:effectLst/>
                <a:latin typeface="Calibri" panose="020F0502020204030204" pitchFamily="34" charset="0"/>
                <a:ea typeface="Calibri" panose="020F0502020204030204" pitchFamily="34" charset="0"/>
                <a:cs typeface="Times New Roman" panose="02020603050405020304" pitchFamily="18" charset="0"/>
              </a:rPr>
              <a:t>526 residential care facilities were identified from a matched dataset. 	</a:t>
            </a:r>
            <a:endPar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07000"/>
              </a:lnSpc>
              <a:spcBef>
                <a:spcPts val="200"/>
              </a:spcBef>
            </a:pPr>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Influenza Vaccination Uptake</a:t>
            </a:r>
            <a:endParaRPr lang="en-IE"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16/09/2024 and 23/11/2024, overall uptake among Fair Deal residents was 81.9% (n=19,517/23,821) </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87 locations (16.5%)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311 locations (59.1%)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108 locations (20.5%)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11 locations (2.1%) had an uptake of 100%. </a:t>
            </a:r>
          </a:p>
          <a:p>
            <a:r>
              <a:rPr lang="en-GB" sz="16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COVID-19 Vaccination Uptake</a:t>
            </a:r>
          </a:p>
          <a:p>
            <a:pPr marL="342900" lvl="0" indent="-342900">
              <a:lnSpc>
                <a:spcPct val="107000"/>
              </a:lnSpc>
              <a:buFont typeface="Symbol" panose="05050102010706020507" pitchFamily="18" charset="2"/>
              <a:buChar char=""/>
            </a:pPr>
            <a:r>
              <a:rPr lang="en-IE" sz="1600" b="1" dirty="0">
                <a:effectLst/>
                <a:latin typeface="Calibri" panose="020F0502020204030204" pitchFamily="34" charset="0"/>
                <a:ea typeface="Calibri" panose="020F0502020204030204" pitchFamily="34" charset="0"/>
                <a:cs typeface="Times New Roman" panose="02020603050405020304" pitchFamily="18" charset="0"/>
              </a:rPr>
              <a:t>Between 01/10/2024 and 23/11/2024, overall uptake among Fair Deal residents was 74.4% (n=17,712/23,821)</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 locations (0.8%) where no vaccinations were reported, or uptake was &lt;=10%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26 locations (4.9%) had an uptake &gt;=10% and &lt;50%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193 locations (36.7%) had an uptake &gt;=50% and &lt;75% </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258 locations (49.0%) had an uptake &gt;=75% and &lt;90%</a:t>
            </a:r>
          </a:p>
          <a:p>
            <a:pPr marL="742950" lvl="1" indent="-285750">
              <a:lnSpc>
                <a:spcPct val="107000"/>
              </a:lnSpc>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44 locations (8.4%) had an uptake &gt;=90% and &lt;100%</a:t>
            </a:r>
          </a:p>
          <a:p>
            <a:pPr marL="742950" lvl="1" indent="-285750">
              <a:lnSpc>
                <a:spcPct val="107000"/>
              </a:lnSpc>
              <a:spcAft>
                <a:spcPts val="800"/>
              </a:spcAft>
              <a:buFont typeface="Courier New" panose="02070309020205020404" pitchFamily="49" charset="0"/>
              <a:buChar char="o"/>
            </a:pPr>
            <a:r>
              <a:rPr lang="en-IE" sz="1600" dirty="0">
                <a:effectLst/>
                <a:latin typeface="Calibri" panose="020F0502020204030204" pitchFamily="34" charset="0"/>
                <a:ea typeface="Calibri" panose="020F0502020204030204" pitchFamily="34" charset="0"/>
                <a:cs typeface="Times New Roman" panose="02020603050405020304" pitchFamily="18" charset="0"/>
              </a:rPr>
              <a:t>No locations (0.0%) had an uptake of 100%. </a:t>
            </a:r>
          </a:p>
        </p:txBody>
      </p:sp>
      <p:sp>
        <p:nvSpPr>
          <p:cNvPr id="3" name="Slide Number Placeholder 2">
            <a:extLst>
              <a:ext uri="{FF2B5EF4-FFF2-40B4-BE49-F238E27FC236}">
                <a16:creationId xmlns:a16="http://schemas.microsoft.com/office/drawing/2014/main" id="{5E9AE466-1755-285D-C6B1-566CC142FD1F}"/>
              </a:ext>
            </a:extLst>
          </p:cNvPr>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30089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913606" y="167712"/>
            <a:ext cx="9982200" cy="564293"/>
          </a:xfrm>
        </p:spPr>
        <p:txBody>
          <a:bodyPr>
            <a:normAutofit/>
          </a:bodyPr>
          <a:lstStyle/>
          <a:p>
            <a:pPr algn="ctr"/>
            <a:r>
              <a:rPr lang="en-GB" sz="2400" dirty="0">
                <a:solidFill>
                  <a:srgbClr val="A50021"/>
                </a:solidFill>
              </a:rPr>
              <a:t>Methodology</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p:txBody>
          <a:bodyPr>
            <a:normAutofit/>
          </a:bodyPr>
          <a:lstStyle/>
          <a:p>
            <a:pPr marL="342900" lvl="0" indent="-342900" algn="just">
              <a:lnSpc>
                <a:spcPct val="107000"/>
              </a:lnSpc>
              <a:buFont typeface="Symbol" panose="05050102010706020507" pitchFamily="18" charset="2"/>
              <a:buChar char=""/>
            </a:pPr>
            <a:r>
              <a:rPr lang="en-IE" sz="1800" i="1" dirty="0">
                <a:effectLst/>
                <a:latin typeface="Aptos" panose="020B0004020202020204" pitchFamily="34" charset="0"/>
                <a:ea typeface="Aptos" panose="020B0004020202020204" pitchFamily="34" charset="0"/>
                <a:cs typeface="Calibri" panose="020F0502020204030204" pitchFamily="34" charset="0"/>
              </a:rPr>
              <a:t>Data were provided by OCIO based on data in the data lake PROD environment (includes COVAX registered vaccinations and GP administered vaccinations). </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i="1" u="sng" dirty="0">
                <a:effectLst/>
                <a:latin typeface="Aptos" panose="020B0004020202020204" pitchFamily="34" charset="0"/>
                <a:ea typeface="Aptos" panose="020B0004020202020204" pitchFamily="34" charset="0"/>
                <a:cs typeface="Calibri" panose="020F0502020204030204" pitchFamily="34" charset="0"/>
              </a:rPr>
              <a:t>DENOMINATOR USE</a:t>
            </a:r>
            <a:r>
              <a:rPr lang="en-IE" sz="1800" i="1" dirty="0">
                <a:effectLst/>
                <a:latin typeface="Aptos" panose="020B0004020202020204" pitchFamily="34" charset="0"/>
                <a:ea typeface="Aptos" panose="020B0004020202020204" pitchFamily="34" charset="0"/>
                <a:cs typeface="Calibri" panose="020F0502020204030204" pitchFamily="34" charset="0"/>
              </a:rPr>
              <a:t>: In this report, uptake is calculated based on Census 2022 population. See </a:t>
            </a:r>
            <a:r>
              <a:rPr lang="en-IE" sz="18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https://www.cso.ie/en/releasesandpublications/ep/p-cpsr/censusofpopulation2022-summaryresults/populationchanges/</a:t>
            </a:r>
            <a:endParaRPr lang="en-IE"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15406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3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300" b="1" i="1" dirty="0">
                <a:latin typeface="Aptos" panose="020B0004020202020204" pitchFamily="34" charset="0"/>
                <a:ea typeface="Aptos" panose="020B0004020202020204" pitchFamily="34" charset="0"/>
                <a:cs typeface="Times New Roman" panose="02020603050405020304" pitchFamily="18" charset="0"/>
              </a:rPr>
              <a:t>16</a:t>
            </a:r>
            <a:r>
              <a:rPr lang="en-IE" sz="1300" b="1" i="1" dirty="0">
                <a:effectLst/>
                <a:latin typeface="Aptos" panose="020B0004020202020204" pitchFamily="34" charset="0"/>
                <a:ea typeface="Aptos" panose="020B0004020202020204" pitchFamily="34" charset="0"/>
                <a:cs typeface="Times New Roman" panose="02020603050405020304" pitchFamily="18" charset="0"/>
              </a:rPr>
              <a:t>/09/2024 and 24/11/2024</a:t>
            </a:r>
          </a:p>
          <a:p>
            <a:pPr marL="342900" lvl="0" indent="-342900" algn="just">
              <a:lnSpc>
                <a:spcPct val="115000"/>
              </a:lnSpc>
              <a:buFont typeface="Symbol" panose="05050102010706020507" pitchFamily="18" charset="2"/>
              <a:buChar char=""/>
            </a:pPr>
            <a:r>
              <a:rPr lang="en-IE" sz="1200" b="1" dirty="0">
                <a:effectLst/>
                <a:latin typeface="Aptos" panose="020B0004020202020204" pitchFamily="34" charset="0"/>
                <a:ea typeface="Aptos" panose="020B0004020202020204" pitchFamily="34" charset="0"/>
                <a:cs typeface="Times New Roman" panose="02020603050405020304" pitchFamily="18" charset="0"/>
              </a:rPr>
              <a:t>Total:</a:t>
            </a:r>
            <a:r>
              <a:rPr lang="en-IE" sz="1200" dirty="0">
                <a:effectLst/>
                <a:latin typeface="Aptos" panose="020B0004020202020204" pitchFamily="34" charset="0"/>
                <a:ea typeface="Aptos" panose="020B0004020202020204" pitchFamily="34" charset="0"/>
                <a:cs typeface="Times New Roman" panose="02020603050405020304" pitchFamily="18" charset="0"/>
              </a:rPr>
              <a:t> 471,256 COVID-19 booster doses reported</a:t>
            </a: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Age Group</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dose uptake among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60-69 year olds was 23.5%</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70-79 year-olds was 41.3%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80+ year olds, it was 54.5%</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60+ years olds was 34.9%</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Gender</a:t>
            </a:r>
            <a:r>
              <a:rPr lang="en-GB" sz="1200" dirty="0">
                <a:effectLst/>
                <a:latin typeface="Aptos" panose="020B0004020202020204" pitchFamily="34" charset="0"/>
                <a:ea typeface="Aptos" panose="020B0004020202020204" pitchFamily="34" charset="0"/>
                <a:cs typeface="Times New Roman" panose="02020603050405020304" pitchFamily="18" charset="0"/>
              </a:rPr>
              <a:t>: Booster uptake was highest at 85+ years of age among males at 59.2% and among females at 53.1%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Among eligible persons aged 6 months to 59 years booster dose uptake for</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 months to 4 years was 0.0%</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5-11 years was 0.0 %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12-59 years was 3.2%</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Vaccination Location:</a:t>
            </a:r>
            <a:r>
              <a:rPr lang="en-GB" sz="1200" dirty="0">
                <a:effectLst/>
                <a:latin typeface="Aptos" panose="020B0004020202020204" pitchFamily="34" charset="0"/>
                <a:ea typeface="Aptos" panose="020B0004020202020204" pitchFamily="34" charset="0"/>
                <a:cs typeface="Times New Roman" panose="02020603050405020304" pitchFamily="18" charset="0"/>
              </a:rPr>
              <a:t> Of the booster doses administered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61.6% were in GP clinics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9.7% in HSE clinics </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28.7% in pharmacies</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200" b="1" dirty="0">
                <a:effectLst/>
                <a:latin typeface="Aptos" panose="020B0004020202020204" pitchFamily="34" charset="0"/>
                <a:ea typeface="Aptos" panose="020B0004020202020204" pitchFamily="34" charset="0"/>
                <a:cs typeface="Times New Roman" panose="02020603050405020304" pitchFamily="18" charset="0"/>
              </a:rPr>
              <a:t>County of Residence:</a:t>
            </a:r>
            <a:r>
              <a:rPr lang="en-GB" sz="1200" dirty="0">
                <a:effectLst/>
                <a:latin typeface="Aptos" panose="020B0004020202020204" pitchFamily="34" charset="0"/>
                <a:ea typeface="Aptos" panose="020B0004020202020204" pitchFamily="34" charset="0"/>
                <a:cs typeface="Times New Roman" panose="02020603050405020304" pitchFamily="18" charset="0"/>
              </a:rPr>
              <a:t> Uptake was highest at</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32.5% among 60–69-year-olds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53.4% among 70-79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69.5% among 80+ years olds in Co. Wicklow</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gn="just">
              <a:lnSpc>
                <a:spcPct val="115000"/>
              </a:lnSpc>
              <a:spcAft>
                <a:spcPts val="800"/>
              </a:spcAft>
              <a:buFont typeface="Courier New" panose="02070309020205020404" pitchFamily="49" charset="0"/>
              <a:buChar char="o"/>
            </a:pPr>
            <a:r>
              <a:rPr lang="en-GB" sz="1200" dirty="0">
                <a:effectLst/>
                <a:latin typeface="Aptos" panose="020B0004020202020204" pitchFamily="34" charset="0"/>
                <a:ea typeface="Aptos" panose="020B0004020202020204" pitchFamily="34" charset="0"/>
                <a:cs typeface="Times New Roman" panose="02020603050405020304" pitchFamily="18" charset="0"/>
              </a:rPr>
              <a:t>45.7% among 60+ year olds in Co. Dublin</a:t>
            </a:r>
            <a:endParaRPr lang="en-IE" sz="12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91577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1CBC-4C36-4CA7-AA5C-94EAF052D841}"/>
              </a:ext>
            </a:extLst>
          </p:cNvPr>
          <p:cNvSpPr>
            <a:spLocks noGrp="1"/>
          </p:cNvSpPr>
          <p:nvPr>
            <p:ph type="title"/>
          </p:nvPr>
        </p:nvSpPr>
        <p:spPr>
          <a:xfrm>
            <a:off x="609522" y="203031"/>
            <a:ext cx="10361770" cy="564293"/>
          </a:xfrm>
        </p:spPr>
        <p:txBody>
          <a:bodyPr>
            <a:normAutofit/>
          </a:bodyPr>
          <a:lstStyle/>
          <a:p>
            <a:pPr algn="ctr"/>
            <a:r>
              <a:rPr lang="en-GB" sz="2400" dirty="0">
                <a:solidFill>
                  <a:srgbClr val="A50021"/>
                </a:solidFill>
              </a:rPr>
              <a:t>Summary Findings II</a:t>
            </a:r>
            <a:endParaRPr lang="en-IE" sz="2400" dirty="0">
              <a:solidFill>
                <a:srgbClr val="A50021"/>
              </a:solidFill>
            </a:endParaRPr>
          </a:p>
        </p:txBody>
      </p:sp>
      <p:sp>
        <p:nvSpPr>
          <p:cNvPr id="3" name="Content Placeholder 2">
            <a:extLst>
              <a:ext uri="{FF2B5EF4-FFF2-40B4-BE49-F238E27FC236}">
                <a16:creationId xmlns:a16="http://schemas.microsoft.com/office/drawing/2014/main" id="{7E6B40AD-C52B-4A7A-8838-58F2B33F6271}"/>
              </a:ext>
            </a:extLst>
          </p:cNvPr>
          <p:cNvSpPr>
            <a:spLocks noGrp="1"/>
          </p:cNvSpPr>
          <p:nvPr>
            <p:ph idx="1"/>
          </p:nvPr>
        </p:nvSpPr>
        <p:spPr>
          <a:xfrm>
            <a:off x="635229" y="686594"/>
            <a:ext cx="10971372" cy="5638800"/>
          </a:xfrm>
        </p:spPr>
        <p:txBody>
          <a:bodyPr>
            <a:noAutofit/>
          </a:bodyPr>
          <a:lstStyle/>
          <a:p>
            <a:pPr marL="49012" indent="0" algn="just">
              <a:lnSpc>
                <a:spcPct val="115000"/>
              </a:lnSpc>
              <a:buNone/>
            </a:pPr>
            <a:r>
              <a:rPr lang="en-IE" sz="1600" b="1" i="1" dirty="0">
                <a:effectLst/>
                <a:latin typeface="Aptos" panose="020B0004020202020204" pitchFamily="34" charset="0"/>
                <a:ea typeface="Aptos" panose="020B0004020202020204" pitchFamily="34" charset="0"/>
                <a:cs typeface="Times New Roman" panose="02020603050405020304" pitchFamily="18" charset="0"/>
              </a:rPr>
              <a:t>Between </a:t>
            </a:r>
            <a:r>
              <a:rPr lang="en-IE" sz="1600" b="1" i="1" dirty="0">
                <a:latin typeface="Aptos" panose="020B0004020202020204" pitchFamily="34" charset="0"/>
                <a:ea typeface="Aptos" panose="020B0004020202020204" pitchFamily="34" charset="0"/>
                <a:cs typeface="Times New Roman" panose="02020603050405020304" pitchFamily="18" charset="0"/>
              </a:rPr>
              <a:t>16</a:t>
            </a:r>
            <a:r>
              <a:rPr lang="en-IE" sz="1600" b="1" i="1" dirty="0">
                <a:effectLst/>
                <a:latin typeface="Aptos" panose="020B0004020202020204" pitchFamily="34" charset="0"/>
                <a:ea typeface="Aptos" panose="020B0004020202020204" pitchFamily="34" charset="0"/>
                <a:cs typeface="Times New Roman" panose="02020603050405020304" pitchFamily="18" charset="0"/>
              </a:rPr>
              <a:t>/09/2024 and 24/11/2024</a:t>
            </a:r>
          </a:p>
          <a:p>
            <a:pPr marL="342900" lvl="0" indent="-342900" algn="just">
              <a:lnSpc>
                <a:spcPct val="115000"/>
              </a:lnSpc>
              <a:buFont typeface="Symbol" panose="05050102010706020507" pitchFamily="18" charset="2"/>
              <a:buChar char=""/>
            </a:pPr>
            <a:r>
              <a:rPr lang="en-IE" sz="1500" b="1" dirty="0">
                <a:effectLst/>
                <a:latin typeface="Aptos" panose="020B0004020202020204" pitchFamily="34" charset="0"/>
                <a:ea typeface="Times New Roman" panose="02020603050405020304" pitchFamily="18" charset="0"/>
                <a:cs typeface="Times New Roman" panose="02020603050405020304" pitchFamily="18" charset="0"/>
              </a:rPr>
              <a:t>Immunocompromised</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 </a:t>
            </a:r>
            <a:r>
              <a:rPr lang="en-GB" sz="15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NOTE: </a:t>
            </a:r>
            <a:r>
              <a:rPr lang="en-GB" sz="15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Reporting on the number vaccinated who are immunocompromised has been paused. This is in order to get further clarification from the National Immunisation Office on how best to identify individuals who are immunocompromised at the time of their latest COVID-19 dose and/or whether or not they also have a medical risk factor/condition that constitutes as being immunocompromised.</a:t>
            </a:r>
          </a:p>
          <a:p>
            <a:pPr marL="342900" lvl="0" indent="-342900" algn="just">
              <a:lnSpc>
                <a:spcPct val="115000"/>
              </a:lnSpc>
              <a:buFont typeface="Symbol" panose="05050102010706020507" pitchFamily="18" charset="2"/>
              <a:buChar char=""/>
            </a:pPr>
            <a:r>
              <a:rPr lang="en-GB" sz="1500" b="1" dirty="0">
                <a:effectLst/>
                <a:latin typeface="Aptos" panose="020B0004020202020204" pitchFamily="34" charset="0"/>
                <a:ea typeface="Aptos" panose="020B0004020202020204" pitchFamily="34" charset="0"/>
                <a:cs typeface="Times New Roman" panose="02020603050405020304" pitchFamily="18" charset="0"/>
              </a:rPr>
              <a:t>Pregnant women</a:t>
            </a:r>
            <a:r>
              <a:rPr lang="en-GB" sz="1500" dirty="0">
                <a:effectLst/>
                <a:latin typeface="Aptos" panose="020B0004020202020204" pitchFamily="34" charset="0"/>
                <a:ea typeface="Aptos" panose="020B0004020202020204" pitchFamily="34" charset="0"/>
                <a:cs typeface="Times New Roman" panose="02020603050405020304" pitchFamily="18" charset="0"/>
              </a:rPr>
              <a:t>: 1,018 booster doses administered aged 18-59 years; </a:t>
            </a:r>
            <a:r>
              <a:rPr lang="en-IE" sz="15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500" dirty="0">
                <a:effectLst/>
                <a:latin typeface="Aptos" panose="020B0004020202020204" pitchFamily="34" charset="0"/>
                <a:ea typeface="Aptos" panose="020B0004020202020204" pitchFamily="34" charset="0"/>
                <a:cs typeface="Times New Roman" panose="02020603050405020304" pitchFamily="18" charset="0"/>
              </a:rPr>
              <a:t>4.5</a:t>
            </a:r>
            <a:r>
              <a:rPr lang="en-IE" sz="1500" dirty="0">
                <a:effectLst/>
                <a:latin typeface="Aptos" panose="020B0004020202020204" pitchFamily="34" charset="0"/>
                <a:ea typeface="Aptos" panose="020B0004020202020204" pitchFamily="34" charset="0"/>
                <a:cs typeface="Times New Roman" panose="02020603050405020304" pitchFamily="18" charset="0"/>
              </a:rPr>
              <a:t>%</a:t>
            </a:r>
            <a:r>
              <a:rPr lang="en-GB" sz="1500" dirty="0">
                <a:effectLst/>
                <a:latin typeface="Aptos" panose="020B0004020202020204" pitchFamily="34" charset="0"/>
                <a:ea typeface="Aptos" panose="020B0004020202020204" pitchFamily="34" charset="0"/>
                <a:cs typeface="Times New Roman" panose="02020603050405020304" pitchFamily="18" charset="0"/>
              </a:rPr>
              <a:t> among an estimated target pregnant population of 22,790</a:t>
            </a:r>
            <a:endParaRPr lang="en-IE"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500" b="1" dirty="0">
                <a:effectLst/>
                <a:latin typeface="Aptos" panose="020B0004020202020204" pitchFamily="34" charset="0"/>
                <a:ea typeface="Aptos" panose="020B0004020202020204" pitchFamily="34" charset="0"/>
                <a:cs typeface="Times New Roman" panose="02020603050405020304" pitchFamily="18" charset="0"/>
              </a:rPr>
              <a:t>Healthcare workers (HCWs)</a:t>
            </a:r>
            <a:r>
              <a:rPr lang="en-GB" sz="1500" dirty="0">
                <a:effectLst/>
                <a:latin typeface="Aptos" panose="020B0004020202020204" pitchFamily="34" charset="0"/>
                <a:ea typeface="Aptos" panose="020B0004020202020204" pitchFamily="34" charset="0"/>
                <a:cs typeface="Times New Roman" panose="02020603050405020304" pitchFamily="18" charset="0"/>
              </a:rPr>
              <a:t>: 19,213 booster doses administered; u</a:t>
            </a:r>
            <a:r>
              <a:rPr lang="en-IE" sz="15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43.6% and lowest in Co. Cork at </a:t>
            </a:r>
            <a:r>
              <a:rPr lang="en-GB" sz="1500" dirty="0">
                <a:effectLst/>
                <a:latin typeface="Aptos" panose="020B0004020202020204" pitchFamily="34" charset="0"/>
                <a:ea typeface="Aptos" panose="020B0004020202020204" pitchFamily="34" charset="0"/>
                <a:cs typeface="Times New Roman" panose="02020603050405020304" pitchFamily="18" charset="0"/>
              </a:rPr>
              <a:t>10.8</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5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5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500" dirty="0">
                <a:effectLst/>
                <a:latin typeface="Aptos" panose="020B0004020202020204" pitchFamily="34" charset="0"/>
                <a:ea typeface="Aptos" panose="020B0004020202020204" pitchFamily="34" charset="0"/>
                <a:cs typeface="Times New Roman" panose="02020603050405020304" pitchFamily="18" charset="0"/>
              </a:rPr>
              <a:t>7.7% among an estimated HCW population of 250,000</a:t>
            </a:r>
            <a:endParaRPr lang="en-IE" sz="15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15000"/>
              </a:lnSpc>
              <a:spcAft>
                <a:spcPts val="800"/>
              </a:spcAft>
              <a:buFont typeface="Symbol" panose="05050102010706020507" pitchFamily="18" charset="2"/>
              <a:buChar char=""/>
            </a:pPr>
            <a:r>
              <a:rPr lang="en-GB" sz="1500" b="1" dirty="0">
                <a:effectLst/>
                <a:latin typeface="Aptos" panose="020B0004020202020204" pitchFamily="34" charset="0"/>
                <a:ea typeface="Aptos" panose="020B0004020202020204" pitchFamily="34" charset="0"/>
                <a:cs typeface="Times New Roman" panose="02020603050405020304" pitchFamily="18" charset="0"/>
              </a:rPr>
              <a:t>LTCF residents</a:t>
            </a:r>
            <a:r>
              <a:rPr lang="en-GB" sz="1500" dirty="0">
                <a:effectLst/>
                <a:latin typeface="Aptos" panose="020B0004020202020204" pitchFamily="34" charset="0"/>
                <a:ea typeface="Aptos" panose="020B0004020202020204" pitchFamily="34" charset="0"/>
                <a:cs typeface="Times New Roman" panose="02020603050405020304" pitchFamily="18" charset="0"/>
              </a:rPr>
              <a:t>: 24,569 booster doses have yet been administered; u</a:t>
            </a:r>
            <a:r>
              <a:rPr lang="en-IE" sz="1500" dirty="0" err="1">
                <a:effectLst/>
                <a:latin typeface="Aptos" panose="020B0004020202020204" pitchFamily="34" charset="0"/>
                <a:ea typeface="Times New Roman" panose="02020603050405020304" pitchFamily="18" charset="0"/>
                <a:cs typeface="Times New Roman" panose="02020603050405020304" pitchFamily="18" charset="0"/>
              </a:rPr>
              <a:t>ptake</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 was highest in Co. Dublin at 29.8% </a:t>
            </a:r>
            <a:r>
              <a:rPr lang="en-IE" sz="1500">
                <a:effectLst/>
                <a:latin typeface="Aptos" panose="020B0004020202020204" pitchFamily="34" charset="0"/>
                <a:ea typeface="Times New Roman" panose="02020603050405020304" pitchFamily="18" charset="0"/>
                <a:cs typeface="Times New Roman" panose="02020603050405020304" pitchFamily="18" charset="0"/>
              </a:rPr>
              <a:t>and lowest in </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Co. Cork at </a:t>
            </a:r>
            <a:r>
              <a:rPr lang="en-GB" sz="1500" dirty="0">
                <a:effectLst/>
                <a:latin typeface="Aptos" panose="020B0004020202020204" pitchFamily="34" charset="0"/>
                <a:ea typeface="Aptos" panose="020B0004020202020204" pitchFamily="34" charset="0"/>
                <a:cs typeface="Times New Roman" panose="02020603050405020304" pitchFamily="18" charset="0"/>
              </a:rPr>
              <a:t>12.4</a:t>
            </a:r>
            <a:r>
              <a:rPr lang="en-IE" sz="1500" dirty="0">
                <a:effectLst/>
                <a:latin typeface="Aptos" panose="020B0004020202020204" pitchFamily="34" charset="0"/>
                <a:ea typeface="Times New Roman" panose="02020603050405020304" pitchFamily="18" charset="0"/>
                <a:cs typeface="Times New Roman" panose="02020603050405020304" pitchFamily="18" charset="0"/>
              </a:rPr>
              <a:t>% of the </a:t>
            </a:r>
            <a:r>
              <a:rPr lang="en-GB" sz="1500" dirty="0">
                <a:effectLst/>
                <a:latin typeface="Aptos" panose="020B0004020202020204" pitchFamily="34" charset="0"/>
                <a:ea typeface="Aptos" panose="020B0004020202020204" pitchFamily="34" charset="0"/>
                <a:cs typeface="Times New Roman" panose="02020603050405020304" pitchFamily="18" charset="0"/>
              </a:rPr>
              <a:t>booster doses administered; </a:t>
            </a:r>
            <a:r>
              <a:rPr lang="en-IE" sz="1500" dirty="0">
                <a:effectLst/>
                <a:latin typeface="Aptos" panose="020B0004020202020204" pitchFamily="34" charset="0"/>
                <a:ea typeface="Aptos" panose="020B0004020202020204" pitchFamily="34" charset="0"/>
                <a:cs typeface="Times New Roman" panose="02020603050405020304" pitchFamily="18" charset="0"/>
              </a:rPr>
              <a:t>uptake nationally was </a:t>
            </a:r>
            <a:r>
              <a:rPr lang="en-GB" sz="1500" dirty="0">
                <a:effectLst/>
                <a:latin typeface="Aptos" panose="020B0004020202020204" pitchFamily="34" charset="0"/>
                <a:ea typeface="Aptos" panose="020B0004020202020204" pitchFamily="34" charset="0"/>
                <a:cs typeface="Times New Roman" panose="02020603050405020304" pitchFamily="18" charset="0"/>
              </a:rPr>
              <a:t>98.3% among an estimated LTCF resident population of 25,000. </a:t>
            </a:r>
            <a:r>
              <a:rPr lang="en-GB" sz="15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NOTE:</a:t>
            </a:r>
            <a:r>
              <a:rPr lang="en-GB" sz="15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This is likely to be an inflated estimate as are previously reported estimates for this cohort for the current Winter 2024 campaign. An uptake of 69% up the end of the previous week among Fair Deal LTCF residents in a separate analysis would suggest that the actual denominator is probably closer to 34,000. </a:t>
            </a:r>
            <a:endParaRPr lang="en-IE" sz="15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85A8248-4BFE-1995-1808-95E88B1FD047}"/>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81010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 and Target Group</a:t>
            </a:r>
            <a:br>
              <a:rPr lang="en-GB" sz="2200" dirty="0">
                <a:solidFill>
                  <a:srgbClr val="A50021"/>
                </a:solidFill>
              </a:rPr>
            </a:br>
            <a:r>
              <a:rPr lang="en-GB" sz="2200" dirty="0">
                <a:solidFill>
                  <a:srgbClr val="A50021"/>
                </a:solidFill>
              </a:rPr>
              <a:t>between 16/09/2024 and 24/11/2024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2815DA70-C290-CD22-8E7E-D4A65036C713}"/>
              </a:ext>
            </a:extLst>
          </p:cNvPr>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4" name="Table 3">
            <a:extLst>
              <a:ext uri="{FF2B5EF4-FFF2-40B4-BE49-F238E27FC236}">
                <a16:creationId xmlns:a16="http://schemas.microsoft.com/office/drawing/2014/main" id="{47D2054A-55CF-EF15-2EEA-06D26D792093}"/>
              </a:ext>
            </a:extLst>
          </p:cNvPr>
          <p:cNvGraphicFramePr>
            <a:graphicFrameLocks noGrp="1"/>
          </p:cNvGraphicFramePr>
          <p:nvPr>
            <p:extLst>
              <p:ext uri="{D42A27DB-BD31-4B8C-83A1-F6EECF244321}">
                <p14:modId xmlns:p14="http://schemas.microsoft.com/office/powerpoint/2010/main" val="602600298"/>
              </p:ext>
            </p:extLst>
          </p:nvPr>
        </p:nvGraphicFramePr>
        <p:xfrm>
          <a:off x="400194" y="1524794"/>
          <a:ext cx="10971215" cy="1157986"/>
        </p:xfrm>
        <a:graphic>
          <a:graphicData uri="http://schemas.openxmlformats.org/drawingml/2006/table">
            <a:tbl>
              <a:tblPr firstRow="1" firstCol="1" bandRow="1"/>
              <a:tblGrid>
                <a:gridCol w="1058048">
                  <a:extLst>
                    <a:ext uri="{9D8B030D-6E8A-4147-A177-3AD203B41FA5}">
                      <a16:colId xmlns:a16="http://schemas.microsoft.com/office/drawing/2014/main" val="3911593103"/>
                    </a:ext>
                  </a:extLst>
                </a:gridCol>
                <a:gridCol w="561952">
                  <a:extLst>
                    <a:ext uri="{9D8B030D-6E8A-4147-A177-3AD203B41FA5}">
                      <a16:colId xmlns:a16="http://schemas.microsoft.com/office/drawing/2014/main" val="57398580"/>
                    </a:ext>
                  </a:extLst>
                </a:gridCol>
                <a:gridCol w="1101951">
                  <a:extLst>
                    <a:ext uri="{9D8B030D-6E8A-4147-A177-3AD203B41FA5}">
                      <a16:colId xmlns:a16="http://schemas.microsoft.com/office/drawing/2014/main" val="1277405196"/>
                    </a:ext>
                  </a:extLst>
                </a:gridCol>
                <a:gridCol w="799024">
                  <a:extLst>
                    <a:ext uri="{9D8B030D-6E8A-4147-A177-3AD203B41FA5}">
                      <a16:colId xmlns:a16="http://schemas.microsoft.com/office/drawing/2014/main" val="188752895"/>
                    </a:ext>
                  </a:extLst>
                </a:gridCol>
                <a:gridCol w="750732">
                  <a:extLst>
                    <a:ext uri="{9D8B030D-6E8A-4147-A177-3AD203B41FA5}">
                      <a16:colId xmlns:a16="http://schemas.microsoft.com/office/drawing/2014/main" val="2356355086"/>
                    </a:ext>
                  </a:extLst>
                </a:gridCol>
                <a:gridCol w="726585">
                  <a:extLst>
                    <a:ext uri="{9D8B030D-6E8A-4147-A177-3AD203B41FA5}">
                      <a16:colId xmlns:a16="http://schemas.microsoft.com/office/drawing/2014/main" val="3440786524"/>
                    </a:ext>
                  </a:extLst>
                </a:gridCol>
                <a:gridCol w="575121">
                  <a:extLst>
                    <a:ext uri="{9D8B030D-6E8A-4147-A177-3AD203B41FA5}">
                      <a16:colId xmlns:a16="http://schemas.microsoft.com/office/drawing/2014/main" val="1448637205"/>
                    </a:ext>
                  </a:extLst>
                </a:gridCol>
                <a:gridCol w="511463">
                  <a:extLst>
                    <a:ext uri="{9D8B030D-6E8A-4147-A177-3AD203B41FA5}">
                      <a16:colId xmlns:a16="http://schemas.microsoft.com/office/drawing/2014/main" val="2735351137"/>
                    </a:ext>
                  </a:extLst>
                </a:gridCol>
                <a:gridCol w="463170">
                  <a:extLst>
                    <a:ext uri="{9D8B030D-6E8A-4147-A177-3AD203B41FA5}">
                      <a16:colId xmlns:a16="http://schemas.microsoft.com/office/drawing/2014/main" val="2505654251"/>
                    </a:ext>
                  </a:extLst>
                </a:gridCol>
                <a:gridCol w="522439">
                  <a:extLst>
                    <a:ext uri="{9D8B030D-6E8A-4147-A177-3AD203B41FA5}">
                      <a16:colId xmlns:a16="http://schemas.microsoft.com/office/drawing/2014/main" val="3261304070"/>
                    </a:ext>
                  </a:extLst>
                </a:gridCol>
                <a:gridCol w="597074">
                  <a:extLst>
                    <a:ext uri="{9D8B030D-6E8A-4147-A177-3AD203B41FA5}">
                      <a16:colId xmlns:a16="http://schemas.microsoft.com/office/drawing/2014/main" val="521361848"/>
                    </a:ext>
                  </a:extLst>
                </a:gridCol>
                <a:gridCol w="616829">
                  <a:extLst>
                    <a:ext uri="{9D8B030D-6E8A-4147-A177-3AD203B41FA5}">
                      <a16:colId xmlns:a16="http://schemas.microsoft.com/office/drawing/2014/main" val="3589881309"/>
                    </a:ext>
                  </a:extLst>
                </a:gridCol>
                <a:gridCol w="616829">
                  <a:extLst>
                    <a:ext uri="{9D8B030D-6E8A-4147-A177-3AD203B41FA5}">
                      <a16:colId xmlns:a16="http://schemas.microsoft.com/office/drawing/2014/main" val="3909769059"/>
                    </a:ext>
                  </a:extLst>
                </a:gridCol>
                <a:gridCol w="610243">
                  <a:extLst>
                    <a:ext uri="{9D8B030D-6E8A-4147-A177-3AD203B41FA5}">
                      <a16:colId xmlns:a16="http://schemas.microsoft.com/office/drawing/2014/main" val="4197495739"/>
                    </a:ext>
                  </a:extLst>
                </a:gridCol>
                <a:gridCol w="592682">
                  <a:extLst>
                    <a:ext uri="{9D8B030D-6E8A-4147-A177-3AD203B41FA5}">
                      <a16:colId xmlns:a16="http://schemas.microsoft.com/office/drawing/2014/main" val="4158664847"/>
                    </a:ext>
                  </a:extLst>
                </a:gridCol>
                <a:gridCol w="867073">
                  <a:extLst>
                    <a:ext uri="{9D8B030D-6E8A-4147-A177-3AD203B41FA5}">
                      <a16:colId xmlns:a16="http://schemas.microsoft.com/office/drawing/2014/main" val="3381206029"/>
                    </a:ext>
                  </a:extLst>
                </a:gridCol>
              </a:tblGrid>
              <a:tr h="488799">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Period</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Course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Last Dose Classification/Type</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 6 months-4 years of age eligible for vaccination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5-11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12-59 years of age eligible for vaccination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60-69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70-79 years </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80+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60+ years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6 months+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18-59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dirty="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LTCF residents 60+ years*</a:t>
                      </a:r>
                      <a:endParaRPr lang="en-IE" sz="9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Pregnant women</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HCWs</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900" b="1" kern="100">
                          <a:solidFill>
                            <a:srgbClr val="FFFFFF"/>
                          </a:solidFill>
                          <a:effectLst/>
                          <a:latin typeface="Calibri" panose="020F0502020204030204" pitchFamily="34" charset="0"/>
                          <a:ea typeface="Aptos" panose="020B0004020202020204" pitchFamily="34" charset="0"/>
                          <a:cs typeface="Times New Roman" panose="02020603050405020304" pitchFamily="18" charset="0"/>
                        </a:rPr>
                        <a:t>All</a:t>
                      </a:r>
                      <a:endParaRPr lang="en-IE" sz="900" kern="100">
                        <a:effectLst/>
                        <a:latin typeface="Aptos" panose="020B0004020202020204" pitchFamily="34" charset="0"/>
                        <a:ea typeface="Aptos" panose="020B0004020202020204" pitchFamily="34" charset="0"/>
                        <a:cs typeface="Times New Roman" panose="02020603050405020304" pitchFamily="18" charset="0"/>
                      </a:endParaRPr>
                    </a:p>
                  </a:txBody>
                  <a:tcPr marL="64845" marR="64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2770278072"/>
                  </a:ext>
                </a:extLst>
              </a:tr>
              <a:tr h="272469">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16/09/2024 to 24/11/2024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14123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119876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147343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98667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365886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380049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1879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22687</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1026</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19213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effectLst/>
                          <a:latin typeface="Calibri" panose="020F0502020204030204" pitchFamily="34" charset="0"/>
                          <a:ea typeface="Aptos" panose="020B0004020202020204" pitchFamily="34" charset="0"/>
                          <a:cs typeface="Times New Roman" panose="02020603050405020304" pitchFamily="18" charset="0"/>
                        </a:rPr>
                        <a:t>471384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887607"/>
                  </a:ext>
                </a:extLst>
              </a:tr>
              <a:tr h="272469">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18/11/2024 </a:t>
                      </a: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to 24/11/2024</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Course2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Booster</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0</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739</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5253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4725</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2843</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12821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13561</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134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632</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68</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894</a:t>
                      </a:r>
                      <a:endParaRPr lang="en-IE" sz="11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IE" sz="900" b="1" kern="100" dirty="0">
                          <a:solidFill>
                            <a:srgbClr val="C00000"/>
                          </a:solidFill>
                          <a:effectLst/>
                          <a:latin typeface="Calibri" panose="020F0502020204030204" pitchFamily="34" charset="0"/>
                          <a:ea typeface="Aptos" panose="020B0004020202020204" pitchFamily="34" charset="0"/>
                          <a:cs typeface="Times New Roman" panose="02020603050405020304" pitchFamily="18" charset="0"/>
                        </a:rPr>
                        <a:t>18582</a:t>
                      </a:r>
                      <a:endParaRPr lang="en-IE"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dot"/>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882732"/>
                  </a:ext>
                </a:extLst>
              </a:tr>
            </a:tbl>
          </a:graphicData>
        </a:graphic>
      </p:graphicFrame>
      <p:sp>
        <p:nvSpPr>
          <p:cNvPr id="6" name="TextBox 5">
            <a:extLst>
              <a:ext uri="{FF2B5EF4-FFF2-40B4-BE49-F238E27FC236}">
                <a16:creationId xmlns:a16="http://schemas.microsoft.com/office/drawing/2014/main" id="{02A76139-0D46-D86B-4C9F-AD1C4BCFA084}"/>
              </a:ext>
            </a:extLst>
          </p:cNvPr>
          <p:cNvSpPr txBox="1"/>
          <p:nvPr/>
        </p:nvSpPr>
        <p:spPr>
          <a:xfrm>
            <a:off x="376988" y="2786778"/>
            <a:ext cx="2057400" cy="276999"/>
          </a:xfrm>
          <a:prstGeom prst="rect">
            <a:avLst/>
          </a:prstGeom>
          <a:noFill/>
        </p:spPr>
        <p:txBody>
          <a:bodyPr wrap="square">
            <a:spAutoFit/>
          </a:bodyPr>
          <a:lstStyle/>
          <a:p>
            <a:r>
              <a:rPr lang="en-IE" sz="1200" b="1" kern="0" dirty="0">
                <a:solidFill>
                  <a:srgbClr val="C00000"/>
                </a:solidFill>
                <a:effectLst/>
                <a:latin typeface="Aptos" panose="020B0004020202020204" pitchFamily="34" charset="0"/>
                <a:ea typeface="Times New Roman" panose="02020603050405020304" pitchFamily="18" charset="0"/>
                <a:cs typeface="Times New Roman" panose="02020603050405020304" pitchFamily="18" charset="0"/>
              </a:rPr>
              <a:t>* See CAVEATS on slide # 5</a:t>
            </a:r>
            <a:endParaRPr lang="en-IE" sz="1200" dirty="0"/>
          </a:p>
        </p:txBody>
      </p:sp>
    </p:spTree>
    <p:extLst>
      <p:ext uri="{BB962C8B-B14F-4D97-AF65-F5344CB8AC3E}">
        <p14:creationId xmlns:p14="http://schemas.microsoft.com/office/powerpoint/2010/main" val="2993289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245CB-055F-8E28-2510-0318A8C80C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A319CE-86BC-80C2-3C88-DDADBAEDDAB3}"/>
              </a:ext>
            </a:extLst>
          </p:cNvPr>
          <p:cNvSpPr>
            <a:spLocks noGrp="1"/>
          </p:cNvSpPr>
          <p:nvPr>
            <p:ph type="title"/>
          </p:nvPr>
        </p:nvSpPr>
        <p:spPr>
          <a:xfrm>
            <a:off x="400194" y="282000"/>
            <a:ext cx="10439400" cy="990600"/>
          </a:xfrm>
        </p:spPr>
        <p:txBody>
          <a:bodyPr>
            <a:noAutofit/>
          </a:bodyPr>
          <a:lstStyle/>
          <a:p>
            <a:pPr algn="ctr"/>
            <a:r>
              <a:rPr lang="en-GB" sz="2200" dirty="0">
                <a:solidFill>
                  <a:srgbClr val="A50021"/>
                </a:solidFill>
              </a:rPr>
              <a:t>COVID-19 Booster Doses by Age Group</a:t>
            </a:r>
            <a:br>
              <a:rPr lang="en-GB" sz="2200" dirty="0">
                <a:solidFill>
                  <a:srgbClr val="A50021"/>
                </a:solidFill>
              </a:rPr>
            </a:br>
            <a:r>
              <a:rPr lang="en-GB" sz="2200" dirty="0">
                <a:solidFill>
                  <a:srgbClr val="A50021"/>
                </a:solidFill>
              </a:rPr>
              <a:t>between 16/09/2024 and 24/11/2024 inclusive</a:t>
            </a:r>
            <a:endParaRPr lang="en-IE" sz="2200" dirty="0">
              <a:solidFill>
                <a:srgbClr val="A50021"/>
              </a:solidFill>
            </a:endParaRPr>
          </a:p>
        </p:txBody>
      </p:sp>
      <p:sp>
        <p:nvSpPr>
          <p:cNvPr id="3" name="Slide Number Placeholder 2">
            <a:extLst>
              <a:ext uri="{FF2B5EF4-FFF2-40B4-BE49-F238E27FC236}">
                <a16:creationId xmlns:a16="http://schemas.microsoft.com/office/drawing/2014/main" id="{4B21AB6F-DBEE-F909-6347-05464B9D5A0B}"/>
              </a:ext>
            </a:extLst>
          </p:cNvPr>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6" name="Table 5">
            <a:extLst>
              <a:ext uri="{FF2B5EF4-FFF2-40B4-BE49-F238E27FC236}">
                <a16:creationId xmlns:a16="http://schemas.microsoft.com/office/drawing/2014/main" id="{290101DA-6978-A216-3103-50CBEE9A0518}"/>
              </a:ext>
            </a:extLst>
          </p:cNvPr>
          <p:cNvGraphicFramePr>
            <a:graphicFrameLocks noGrp="1"/>
          </p:cNvGraphicFramePr>
          <p:nvPr>
            <p:extLst>
              <p:ext uri="{D42A27DB-BD31-4B8C-83A1-F6EECF244321}">
                <p14:modId xmlns:p14="http://schemas.microsoft.com/office/powerpoint/2010/main" val="893818136"/>
              </p:ext>
            </p:extLst>
          </p:nvPr>
        </p:nvGraphicFramePr>
        <p:xfrm>
          <a:off x="609600" y="1143794"/>
          <a:ext cx="10971212" cy="4837385"/>
        </p:xfrm>
        <a:graphic>
          <a:graphicData uri="http://schemas.openxmlformats.org/drawingml/2006/table">
            <a:tbl>
              <a:tblPr firstRow="1" firstCol="1" bandRow="1"/>
              <a:tblGrid>
                <a:gridCol w="2666206">
                  <a:extLst>
                    <a:ext uri="{9D8B030D-6E8A-4147-A177-3AD203B41FA5}">
                      <a16:colId xmlns:a16="http://schemas.microsoft.com/office/drawing/2014/main" val="1471308672"/>
                    </a:ext>
                  </a:extLst>
                </a:gridCol>
                <a:gridCol w="1143000">
                  <a:extLst>
                    <a:ext uri="{9D8B030D-6E8A-4147-A177-3AD203B41FA5}">
                      <a16:colId xmlns:a16="http://schemas.microsoft.com/office/drawing/2014/main" val="600699875"/>
                    </a:ext>
                  </a:extLst>
                </a:gridCol>
                <a:gridCol w="2514600">
                  <a:extLst>
                    <a:ext uri="{9D8B030D-6E8A-4147-A177-3AD203B41FA5}">
                      <a16:colId xmlns:a16="http://schemas.microsoft.com/office/drawing/2014/main" val="3419669894"/>
                    </a:ext>
                  </a:extLst>
                </a:gridCol>
                <a:gridCol w="4647406">
                  <a:extLst>
                    <a:ext uri="{9D8B030D-6E8A-4147-A177-3AD203B41FA5}">
                      <a16:colId xmlns:a16="http://schemas.microsoft.com/office/drawing/2014/main" val="3666473520"/>
                    </a:ext>
                  </a:extLst>
                </a:gridCol>
              </a:tblGrid>
              <a:tr h="458027">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Age Group</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Boosters </a:t>
                      </a:r>
                      <a:endParaRPr lang="en-IE" sz="1400" kern="10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Census 2022 Population/Other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tc>
                  <a:txBody>
                    <a:bodyPr/>
                    <a:lstStyle/>
                    <a:p>
                      <a:pPr algn="ctr">
                        <a:lnSpc>
                          <a:spcPct val="107000"/>
                        </a:lnSpc>
                        <a:spcAft>
                          <a:spcPts val="800"/>
                        </a:spcAft>
                      </a:pPr>
                      <a:r>
                        <a:rPr lang="en-IE" sz="1400" b="1" kern="100" dirty="0">
                          <a:solidFill>
                            <a:srgbClr val="FFFFFF"/>
                          </a:solidFill>
                          <a:effectLst/>
                          <a:highlight>
                            <a:srgbClr val="BA1F46"/>
                          </a:highlight>
                          <a:latin typeface="Calibri" panose="020F0502020204030204" pitchFamily="34" charset="0"/>
                          <a:ea typeface="Times New Roman" panose="02020603050405020304" pitchFamily="18" charset="0"/>
                          <a:cs typeface="Times New Roman" panose="02020603050405020304" pitchFamily="18" charset="0"/>
                        </a:rPr>
                        <a:t>No. Booster doses % Uptake Population Census 2022/Other denominator estimates</a:t>
                      </a:r>
                      <a:endParaRPr lang="en-IE" sz="1400" kern="100" dirty="0">
                        <a:effectLst/>
                        <a:highlight>
                          <a:srgbClr val="BA1F46"/>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1F46"/>
                    </a:solidFill>
                  </a:tcPr>
                </a:tc>
                <a:extLst>
                  <a:ext uri="{0D108BD9-81ED-4DB2-BD59-A6C34878D82A}">
                    <a16:rowId xmlns:a16="http://schemas.microsoft.com/office/drawing/2014/main" val="1847684974"/>
                  </a:ext>
                </a:extLst>
              </a:tr>
              <a:tr h="163489">
                <a:tc>
                  <a:txBody>
                    <a:bodyPr/>
                    <a:lstStyle/>
                    <a:p>
                      <a:pPr algn="ctr" fontAlgn="b"/>
                      <a:r>
                        <a:rPr lang="en-IE" sz="1000" b="1" i="0" u="none" strike="noStrike">
                          <a:solidFill>
                            <a:srgbClr val="000000"/>
                          </a:solidFill>
                          <a:effectLst/>
                          <a:latin typeface="Calibri" panose="020F0502020204030204" pitchFamily="34" charset="0"/>
                        </a:rPr>
                        <a:t>All Ages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471256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5149139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8456694"/>
                  </a:ext>
                </a:extLst>
              </a:tr>
              <a:tr h="163489">
                <a:tc>
                  <a:txBody>
                    <a:bodyPr/>
                    <a:lstStyle/>
                    <a:p>
                      <a:pPr algn="ctr" fontAlgn="b"/>
                      <a:r>
                        <a:rPr lang="en-IE" sz="1000" b="1" i="0" u="none" strike="noStrike">
                          <a:solidFill>
                            <a:srgbClr val="000000"/>
                          </a:solidFill>
                          <a:effectLst/>
                          <a:latin typeface="Calibri" panose="020F0502020204030204" pitchFamily="34" charset="0"/>
                        </a:rPr>
                        <a:t>6months+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471256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5120241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4957418"/>
                  </a:ext>
                </a:extLst>
              </a:tr>
              <a:tr h="202619">
                <a:tc>
                  <a:txBody>
                    <a:bodyPr/>
                    <a:lstStyle/>
                    <a:p>
                      <a:pPr algn="ctr" fontAlgn="b"/>
                      <a:r>
                        <a:rPr lang="en-IE" sz="1000" b="1" i="0" u="none" strike="noStrike">
                          <a:solidFill>
                            <a:srgbClr val="000000"/>
                          </a:solidFill>
                          <a:effectLst/>
                          <a:latin typeface="Calibri" panose="020F0502020204030204" pitchFamily="34" charset="0"/>
                        </a:rPr>
                        <a:t>6months-49yrs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55909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3424088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9822201"/>
                  </a:ext>
                </a:extLst>
              </a:tr>
              <a:tr h="202619">
                <a:tc>
                  <a:txBody>
                    <a:bodyPr/>
                    <a:lstStyle/>
                    <a:p>
                      <a:pPr algn="ctr" fontAlgn="b"/>
                      <a:r>
                        <a:rPr lang="en-IE" sz="1000" b="1" i="0" u="none" strike="noStrike">
                          <a:solidFill>
                            <a:srgbClr val="000000"/>
                          </a:solidFill>
                          <a:effectLst/>
                          <a:latin typeface="Calibri" panose="020F0502020204030204" pitchFamily="34" charset="0"/>
                        </a:rPr>
                        <a:t>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471245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4853724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9.7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929892"/>
                  </a:ext>
                </a:extLst>
              </a:tr>
              <a:tr h="202619">
                <a:tc>
                  <a:txBody>
                    <a:bodyPr/>
                    <a:lstStyle/>
                    <a:p>
                      <a:pPr algn="ctr" fontAlgn="b"/>
                      <a:r>
                        <a:rPr lang="en-IE" sz="1000" b="1" i="0" u="none" strike="noStrike">
                          <a:solidFill>
                            <a:srgbClr val="000000"/>
                          </a:solidFill>
                          <a:effectLst/>
                          <a:latin typeface="Calibri" panose="020F0502020204030204" pitchFamily="34" charset="0"/>
                        </a:rPr>
                        <a:t>12+yrs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471179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4361794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10.8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773507"/>
                  </a:ext>
                </a:extLst>
              </a:tr>
              <a:tr h="202619">
                <a:tc>
                  <a:txBody>
                    <a:bodyPr/>
                    <a:lstStyle/>
                    <a:p>
                      <a:pPr algn="ctr" fontAlgn="b"/>
                      <a:r>
                        <a:rPr lang="en-IE" sz="1000" b="1" i="0" u="none" strike="noStrike">
                          <a:solidFill>
                            <a:srgbClr val="000000"/>
                          </a:solidFill>
                          <a:effectLst/>
                          <a:latin typeface="Calibri" panose="020F0502020204030204" pitchFamily="34" charset="0"/>
                        </a:rPr>
                        <a:t>12-17yrs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727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431222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09955"/>
                  </a:ext>
                </a:extLst>
              </a:tr>
              <a:tr h="202619">
                <a:tc>
                  <a:txBody>
                    <a:bodyPr/>
                    <a:lstStyle/>
                    <a:p>
                      <a:pPr algn="ctr" fontAlgn="b"/>
                      <a:r>
                        <a:rPr lang="en-IE" sz="1000" b="1" i="0" u="none" strike="noStrike">
                          <a:solidFill>
                            <a:srgbClr val="000000"/>
                          </a:solidFill>
                          <a:effectLst/>
                          <a:latin typeface="Calibri" panose="020F0502020204030204" pitchFamily="34" charset="0"/>
                        </a:rPr>
                        <a:t>18+yrs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470452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3930572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12.0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31190179"/>
                  </a:ext>
                </a:extLst>
              </a:tr>
              <a:tr h="202619">
                <a:tc>
                  <a:txBody>
                    <a:bodyPr/>
                    <a:lstStyle/>
                    <a:p>
                      <a:pPr algn="ctr" fontAlgn="b"/>
                      <a:r>
                        <a:rPr lang="en-IE" sz="1000" b="1" i="0" u="none" strike="noStrike">
                          <a:solidFill>
                            <a:srgbClr val="000000"/>
                          </a:solidFill>
                          <a:effectLst/>
                          <a:latin typeface="Calibri" panose="020F0502020204030204" pitchFamily="34" charset="0"/>
                        </a:rPr>
                        <a:t>50+yrs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415347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1696153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0278548"/>
                  </a:ext>
                </a:extLst>
              </a:tr>
              <a:tr h="202619">
                <a:tc>
                  <a:txBody>
                    <a:bodyPr/>
                    <a:lstStyle/>
                    <a:p>
                      <a:pPr algn="ctr" fontAlgn="b"/>
                      <a:r>
                        <a:rPr lang="en-IE" sz="1000" b="1" i="0" u="none" strike="noStrike">
                          <a:solidFill>
                            <a:srgbClr val="000000"/>
                          </a:solidFill>
                          <a:effectLst/>
                          <a:latin typeface="Calibri" panose="020F0502020204030204" pitchFamily="34" charset="0"/>
                        </a:rPr>
                        <a:t>60+yrs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365830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1048985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34.9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9519652"/>
                  </a:ext>
                </a:extLst>
              </a:tr>
              <a:tr h="202619">
                <a:tc>
                  <a:txBody>
                    <a:bodyPr/>
                    <a:lstStyle/>
                    <a:p>
                      <a:pPr algn="ctr" fontAlgn="b"/>
                      <a:r>
                        <a:rPr lang="en-IE" sz="1000" b="1" i="0" u="none" strike="noStrike">
                          <a:solidFill>
                            <a:srgbClr val="000000"/>
                          </a:solidFill>
                          <a:effectLst/>
                          <a:latin typeface="Calibri" panose="020F0502020204030204" pitchFamily="34" charset="0"/>
                        </a:rPr>
                        <a:t>50-69yrs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169360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1157982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14.6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7178290"/>
                  </a:ext>
                </a:extLst>
              </a:tr>
              <a:tr h="202619">
                <a:tc>
                  <a:txBody>
                    <a:bodyPr/>
                    <a:lstStyle/>
                    <a:p>
                      <a:pPr algn="ctr" fontAlgn="b"/>
                      <a:r>
                        <a:rPr lang="en-IE" sz="1000" b="1" i="0" u="none" strike="noStrike">
                          <a:solidFill>
                            <a:srgbClr val="000000"/>
                          </a:solidFill>
                          <a:effectLst/>
                          <a:latin typeface="Calibri" panose="020F0502020204030204" pitchFamily="34" charset="0"/>
                        </a:rPr>
                        <a:t>65+yrs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312703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776315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843864"/>
                  </a:ext>
                </a:extLst>
              </a:tr>
              <a:tr h="202619">
                <a:tc>
                  <a:txBody>
                    <a:bodyPr/>
                    <a:lstStyle/>
                    <a:p>
                      <a:pPr algn="ctr" fontAlgn="b"/>
                      <a:r>
                        <a:rPr lang="en-IE" sz="1000" b="1" i="0" u="none" strike="noStrike">
                          <a:solidFill>
                            <a:srgbClr val="000000"/>
                          </a:solidFill>
                          <a:effectLst/>
                          <a:latin typeface="Calibri" panose="020F0502020204030204" pitchFamily="34" charset="0"/>
                        </a:rPr>
                        <a:t>70+yrs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245987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538171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45.7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2175896"/>
                  </a:ext>
                </a:extLst>
              </a:tr>
              <a:tr h="202619">
                <a:tc>
                  <a:txBody>
                    <a:bodyPr/>
                    <a:lstStyle/>
                    <a:p>
                      <a:pPr algn="ctr" fontAlgn="b"/>
                      <a:r>
                        <a:rPr lang="en-IE" sz="1000" b="1" i="0" u="none" strike="noStrike">
                          <a:solidFill>
                            <a:srgbClr val="000000"/>
                          </a:solidFill>
                          <a:effectLst/>
                          <a:latin typeface="Calibri" panose="020F0502020204030204" pitchFamily="34" charset="0"/>
                        </a:rPr>
                        <a:t>12-69yrs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225192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3823623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000000"/>
                          </a:solidFill>
                          <a:effectLst/>
                          <a:latin typeface="Calibri" panose="020F0502020204030204" pitchFamily="34" charset="0"/>
                        </a:rPr>
                        <a:t>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3715655"/>
                  </a:ext>
                </a:extLst>
              </a:tr>
              <a:tr h="202619">
                <a:tc>
                  <a:txBody>
                    <a:bodyPr/>
                    <a:lstStyle/>
                    <a:p>
                      <a:pPr algn="ctr" fontAlgn="b"/>
                      <a:r>
                        <a:rPr lang="en-IE" sz="1000" b="1" i="0" u="none" strike="noStrike">
                          <a:solidFill>
                            <a:srgbClr val="C00000"/>
                          </a:solidFill>
                          <a:effectLst/>
                          <a:latin typeface="Calibri" panose="020F0502020204030204" pitchFamily="34" charset="0"/>
                        </a:rPr>
                        <a:t>6months-4yrs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266517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68917894"/>
                  </a:ext>
                </a:extLst>
              </a:tr>
              <a:tr h="202619">
                <a:tc>
                  <a:txBody>
                    <a:bodyPr/>
                    <a:lstStyle/>
                    <a:p>
                      <a:pPr algn="ctr" fontAlgn="b"/>
                      <a:r>
                        <a:rPr lang="en-IE" sz="1000" b="1" i="0" u="none" strike="noStrike">
                          <a:solidFill>
                            <a:srgbClr val="C00000"/>
                          </a:solidFill>
                          <a:effectLst/>
                          <a:latin typeface="Calibri" panose="020F0502020204030204" pitchFamily="34" charset="0"/>
                        </a:rPr>
                        <a:t>5-11yrs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66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491930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0365232"/>
                  </a:ext>
                </a:extLst>
              </a:tr>
              <a:tr h="202619">
                <a:tc>
                  <a:txBody>
                    <a:bodyPr/>
                    <a:lstStyle/>
                    <a:p>
                      <a:pPr algn="ctr" fontAlgn="b"/>
                      <a:r>
                        <a:rPr lang="en-IE" sz="1000" b="1" i="0" u="none" strike="noStrike">
                          <a:solidFill>
                            <a:srgbClr val="C00000"/>
                          </a:solidFill>
                          <a:effectLst/>
                          <a:latin typeface="Calibri" panose="020F0502020204030204" pitchFamily="34" charset="0"/>
                        </a:rPr>
                        <a:t>12-59yrs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105349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3312809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1497239"/>
                  </a:ext>
                </a:extLst>
              </a:tr>
              <a:tr h="202619">
                <a:tc>
                  <a:txBody>
                    <a:bodyPr/>
                    <a:lstStyle/>
                    <a:p>
                      <a:pPr algn="ctr" fontAlgn="b"/>
                      <a:r>
                        <a:rPr lang="en-IE" sz="1000" b="1" i="0" u="none" strike="noStrike">
                          <a:solidFill>
                            <a:srgbClr val="C00000"/>
                          </a:solidFill>
                          <a:effectLst/>
                          <a:latin typeface="Calibri" panose="020F0502020204030204" pitchFamily="34" charset="0"/>
                        </a:rPr>
                        <a:t>60-69yrs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119843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510814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23.5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7497814"/>
                  </a:ext>
                </a:extLst>
              </a:tr>
              <a:tr h="202619">
                <a:tc>
                  <a:txBody>
                    <a:bodyPr/>
                    <a:lstStyle/>
                    <a:p>
                      <a:pPr algn="ctr" fontAlgn="b"/>
                      <a:r>
                        <a:rPr lang="en-IE" sz="1000" b="1" i="0" u="none" strike="noStrike">
                          <a:solidFill>
                            <a:srgbClr val="C00000"/>
                          </a:solidFill>
                          <a:effectLst/>
                          <a:latin typeface="Calibri" panose="020F0502020204030204" pitchFamily="34" charset="0"/>
                        </a:rPr>
                        <a:t>70-79yrs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147328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357144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41.3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832482"/>
                  </a:ext>
                </a:extLst>
              </a:tr>
              <a:tr h="202619">
                <a:tc>
                  <a:txBody>
                    <a:bodyPr/>
                    <a:lstStyle/>
                    <a:p>
                      <a:pPr algn="ctr" fontAlgn="b"/>
                      <a:r>
                        <a:rPr lang="en-IE" sz="1000" b="1" i="0" u="none" strike="noStrike">
                          <a:solidFill>
                            <a:srgbClr val="C00000"/>
                          </a:solidFill>
                          <a:effectLst/>
                          <a:latin typeface="Calibri" panose="020F0502020204030204" pitchFamily="34" charset="0"/>
                        </a:rPr>
                        <a:t>80+yrs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98659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181027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9481621"/>
                  </a:ext>
                </a:extLst>
              </a:tr>
              <a:tr h="202619">
                <a:tc>
                  <a:txBody>
                    <a:bodyPr/>
                    <a:lstStyle/>
                    <a:p>
                      <a:pPr algn="ctr" fontAlgn="b"/>
                      <a:r>
                        <a:rPr lang="en-IE" sz="1000" b="1" i="0" u="none" strike="noStrike">
                          <a:solidFill>
                            <a:srgbClr val="C00000"/>
                          </a:solidFill>
                          <a:effectLst/>
                          <a:latin typeface="Calibri" panose="020F0502020204030204" pitchFamily="34" charset="0"/>
                        </a:rPr>
                        <a:t>HCWs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19213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250000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C00000"/>
                          </a:solidFill>
                          <a:effectLst/>
                          <a:latin typeface="Calibri" panose="020F0502020204030204" pitchFamily="34" charset="0"/>
                        </a:rPr>
                        <a:t>7.7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756110"/>
                  </a:ext>
                </a:extLst>
              </a:tr>
              <a:tr h="202619">
                <a:tc>
                  <a:txBody>
                    <a:bodyPr/>
                    <a:lstStyle/>
                    <a:p>
                      <a:pPr algn="ctr" fontAlgn="b"/>
                      <a:r>
                        <a:rPr lang="en-IE" sz="1000" b="1" i="0" u="none" strike="noStrike">
                          <a:solidFill>
                            <a:srgbClr val="C00000"/>
                          </a:solidFill>
                          <a:effectLst/>
                          <a:latin typeface="Calibri" panose="020F0502020204030204" pitchFamily="34" charset="0"/>
                        </a:rPr>
                        <a:t>Pregnant women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1026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22790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593669"/>
                  </a:ext>
                </a:extLst>
              </a:tr>
              <a:tr h="202619">
                <a:tc>
                  <a:txBody>
                    <a:bodyPr/>
                    <a:lstStyle/>
                    <a:p>
                      <a:pPr algn="ctr" fontAlgn="b"/>
                      <a:r>
                        <a:rPr lang="en-IE" sz="1000" b="1" i="0" u="none" strike="noStrike">
                          <a:solidFill>
                            <a:srgbClr val="C00000"/>
                          </a:solidFill>
                          <a:effectLst/>
                          <a:latin typeface="Calibri" panose="020F0502020204030204" pitchFamily="34" charset="0"/>
                        </a:rPr>
                        <a:t>LTCF residents</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24569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a:solidFill>
                            <a:srgbClr val="C00000"/>
                          </a:solidFill>
                          <a:effectLst/>
                          <a:latin typeface="Calibri" panose="020F0502020204030204" pitchFamily="34" charset="0"/>
                        </a:rPr>
                        <a:t>25000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IE" sz="1000" b="1" i="0" u="none" strike="noStrike" dirty="0">
                          <a:solidFill>
                            <a:srgbClr val="C00000"/>
                          </a:solidFill>
                          <a:effectLst/>
                          <a:latin typeface="Calibri" panose="020F0502020204030204" pitchFamily="34" charset="0"/>
                        </a:rPr>
                        <a:t>98.3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9827914"/>
                  </a:ext>
                </a:extLst>
              </a:tr>
            </a:tbl>
          </a:graphicData>
        </a:graphic>
      </p:graphicFrame>
      <p:sp>
        <p:nvSpPr>
          <p:cNvPr id="5" name="TextBox 4">
            <a:extLst>
              <a:ext uri="{FF2B5EF4-FFF2-40B4-BE49-F238E27FC236}">
                <a16:creationId xmlns:a16="http://schemas.microsoft.com/office/drawing/2014/main" id="{28C7002A-7487-12BA-7B8D-2A19D3740328}"/>
              </a:ext>
            </a:extLst>
          </p:cNvPr>
          <p:cNvSpPr txBox="1"/>
          <p:nvPr/>
        </p:nvSpPr>
        <p:spPr>
          <a:xfrm>
            <a:off x="577430" y="6183798"/>
            <a:ext cx="2286000" cy="276999"/>
          </a:xfrm>
          <a:prstGeom prst="rect">
            <a:avLst/>
          </a:prstGeom>
          <a:noFill/>
        </p:spPr>
        <p:txBody>
          <a:bodyPr wrap="square">
            <a:spAutoFit/>
          </a:bodyPr>
          <a:lstStyle/>
          <a:p>
            <a:r>
              <a:rPr lang="en-IE" sz="1200" b="1" kern="0" dirty="0">
                <a:solidFill>
                  <a:srgbClr val="A50021"/>
                </a:solidFill>
                <a:effectLst/>
                <a:ea typeface="Times New Roman" panose="02020603050405020304" pitchFamily="18" charset="0"/>
                <a:cs typeface="Times New Roman" panose="02020603050405020304" pitchFamily="18" charset="0"/>
              </a:rPr>
              <a:t>* See CAVEATS on slide # 5</a:t>
            </a:r>
            <a:endParaRPr lang="en-IE" sz="1200" dirty="0">
              <a:solidFill>
                <a:srgbClr val="A50021"/>
              </a:solidFill>
            </a:endParaRPr>
          </a:p>
        </p:txBody>
      </p:sp>
    </p:spTree>
    <p:extLst>
      <p:ext uri="{BB962C8B-B14F-4D97-AF65-F5344CB8AC3E}">
        <p14:creationId xmlns:p14="http://schemas.microsoft.com/office/powerpoint/2010/main" val="124168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Age Group and Other Specific Target Groups by Week administered between 16/09/2024 and 24/11/2024 inclusive </a:t>
            </a:r>
            <a:r>
              <a:rPr lang="en-IE" sz="2200" b="1" kern="0" dirty="0">
                <a:effectLst/>
              </a:rPr>
              <a:t>* See CAVEATS on slide # 5</a:t>
            </a:r>
            <a:endParaRPr lang="en-IE" sz="2200" dirty="0"/>
          </a:p>
        </p:txBody>
      </p:sp>
      <p:sp>
        <p:nvSpPr>
          <p:cNvPr id="4" name="Slide Number Placeholder 3">
            <a:extLst>
              <a:ext uri="{FF2B5EF4-FFF2-40B4-BE49-F238E27FC236}">
                <a16:creationId xmlns:a16="http://schemas.microsoft.com/office/drawing/2014/main" id="{775004B3-81FC-BC45-D840-9DB27C1C6423}"/>
              </a:ext>
            </a:extLst>
          </p:cNvPr>
          <p:cNvSpPr>
            <a:spLocks noGrp="1"/>
          </p:cNvSpPr>
          <p:nvPr>
            <p:ph type="sldNum" sz="quarter" idx="12"/>
          </p:nvPr>
        </p:nvSpPr>
        <p:spPr/>
        <p:txBody>
          <a:bodyPr/>
          <a:lstStyle/>
          <a:p>
            <a:fld id="{B6F15528-21DE-4FAA-801E-634DDDAF4B2B}" type="slidenum">
              <a:rPr lang="en-US" smtClean="0"/>
              <a:pPr/>
              <a:t>8</a:t>
            </a:fld>
            <a:endParaRPr lang="en-US"/>
          </a:p>
        </p:txBody>
      </p:sp>
      <p:sp>
        <p:nvSpPr>
          <p:cNvPr id="6" name="TextBox 5">
            <a:extLst>
              <a:ext uri="{FF2B5EF4-FFF2-40B4-BE49-F238E27FC236}">
                <a16:creationId xmlns:a16="http://schemas.microsoft.com/office/drawing/2014/main" id="{AEED3A40-B040-446B-9C9F-36117792C08B}"/>
              </a:ext>
            </a:extLst>
          </p:cNvPr>
          <p:cNvSpPr txBox="1"/>
          <p:nvPr/>
        </p:nvSpPr>
        <p:spPr>
          <a:xfrm>
            <a:off x="9206888" y="5334794"/>
            <a:ext cx="2844431" cy="861774"/>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HCWs		250,000</a:t>
            </a:r>
          </a:p>
          <a:p>
            <a:r>
              <a:rPr lang="en-GB" sz="1000" dirty="0"/>
              <a:t>Pregnant women		22,790 </a:t>
            </a:r>
          </a:p>
          <a:p>
            <a:r>
              <a:rPr lang="en-GB" sz="1000" dirty="0"/>
              <a:t>LTCF residents		25,000</a:t>
            </a:r>
            <a:endParaRPr lang="en-IE" sz="1000" dirty="0"/>
          </a:p>
        </p:txBody>
      </p:sp>
      <p:graphicFrame>
        <p:nvGraphicFramePr>
          <p:cNvPr id="3" name="Chart 2">
            <a:extLst>
              <a:ext uri="{FF2B5EF4-FFF2-40B4-BE49-F238E27FC236}">
                <a16:creationId xmlns:a16="http://schemas.microsoft.com/office/drawing/2014/main" id="{04F6DD0B-B103-49F3-B775-5DEC21766ADE}"/>
              </a:ext>
            </a:extLst>
          </p:cNvPr>
          <p:cNvGraphicFramePr/>
          <p:nvPr>
            <p:extLst>
              <p:ext uri="{D42A27DB-BD31-4B8C-83A1-F6EECF244321}">
                <p14:modId xmlns:p14="http://schemas.microsoft.com/office/powerpoint/2010/main" val="143008366"/>
              </p:ext>
            </p:extLst>
          </p:nvPr>
        </p:nvGraphicFramePr>
        <p:xfrm>
          <a:off x="532606" y="1225824"/>
          <a:ext cx="10439400" cy="47185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414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FB30A-DA49-977C-D758-292A304C4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545D4-9D84-D337-0364-E12A4C074E21}"/>
              </a:ext>
            </a:extLst>
          </p:cNvPr>
          <p:cNvSpPr>
            <a:spLocks noGrp="1"/>
          </p:cNvSpPr>
          <p:nvPr>
            <p:ph type="title"/>
          </p:nvPr>
        </p:nvSpPr>
        <p:spPr>
          <a:xfrm>
            <a:off x="227806" y="76994"/>
            <a:ext cx="10744200" cy="1021493"/>
          </a:xfrm>
        </p:spPr>
        <p:txBody>
          <a:bodyPr>
            <a:normAutofit fontScale="90000"/>
          </a:bodyPr>
          <a:lstStyle/>
          <a:p>
            <a:pPr algn="ctr"/>
            <a:r>
              <a:rPr lang="en-GB" sz="2200" dirty="0">
                <a:solidFill>
                  <a:srgbClr val="A50021"/>
                </a:solidFill>
              </a:rPr>
              <a:t>Percentage of Winter 2024 COVID-19 Booster Doses by Specific Target Groups by Week administered between 16/09/2024 and 24/11/2024 inclusive</a:t>
            </a:r>
            <a:endParaRPr lang="en-IE" sz="2200" dirty="0">
              <a:solidFill>
                <a:srgbClr val="A50021"/>
              </a:solidFill>
            </a:endParaRPr>
          </a:p>
        </p:txBody>
      </p:sp>
      <p:sp>
        <p:nvSpPr>
          <p:cNvPr id="4" name="Slide Number Placeholder 3">
            <a:extLst>
              <a:ext uri="{FF2B5EF4-FFF2-40B4-BE49-F238E27FC236}">
                <a16:creationId xmlns:a16="http://schemas.microsoft.com/office/drawing/2014/main" id="{475512BF-02C0-5282-8AFA-399232F72012}"/>
              </a:ext>
            </a:extLst>
          </p:cNvPr>
          <p:cNvSpPr>
            <a:spLocks noGrp="1"/>
          </p:cNvSpPr>
          <p:nvPr>
            <p:ph type="sldNum" sz="quarter" idx="12"/>
          </p:nvPr>
        </p:nvSpPr>
        <p:spPr/>
        <p:txBody>
          <a:bodyPr/>
          <a:lstStyle/>
          <a:p>
            <a:fld id="{B6F15528-21DE-4FAA-801E-634DDDAF4B2B}" type="slidenum">
              <a:rPr lang="en-US" smtClean="0"/>
              <a:pPr/>
              <a:t>9</a:t>
            </a:fld>
            <a:endParaRPr lang="en-US"/>
          </a:p>
        </p:txBody>
      </p:sp>
      <p:sp>
        <p:nvSpPr>
          <p:cNvPr id="7" name="TextBox 6">
            <a:extLst>
              <a:ext uri="{FF2B5EF4-FFF2-40B4-BE49-F238E27FC236}">
                <a16:creationId xmlns:a16="http://schemas.microsoft.com/office/drawing/2014/main" id="{BFE5A7ED-10E3-9916-6E3D-8D4A6B3E8FE5}"/>
              </a:ext>
            </a:extLst>
          </p:cNvPr>
          <p:cNvSpPr txBox="1"/>
          <p:nvPr/>
        </p:nvSpPr>
        <p:spPr>
          <a:xfrm>
            <a:off x="9067006" y="5311008"/>
            <a:ext cx="3123407" cy="1015663"/>
          </a:xfrm>
          <a:prstGeom prst="rect">
            <a:avLst/>
          </a:prstGeom>
          <a:noFill/>
        </p:spPr>
        <p:txBody>
          <a:bodyPr wrap="square" rtlCol="0">
            <a:spAutoFit/>
          </a:bodyPr>
          <a:lstStyle/>
          <a:p>
            <a:r>
              <a:rPr lang="en-GB" sz="1000" dirty="0"/>
              <a:t>Age Group denominator based on census 2022; </a:t>
            </a:r>
          </a:p>
          <a:p>
            <a:r>
              <a:rPr lang="en-GB" sz="1000" dirty="0"/>
              <a:t>Other approximate denominator estimates:</a:t>
            </a:r>
          </a:p>
          <a:p>
            <a:r>
              <a:rPr lang="en-GB" sz="1000" dirty="0"/>
              <a:t>Immunocompromised 6months+	63,000</a:t>
            </a:r>
          </a:p>
          <a:p>
            <a:r>
              <a:rPr lang="en-GB" sz="1000" dirty="0"/>
              <a:t>HCWs		250,000</a:t>
            </a:r>
          </a:p>
          <a:p>
            <a:r>
              <a:rPr lang="en-GB" sz="1000" dirty="0"/>
              <a:t>Pregnant women		22,790 </a:t>
            </a:r>
          </a:p>
          <a:p>
            <a:r>
              <a:rPr lang="en-GB" sz="1000" dirty="0"/>
              <a:t>LTCF residents		25,000</a:t>
            </a:r>
            <a:endParaRPr lang="en-IE" sz="1000" dirty="0"/>
          </a:p>
        </p:txBody>
      </p:sp>
      <p:graphicFrame>
        <p:nvGraphicFramePr>
          <p:cNvPr id="9" name="Chart 8">
            <a:extLst>
              <a:ext uri="{FF2B5EF4-FFF2-40B4-BE49-F238E27FC236}">
                <a16:creationId xmlns:a16="http://schemas.microsoft.com/office/drawing/2014/main" id="{2CF4662D-1E68-4FF3-921F-4E99A18C4EC4}"/>
              </a:ext>
            </a:extLst>
          </p:cNvPr>
          <p:cNvGraphicFramePr>
            <a:graphicFrameLocks/>
          </p:cNvGraphicFramePr>
          <p:nvPr>
            <p:extLst>
              <p:ext uri="{D42A27DB-BD31-4B8C-83A1-F6EECF244321}">
                <p14:modId xmlns:p14="http://schemas.microsoft.com/office/powerpoint/2010/main" val="1531246072"/>
              </p:ext>
            </p:extLst>
          </p:nvPr>
        </p:nvGraphicFramePr>
        <p:xfrm>
          <a:off x="685006" y="1098488"/>
          <a:ext cx="9982200" cy="48459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600909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12900</TotalTime>
  <Words>2610</Words>
  <Application>Microsoft Office PowerPoint</Application>
  <PresentationFormat>Custom</PresentationFormat>
  <Paragraphs>425</Paragraphs>
  <Slides>20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Arial</vt:lpstr>
      <vt:lpstr>Calibri</vt:lpstr>
      <vt:lpstr>Calibri Light</vt:lpstr>
      <vt:lpstr>Courier New</vt:lpstr>
      <vt:lpstr>Symbol</vt:lpstr>
      <vt:lpstr>Tahoma</vt:lpstr>
      <vt:lpstr>Times New Roman</vt:lpstr>
      <vt:lpstr>Office Theme</vt:lpstr>
      <vt:lpstr>PowerPoint Presentation</vt:lpstr>
      <vt:lpstr>Winter 2024 COVID-19 Campaign Target Groups</vt:lpstr>
      <vt:lpstr>Methodology</vt:lpstr>
      <vt:lpstr>Summary Findings I</vt:lpstr>
      <vt:lpstr>Summary Findings II</vt:lpstr>
      <vt:lpstr>COVID-19 Booster Doses by Age Group and Target Group between 16/09/2024 and 24/11/2024 inclusive</vt:lpstr>
      <vt:lpstr>COVID-19 Booster Doses by Age Group between 16/09/2024 and 24/11/2024 inclusive</vt:lpstr>
      <vt:lpstr>Percentage of Winter 2024 COVID-19 Booster Doses by Age Group and Other Specific Target Groups by Week administered between 16/09/2024 and 24/11/2024 inclusive * See CAVEATS on slide # 5</vt:lpstr>
      <vt:lpstr>Percentage of Winter 2024 COVID-19 Booster Doses by Specific Target Groups by Week administered between 16/09/2024 and 24/11/2024 inclusive</vt:lpstr>
      <vt:lpstr>Uptake of Winter 2024 COVID-19 Booster Doses as a percentage of the Census 2022 population by age groups and gender administered between 16/09/2024 and 24/11/2024 inclusive</vt:lpstr>
      <vt:lpstr>Uptake of Winter 2024 COVID-19 Booster Doses by county as a percentage of the Census 2022 population among 60+ year olds  between 16/09/2024 and 24/11/2024 inclusive</vt:lpstr>
      <vt:lpstr>Number of COVID-19 Winter 2024 booster doses administered to HCWs by age group and staff category administered between 16/09/2024 and 24/11/2024 inclusive</vt:lpstr>
      <vt:lpstr>Number of COVID-19 Winter 2024 booster doses among HCWs by age and gender administered between 16/09/2024 and 24/11/2024 inclusive</vt:lpstr>
      <vt:lpstr>Number of COVID-19 Winter 2024 booster doses among RCF residents by age and gender administered between 16/09/2024 and 24/11/2024 inclusive</vt:lpstr>
      <vt:lpstr>Percentage of Winter 2024 COVID-19 Booster Doses by Distribution Channel administered between 16/09/2024 and 24/11/2024 inclusive</vt:lpstr>
      <vt:lpstr>Caveats I</vt:lpstr>
      <vt:lpstr>Caveats II</vt:lpstr>
      <vt:lpstr>Acknowledgements</vt:lpstr>
      <vt:lpstr>Uptake of Winter 2024 Booster &amp; Seasonal Influenza 2024 doses by HSE HCWs between 16/09/2024 to 17/11/2024</vt:lpstr>
      <vt:lpstr>Uptake of Winter 2024 COVID-19 Booster &amp; Seasonal Influenza doses by Fair Deal residents in residential care facilities between 16/09/2024 to 23/11/2024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Piaras O'Lorcain</cp:lastModifiedBy>
  <cp:revision>635</cp:revision>
  <dcterms:created xsi:type="dcterms:W3CDTF">2006-08-16T00:00:00Z</dcterms:created>
  <dcterms:modified xsi:type="dcterms:W3CDTF">2025-01-15T09:46:05Z</dcterms:modified>
</cp:coreProperties>
</file>