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48" r:id="rId1"/>
  </p:sldMasterIdLst>
  <p:notesMasterIdLst>
    <p:notesMasterId r:id="rId13"/>
  </p:notesMasterIdLst>
  <p:sldIdLst>
    <p:sldId id="259" r:id="rId2"/>
    <p:sldId id="267" r:id="rId3"/>
    <p:sldId id="260" r:id="rId4"/>
    <p:sldId id="268" r:id="rId5"/>
    <p:sldId id="270" r:id="rId6"/>
    <p:sldId id="266" r:id="rId7"/>
    <p:sldId id="258" r:id="rId8"/>
    <p:sldId id="261" r:id="rId9"/>
    <p:sldId id="273" r:id="rId10"/>
    <p:sldId id="272" r:id="rId11"/>
    <p:sldId id="263" r:id="rId12"/>
  </p:sldIdLst>
  <p:sldSz cx="12190413" cy="6859588"/>
  <p:notesSz cx="6858000" cy="9144000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Jackson" initials="SJ" lastIdx="61" clrIdx="0">
    <p:extLst>
      <p:ext uri="{19B8F6BF-5375-455C-9EA6-DF929625EA0E}">
        <p15:presenceInfo xmlns:p15="http://schemas.microsoft.com/office/powerpoint/2012/main" userId="S-1-5-21-861567501-1957994488-725345543-1127" providerId="AD"/>
      </p:ext>
    </p:extLst>
  </p:cmAuthor>
  <p:cmAuthor id="2" name="Piaras O lorcain" initials="POl" lastIdx="27" clrIdx="1">
    <p:extLst>
      <p:ext uri="{19B8F6BF-5375-455C-9EA6-DF929625EA0E}">
        <p15:presenceInfo xmlns:p15="http://schemas.microsoft.com/office/powerpoint/2012/main" userId="S-1-5-21-861567501-1957994488-725345543-1467" providerId="AD"/>
      </p:ext>
    </p:extLst>
  </p:cmAuthor>
  <p:cmAuthor id="3" name="Suzanne Cotter" initials="SC" lastIdx="17" clrIdx="2">
    <p:extLst>
      <p:ext uri="{19B8F6BF-5375-455C-9EA6-DF929625EA0E}">
        <p15:presenceInfo xmlns:p15="http://schemas.microsoft.com/office/powerpoint/2012/main" userId="S-1-5-21-861567501-1957994488-725345543-1373" providerId="AD"/>
      </p:ext>
    </p:extLst>
  </p:cmAuthor>
  <p:cmAuthor id="4" name="Lois OConnor" initials="LO" lastIdx="2" clrIdx="3">
    <p:extLst>
      <p:ext uri="{19B8F6BF-5375-455C-9EA6-DF929625EA0E}">
        <p15:presenceInfo xmlns:p15="http://schemas.microsoft.com/office/powerpoint/2012/main" userId="S-1-5-21-861567501-1957994488-725345543-13185" providerId="AD"/>
      </p:ext>
    </p:extLst>
  </p:cmAuthor>
  <p:cmAuthor id="5" name="Kirsty Mackenzie" initials="KM" lastIdx="10" clrIdx="4">
    <p:extLst>
      <p:ext uri="{19B8F6BF-5375-455C-9EA6-DF929625EA0E}">
        <p15:presenceInfo xmlns:p15="http://schemas.microsoft.com/office/powerpoint/2012/main" userId="S-1-5-21-861567501-1957994488-725345543-1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8AB97"/>
    <a:srgbClr val="BA1F46"/>
    <a:srgbClr val="82428D"/>
    <a:srgbClr val="EB89A3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227" autoAdjust="0"/>
  </p:normalViewPr>
  <p:slideViewPr>
    <p:cSldViewPr>
      <p:cViewPr varScale="1">
        <p:scale>
          <a:sx n="68" d="100"/>
          <a:sy n="68" d="100"/>
        </p:scale>
        <p:origin x="1314" y="48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arasolorcain\Desktop\NPHET%20Weekly%20Covid-19%20Vaccination%20Report%20Templates%20of%20Tables%20&amp;%20Graphs_v10.0-CSO%202021H1_Correc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590820849756026E-2"/>
          <c:y val="4.5548654244306416E-2"/>
          <c:w val="0.84504320082416284"/>
          <c:h val="0.75187132668483792"/>
        </c:manualLayout>
      </c:layout>
      <c:barChart>
        <c:barDir val="col"/>
        <c:grouping val="clustered"/>
        <c:varyColors val="0"/>
        <c:ser>
          <c:idx val="1"/>
          <c:order val="0"/>
          <c:tx>
            <c:v>Partially vaccinated as % of population*</c:v>
          </c:tx>
          <c:spPr>
            <a:solidFill>
              <a:srgbClr val="BA1F4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8540011062918271E-3"/>
                  <c:y val="-5.0991565111812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AB7-452E-8527-1D8471D326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'Table 3, Graphs Vax Status'!$AA$79:$AA$96</c15:sqref>
                  </c15:fullRef>
                </c:ext>
              </c:extLst>
              <c:f>('Table 3, Graphs Vax Status'!$AA$80:$AA$90,'Table 3, Graphs Vax Status'!$AA$93:$AA$94,'Table 3, Graphs Vax Status'!$AA$96)</c:f>
              <c:strCache>
                <c:ptCount val="14"/>
                <c:pt idx="0">
                  <c:v>05 - 11</c:v>
                </c:pt>
                <c:pt idx="1">
                  <c:v>12 - 15</c:v>
                </c:pt>
                <c:pt idx="2">
                  <c:v>16 - 17</c:v>
                </c:pt>
                <c:pt idx="3">
                  <c:v>18 - 19</c:v>
                </c:pt>
                <c:pt idx="4">
                  <c:v>20 - 29</c:v>
                </c:pt>
                <c:pt idx="5">
                  <c:v>30 - 39</c:v>
                </c:pt>
                <c:pt idx="6">
                  <c:v>40 - 49</c:v>
                </c:pt>
                <c:pt idx="7">
                  <c:v>50 - 59</c:v>
                </c:pt>
                <c:pt idx="8">
                  <c:v>60 - 69</c:v>
                </c:pt>
                <c:pt idx="9">
                  <c:v>70 - 79</c:v>
                </c:pt>
                <c:pt idx="10">
                  <c:v>80+</c:v>
                </c:pt>
                <c:pt idx="11">
                  <c:v>18+</c:v>
                </c:pt>
                <c:pt idx="12">
                  <c:v>12+</c:v>
                </c:pt>
                <c:pt idx="13">
                  <c:v>5+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'Table 3, Graphs Vax Status'!$AB$79:$AB$96</c15:sqref>
                  </c15:fullRef>
                </c:ext>
              </c:extLst>
              <c:f>('Table 3, Graphs Vax Status'!$AB$80:$AB$90,'Table 3, Graphs Vax Status'!$AB$93:$AB$94,'Table 3, Graphs Vax Status'!$AB$96)</c:f>
              <c:numCache>
                <c:formatCode>0.0</c:formatCode>
                <c:ptCount val="14"/>
                <c:pt idx="0">
                  <c:v>1.7943179169533376</c:v>
                </c:pt>
                <c:pt idx="1">
                  <c:v>1.6405006139164389</c:v>
                </c:pt>
                <c:pt idx="2">
                  <c:v>1.114940333089163</c:v>
                </c:pt>
                <c:pt idx="3">
                  <c:v>1.1494634679631406</c:v>
                </c:pt>
                <c:pt idx="4">
                  <c:v>0.64279912988020405</c:v>
                </c:pt>
                <c:pt idx="5">
                  <c:v>0.61746306420422259</c:v>
                </c:pt>
                <c:pt idx="6">
                  <c:v>0.57123615207508527</c:v>
                </c:pt>
                <c:pt idx="7">
                  <c:v>0.25387041317491865</c:v>
                </c:pt>
                <c:pt idx="8">
                  <c:v>0.42866992490650357</c:v>
                </c:pt>
                <c:pt idx="9">
                  <c:v>0.41137617506512536</c:v>
                </c:pt>
                <c:pt idx="10">
                  <c:v>1.3573297081155098</c:v>
                </c:pt>
                <c:pt idx="11">
                  <c:v>0.56165655926902136</c:v>
                </c:pt>
                <c:pt idx="12">
                  <c:v>0.65130965908976957</c:v>
                </c:pt>
                <c:pt idx="13">
                  <c:v>0.770135608115323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0AB7-452E-8527-1D8471D326B5}"/>
            </c:ext>
          </c:extLst>
        </c:ser>
        <c:ser>
          <c:idx val="3"/>
          <c:order val="3"/>
          <c:tx>
            <c:v>Fully vaccinated as % of popuation*</c:v>
          </c:tx>
          <c:spPr>
            <a:solidFill>
              <a:srgbClr val="8242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'Table 3, Graphs Vax Status'!$AA$79:$AA$96</c15:sqref>
                  </c15:fullRef>
                </c:ext>
              </c:extLst>
              <c:f>('Table 3, Graphs Vax Status'!$AA$80:$AA$90,'Table 3, Graphs Vax Status'!$AA$93:$AA$94,'Table 3, Graphs Vax Status'!$AA$96)</c:f>
              <c:strCache>
                <c:ptCount val="14"/>
                <c:pt idx="0">
                  <c:v>05 - 11</c:v>
                </c:pt>
                <c:pt idx="1">
                  <c:v>12 - 15</c:v>
                </c:pt>
                <c:pt idx="2">
                  <c:v>16 - 17</c:v>
                </c:pt>
                <c:pt idx="3">
                  <c:v>18 - 19</c:v>
                </c:pt>
                <c:pt idx="4">
                  <c:v>20 - 29</c:v>
                </c:pt>
                <c:pt idx="5">
                  <c:v>30 - 39</c:v>
                </c:pt>
                <c:pt idx="6">
                  <c:v>40 - 49</c:v>
                </c:pt>
                <c:pt idx="7">
                  <c:v>50 - 59</c:v>
                </c:pt>
                <c:pt idx="8">
                  <c:v>60 - 69</c:v>
                </c:pt>
                <c:pt idx="9">
                  <c:v>70 - 79</c:v>
                </c:pt>
                <c:pt idx="10">
                  <c:v>80+</c:v>
                </c:pt>
                <c:pt idx="11">
                  <c:v>18+</c:v>
                </c:pt>
                <c:pt idx="12">
                  <c:v>12+</c:v>
                </c:pt>
                <c:pt idx="13">
                  <c:v>5+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'Table 3, Graphs Vax Status'!$AD$79:$AD$96</c15:sqref>
                  </c15:fullRef>
                </c:ext>
              </c:extLst>
              <c:f>('Table 3, Graphs Vax Status'!$AD$80:$AD$90,'Table 3, Graphs Vax Status'!$AD$93:$AD$94,'Table 3, Graphs Vax Status'!$AD$96)</c:f>
              <c:numCache>
                <c:formatCode>0.0</c:formatCode>
                <c:ptCount val="14"/>
                <c:pt idx="0">
                  <c:v>24.11422142596561</c:v>
                </c:pt>
                <c:pt idx="1">
                  <c:v>70.033897095342738</c:v>
                </c:pt>
                <c:pt idx="2">
                  <c:v>84.32354154639367</c:v>
                </c:pt>
                <c:pt idx="3">
                  <c:v>87.562439290934151</c:v>
                </c:pt>
                <c:pt idx="4">
                  <c:v>89.81106435018738</c:v>
                </c:pt>
                <c:pt idx="5">
                  <c:v>91.867255181892887</c:v>
                </c:pt>
                <c:pt idx="6">
                  <c:v>93.473441572141439</c:v>
                </c:pt>
                <c:pt idx="7">
                  <c:v>97.627510456347963</c:v>
                </c:pt>
                <c:pt idx="8">
                  <c:v>99.277599055940286</c:v>
                </c:pt>
                <c:pt idx="9">
                  <c:v>99.9</c:v>
                </c:pt>
                <c:pt idx="10">
                  <c:v>99.9</c:v>
                </c:pt>
                <c:pt idx="11">
                  <c:v>95.804720446284264</c:v>
                </c:pt>
                <c:pt idx="12">
                  <c:v>93.716397084918569</c:v>
                </c:pt>
                <c:pt idx="13">
                  <c:v>86.48062733433332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B7-452E-8527-1D8471D326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5129312"/>
        <c:axId val="937615584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'Table 3, Graphs Vax Status'!$AC$78</c15:sqref>
                        </c15:formulaRef>
                      </c:ext>
                    </c:extLst>
                    <c:strCache>
                      <c:ptCount val="1"/>
                      <c:pt idx="0">
                        <c:v>Partial Vaccination as % of Popln*</c:v>
                      </c:pt>
                    </c:strCache>
                  </c:strRef>
                </c:tx>
                <c:spPr>
                  <a:solidFill>
                    <a:srgbClr val="EB89A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-5400000" spcFirstLastPara="1" vertOverflow="ellipsis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ullRef>
                          <c15:sqref>'Table 3, Graphs Vax Status'!$AA$79:$AA$96</c15:sqref>
                        </c15:fullRef>
                        <c15:formulaRef>
                          <c15:sqref>('Table 3, Graphs Vax Status'!$AA$80:$AA$90,'Table 3, Graphs Vax Status'!$AA$93:$AA$94,'Table 3, Graphs Vax Status'!$AA$96)</c15:sqref>
                        </c15:formulaRef>
                      </c:ext>
                    </c:extLst>
                    <c:strCache>
                      <c:ptCount val="14"/>
                      <c:pt idx="0">
                        <c:v>05 - 11</c:v>
                      </c:pt>
                      <c:pt idx="1">
                        <c:v>12 - 15</c:v>
                      </c:pt>
                      <c:pt idx="2">
                        <c:v>16 - 17</c:v>
                      </c:pt>
                      <c:pt idx="3">
                        <c:v>18 - 19</c:v>
                      </c:pt>
                      <c:pt idx="4">
                        <c:v>20 - 29</c:v>
                      </c:pt>
                      <c:pt idx="5">
                        <c:v>30 - 39</c:v>
                      </c:pt>
                      <c:pt idx="6">
                        <c:v>40 - 49</c:v>
                      </c:pt>
                      <c:pt idx="7">
                        <c:v>50 - 59</c:v>
                      </c:pt>
                      <c:pt idx="8">
                        <c:v>60 - 69</c:v>
                      </c:pt>
                      <c:pt idx="9">
                        <c:v>70 - 79</c:v>
                      </c:pt>
                      <c:pt idx="10">
                        <c:v>80+</c:v>
                      </c:pt>
                      <c:pt idx="11">
                        <c:v>18+</c:v>
                      </c:pt>
                      <c:pt idx="12">
                        <c:v>12+</c:v>
                      </c:pt>
                      <c:pt idx="13">
                        <c:v>5+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'Table 3, Graphs Vax Status'!$AC$79:$AC$96</c15:sqref>
                        </c15:fullRef>
                        <c15:formulaRef>
                          <c15:sqref>('Table 3, Graphs Vax Status'!$AC$80:$AC$90,'Table 3, Graphs Vax Status'!$AC$93:$AC$94,'Table 3, Graphs Vax Status'!$AC$96)</c15:sqref>
                        </c15:formulaRef>
                      </c:ext>
                    </c:extLst>
                    <c:numCache>
                      <c:formatCode>0.0</c:formatCode>
                      <c:ptCount val="14"/>
                      <c:pt idx="0">
                        <c:v>25.908539342918946</c:v>
                      </c:pt>
                      <c:pt idx="1">
                        <c:v>71.674397709259168</c:v>
                      </c:pt>
                      <c:pt idx="2">
                        <c:v>85.438481879482836</c:v>
                      </c:pt>
                      <c:pt idx="3">
                        <c:v>88.711902758897295</c:v>
                      </c:pt>
                      <c:pt idx="4">
                        <c:v>90.453863480067582</c:v>
                      </c:pt>
                      <c:pt idx="5">
                        <c:v>92.484718246097103</c:v>
                      </c:pt>
                      <c:pt idx="6">
                        <c:v>94.044677724216513</c:v>
                      </c:pt>
                      <c:pt idx="7">
                        <c:v>97.8813808695229</c:v>
                      </c:pt>
                      <c:pt idx="8">
                        <c:v>99.706268980846801</c:v>
                      </c:pt>
                      <c:pt idx="9">
                        <c:v>99.9</c:v>
                      </c:pt>
                      <c:pt idx="10">
                        <c:v>99.9</c:v>
                      </c:pt>
                      <c:pt idx="11">
                        <c:v>96.366377005553289</c:v>
                      </c:pt>
                      <c:pt idx="12">
                        <c:v>94.367706744008345</c:v>
                      </c:pt>
                      <c:pt idx="13">
                        <c:v>87.250762942448631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0AB7-452E-8527-1D8471D326B5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v>Completed Primary Course as % of population*</c:v>
                </c:tx>
                <c:spPr>
                  <a:solidFill>
                    <a:srgbClr val="006858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'Table 3, Graphs Vax Status'!$AA$79:$AA$96</c15:sqref>
                        </c15:fullRef>
                        <c15:formulaRef>
                          <c15:sqref>('Table 3, Graphs Vax Status'!$AA$80:$AA$90,'Table 3, Graphs Vax Status'!$AA$93:$AA$94,'Table 3, Graphs Vax Status'!$AA$96)</c15:sqref>
                        </c15:formulaRef>
                      </c:ext>
                    </c:extLst>
                    <c:strCache>
                      <c:ptCount val="14"/>
                      <c:pt idx="0">
                        <c:v>05 - 11</c:v>
                      </c:pt>
                      <c:pt idx="1">
                        <c:v>12 - 15</c:v>
                      </c:pt>
                      <c:pt idx="2">
                        <c:v>16 - 17</c:v>
                      </c:pt>
                      <c:pt idx="3">
                        <c:v>18 - 19</c:v>
                      </c:pt>
                      <c:pt idx="4">
                        <c:v>20 - 29</c:v>
                      </c:pt>
                      <c:pt idx="5">
                        <c:v>30 - 39</c:v>
                      </c:pt>
                      <c:pt idx="6">
                        <c:v>40 - 49</c:v>
                      </c:pt>
                      <c:pt idx="7">
                        <c:v>50 - 59</c:v>
                      </c:pt>
                      <c:pt idx="8">
                        <c:v>60 - 69</c:v>
                      </c:pt>
                      <c:pt idx="9">
                        <c:v>70 - 79</c:v>
                      </c:pt>
                      <c:pt idx="10">
                        <c:v>80+</c:v>
                      </c:pt>
                      <c:pt idx="11">
                        <c:v>18+</c:v>
                      </c:pt>
                      <c:pt idx="12">
                        <c:v>12+</c:v>
                      </c:pt>
                      <c:pt idx="13">
                        <c:v>5+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'Table 3, Graphs Vax Status'!$AF$79:$AF$96</c15:sqref>
                        </c15:fullRef>
                        <c15:formulaRef>
                          <c15:sqref>('Table 3, Graphs Vax Status'!$AF$80:$AF$90,'Table 3, Graphs Vax Status'!$AF$93:$AF$94,'Table 3, Graphs Vax Status'!$AF$96)</c15:sqref>
                        </c15:formulaRef>
                      </c:ext>
                    </c:extLst>
                    <c:numCache>
                      <c:formatCode>0.0</c:formatCode>
                      <c:ptCount val="14"/>
                      <c:pt idx="0">
                        <c:v>24.147637873001987</c:v>
                      </c:pt>
                      <c:pt idx="1">
                        <c:v>70.175461323521176</c:v>
                      </c:pt>
                      <c:pt idx="2">
                        <c:v>84.712711430427618</c:v>
                      </c:pt>
                      <c:pt idx="3">
                        <c:v>88.290563590094422</c:v>
                      </c:pt>
                      <c:pt idx="4">
                        <c:v>90.841516091074993</c:v>
                      </c:pt>
                      <c:pt idx="5">
                        <c:v>93.622856162762844</c:v>
                      </c:pt>
                      <c:pt idx="6">
                        <c:v>96.280259566373331</c:v>
                      </c:pt>
                      <c:pt idx="7">
                        <c:v>99.9</c:v>
                      </c:pt>
                      <c:pt idx="8">
                        <c:v>99.9</c:v>
                      </c:pt>
                      <c:pt idx="9">
                        <c:v>99.9</c:v>
                      </c:pt>
                      <c:pt idx="10">
                        <c:v>99.9</c:v>
                      </c:pt>
                      <c:pt idx="11">
                        <c:v>99.114534756907474</c:v>
                      </c:pt>
                      <c:pt idx="12">
                        <c:v>96.72315667575181</c:v>
                      </c:pt>
                      <c:pt idx="13">
                        <c:v>89.178281266121999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0AB7-452E-8527-1D8471D326B5}"/>
                  </c:ext>
                </c:extLst>
              </c15:ser>
            </c15:filteredBarSeries>
          </c:ext>
        </c:extLst>
      </c:barChart>
      <c:catAx>
        <c:axId val="705129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Age group (years)</a:t>
                </a:r>
              </a:p>
            </c:rich>
          </c:tx>
          <c:layout>
            <c:manualLayout>
              <c:xMode val="edge"/>
              <c:yMode val="edge"/>
              <c:x val="0.4623894339373863"/>
              <c:y val="0.889696497811402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615584"/>
        <c:crosses val="autoZero"/>
        <c:auto val="1"/>
        <c:lblAlgn val="ctr"/>
        <c:lblOffset val="100"/>
        <c:noMultiLvlLbl val="0"/>
      </c:catAx>
      <c:valAx>
        <c:axId val="937615584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Vaccination uptake</a:t>
                </a:r>
              </a:p>
            </c:rich>
          </c:tx>
          <c:layout>
            <c:manualLayout>
              <c:xMode val="edge"/>
              <c:yMode val="edge"/>
              <c:x val="1.9679514702158573E-2"/>
              <c:y val="0.267457269995000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512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60101040454305"/>
          <c:y val="0.94134355598525576"/>
          <c:w val="0.79799184344556406"/>
          <c:h val="4.61098511625823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23/08/2022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36402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9062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262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Title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07" y="3734593"/>
            <a:ext cx="6172200" cy="6858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Health Protection Surveillance Centre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1EBEC4-88F2-44DC-AF1C-A107854D28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99" y="566539"/>
            <a:ext cx="1005757" cy="8960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BA1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www.hpsc.i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ie/eng/health/immunisation/hcpinfo/guidelines/covid19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08806" y="1372394"/>
            <a:ext cx="10972800" cy="2286000"/>
          </a:xfrm>
        </p:spPr>
        <p:txBody>
          <a:bodyPr>
            <a:noAutofit/>
          </a:bodyPr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COVID-19 Vaccination Uptake in Ireland</a:t>
            </a:r>
          </a:p>
          <a:p>
            <a:pPr algn="ctr"/>
            <a:r>
              <a:rPr lang="en-IE" dirty="0">
                <a:solidFill>
                  <a:schemeClr val="tx1"/>
                </a:solidFill>
              </a:rPr>
              <a:t>Weekly Report </a:t>
            </a:r>
          </a:p>
          <a:p>
            <a:pPr algn="ctr"/>
            <a:endParaRPr lang="en-IE" sz="2000" dirty="0">
              <a:solidFill>
                <a:schemeClr val="tx1"/>
              </a:solidFill>
            </a:endParaRPr>
          </a:p>
          <a:p>
            <a:pPr algn="ctr"/>
            <a:r>
              <a:rPr lang="en-IE" sz="1800" dirty="0">
                <a:solidFill>
                  <a:schemeClr val="tx1"/>
                </a:solidFill>
              </a:rPr>
              <a:t>Week 33 2022 (week ending Sunday 21</a:t>
            </a:r>
            <a:r>
              <a:rPr lang="en-IE" sz="1800" baseline="30000" dirty="0">
                <a:solidFill>
                  <a:schemeClr val="tx1"/>
                </a:solidFill>
              </a:rPr>
              <a:t>st</a:t>
            </a:r>
            <a:r>
              <a:rPr lang="en-IE" sz="1800" dirty="0">
                <a:solidFill>
                  <a:schemeClr val="tx1"/>
                </a:solidFill>
              </a:rPr>
              <a:t> August 2022)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3557" y="3901400"/>
            <a:ext cx="11996855" cy="2560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highlights of % uptake to date:</a:t>
            </a:r>
            <a:endParaRPr lang="en-IE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Fully vaccinated:			</a:t>
            </a:r>
            <a:r>
              <a:rPr lang="en-IE" sz="1600" b="1" dirty="0">
                <a:solidFill>
                  <a:srgbClr val="BA1F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18+ years: 95.8%</a:t>
            </a:r>
          </a:p>
          <a:p>
            <a:pPr lvl="1"/>
            <a:r>
              <a:rPr lang="en-IE" sz="1600" b="1" dirty="0">
                <a:solidFill>
                  <a:srgbClr val="BA1F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12-17 years: 74.5%</a:t>
            </a:r>
          </a:p>
          <a:p>
            <a:pPr lvl="1"/>
            <a:r>
              <a:rPr lang="en-IE" sz="1600" b="1" dirty="0">
                <a:solidFill>
                  <a:srgbClr val="BA1F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5-11 years: 24.1%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IE" sz="18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I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Booster:			</a:t>
            </a:r>
            <a:r>
              <a:rPr lang="en-IE" sz="1600" b="1" dirty="0">
                <a:solidFill>
                  <a:srgbClr val="BA1F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12+ years: 72.1%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IE" sz="1800" baseline="30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I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Booster:</a:t>
            </a:r>
            <a:r>
              <a:rPr lang="en-IE" sz="1600" b="1" dirty="0">
                <a:solidFill>
                  <a:srgbClr val="BA1F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12+ years: 13.0%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IE" sz="18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rd</a:t>
            </a:r>
            <a:r>
              <a:rPr lang="en-I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Dose Immunocompromised: </a:t>
            </a:r>
            <a:r>
              <a:rPr lang="en-IE" sz="1600" b="1" dirty="0">
                <a:solidFill>
                  <a:srgbClr val="BA1F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12+ years: 3.0%</a:t>
            </a:r>
          </a:p>
          <a:p>
            <a:pPr>
              <a:lnSpc>
                <a:spcPct val="150000"/>
              </a:lnSpc>
            </a:pPr>
            <a:endParaRPr lang="en-GB" sz="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05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relating to vaccinations are continually being updated as vaccinations take place and data cleaning is undertaken. </a:t>
            </a:r>
          </a:p>
          <a:p>
            <a:pPr>
              <a:lnSpc>
                <a:spcPct val="150000"/>
              </a:lnSpc>
            </a:pPr>
            <a:r>
              <a:rPr lang="en-GB" sz="105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presented here relate solely to data extracted from HSE COVID-19 Integrated Information Services (IIS) data lake environment at the specified time. </a:t>
            </a:r>
            <a:endParaRPr lang="en-IE" sz="1400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0" y="6477794"/>
            <a:ext cx="9219406" cy="513745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8502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32753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700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2125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65505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09756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54007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600" b="0" dirty="0"/>
              <a:t>Slides prepared by the Health Protection Surveillance Centre 23</a:t>
            </a:r>
            <a:r>
              <a:rPr lang="en-IE" sz="1600" b="0" baseline="30000" dirty="0"/>
              <a:t>rd</a:t>
            </a:r>
            <a:r>
              <a:rPr lang="en-IE" sz="1600" b="0" dirty="0"/>
              <a:t> August 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91B042-19CF-45BC-AC64-1A16BAC606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06" y="543754"/>
            <a:ext cx="1361624" cy="113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550" y="102819"/>
            <a:ext cx="10515600" cy="1021489"/>
          </a:xfrm>
        </p:spPr>
        <p:txBody>
          <a:bodyPr>
            <a:noAutofit/>
          </a:bodyPr>
          <a:lstStyle/>
          <a:p>
            <a:pPr algn="ctr"/>
            <a:r>
              <a:rPr lang="en-IE" sz="2400" dirty="0">
                <a:solidFill>
                  <a:srgbClr val="A50021"/>
                </a:solidFill>
              </a:rPr>
              <a:t>Percentage COVID-19 vaccination uptake of eligible population* for immunocompromised third dose by county of residence among those 5+ years of age**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29B33F-CBDA-45E7-9402-9686D00D500F}"/>
              </a:ext>
            </a:extLst>
          </p:cNvPr>
          <p:cNvSpPr/>
          <p:nvPr/>
        </p:nvSpPr>
        <p:spPr>
          <a:xfrm>
            <a:off x="380206" y="6016129"/>
            <a:ext cx="5989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*Based on CSO/HIU 2021 April 2021/H1 estimates</a:t>
            </a:r>
          </a:p>
          <a:p>
            <a:pPr algn="just"/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**Excludes individuals resident in Northern Ireland or where county of residence was not reported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09E3645-B23B-4DEC-AB9B-B6270C6CC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C87876D-0E81-4B71-8AA2-E6A4F351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r>
              <a:rPr lang="en-US" dirty="0"/>
              <a:t>10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F863AC-4648-4608-87EA-BFF2B7CC9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7656" y="1195917"/>
            <a:ext cx="65151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647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26610"/>
            <a:ext cx="10971372" cy="1409594"/>
          </a:xfrm>
        </p:spPr>
        <p:txBody>
          <a:bodyPr>
            <a:normAutofit/>
          </a:bodyPr>
          <a:lstStyle/>
          <a:p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306" y="5354366"/>
            <a:ext cx="952633" cy="9526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38006" y="5639594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@</a:t>
            </a:r>
            <a:r>
              <a:rPr lang="en-IE" b="1" dirty="0" err="1"/>
              <a:t>hpscireland</a:t>
            </a:r>
            <a:endParaRPr lang="en-IE" b="1" dirty="0"/>
          </a:p>
          <a:p>
            <a:endParaRPr lang="en-I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06" y="5447594"/>
            <a:ext cx="954000" cy="95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95973" y="566293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@</a:t>
            </a:r>
            <a:r>
              <a:rPr lang="en-IE" b="1" dirty="0" err="1"/>
              <a:t>hpscireland</a:t>
            </a:r>
            <a:endParaRPr lang="en-IE" b="1" dirty="0"/>
          </a:p>
          <a:p>
            <a:endParaRPr lang="en-IE" dirty="0"/>
          </a:p>
        </p:txBody>
      </p:sp>
      <p:sp>
        <p:nvSpPr>
          <p:cNvPr id="9" name="TextBox 8"/>
          <p:cNvSpPr txBox="1"/>
          <p:nvPr/>
        </p:nvSpPr>
        <p:spPr>
          <a:xfrm>
            <a:off x="9166341" y="5684027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hlinkClick r:id="rId4"/>
              </a:rPr>
              <a:t>www.hpsc.ie</a:t>
            </a:r>
            <a:r>
              <a:rPr lang="en-IE" b="1" dirty="0"/>
              <a:t> </a:t>
            </a:r>
          </a:p>
          <a:p>
            <a:endParaRPr lang="en-IE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pPr algn="ctr"/>
            <a:r>
              <a:rPr lang="en-IE" sz="2500" dirty="0">
                <a:solidFill>
                  <a:srgbClr val="A50021"/>
                </a:solidFill>
              </a:rPr>
              <a:t>Acknowledgements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655" y="5395587"/>
            <a:ext cx="972000" cy="972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8824EF-7DEC-46E0-BA2F-A84750A4728C}"/>
              </a:ext>
            </a:extLst>
          </p:cNvPr>
          <p:cNvSpPr txBox="1"/>
          <p:nvPr/>
        </p:nvSpPr>
        <p:spPr>
          <a:xfrm>
            <a:off x="609521" y="1372394"/>
            <a:ext cx="1126740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/>
              <a:t>Sincere thanks to the following for providing the data for this report: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National Immunisation Office (NIO)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Office of the Chief Information Officer (OCIO)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HSE Integrated Information Services (IIS) and COVAX Implementation team of Salesforce, IBM, PWC, EY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HSE procurement/acute hospitals/CHOs/vaccinating teams and administrators/IT staff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HSE Health Intelligence, Strategic Planning &amp; Transformation Unit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1259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01CBC-4C36-4CA7-AA5C-94EAF052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21" y="153194"/>
            <a:ext cx="9448085" cy="564293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solidFill>
                  <a:srgbClr val="A50021"/>
                </a:solidFill>
              </a:rPr>
              <a:t>Background</a:t>
            </a:r>
            <a:endParaRPr lang="en-IE" sz="2400" dirty="0">
              <a:solidFill>
                <a:srgbClr val="A5002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40AD-C52B-4A7A-8838-58F2B33F6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E" dirty="0"/>
              <a:t>Authorised COVID-19 vaccines in Ireland are </a:t>
            </a:r>
          </a:p>
          <a:p>
            <a:pPr marL="476220" lvl="1" indent="0">
              <a:buNone/>
            </a:pPr>
            <a:r>
              <a:rPr lang="en-IE" dirty="0"/>
              <a:t>● </a:t>
            </a:r>
            <a:r>
              <a:rPr lang="en-IE" dirty="0" err="1"/>
              <a:t>Comirnaty</a:t>
            </a:r>
            <a:r>
              <a:rPr lang="en-IE" dirty="0"/>
              <a:t> (Pfizer/</a:t>
            </a:r>
            <a:r>
              <a:rPr lang="en-IE" dirty="0" err="1"/>
              <a:t>BioNTech</a:t>
            </a:r>
            <a:r>
              <a:rPr lang="en-IE" dirty="0"/>
              <a:t>) </a:t>
            </a:r>
          </a:p>
          <a:p>
            <a:pPr marL="476220" lvl="1" indent="0">
              <a:buNone/>
            </a:pPr>
            <a:r>
              <a:rPr lang="en-IE" dirty="0"/>
              <a:t>● </a:t>
            </a:r>
            <a:r>
              <a:rPr lang="en-IE" dirty="0" err="1"/>
              <a:t>Spikevax</a:t>
            </a:r>
            <a:r>
              <a:rPr lang="en-IE" dirty="0"/>
              <a:t> (formerly COVID-19 Vaccine </a:t>
            </a:r>
            <a:r>
              <a:rPr lang="en-IE" dirty="0" err="1"/>
              <a:t>Moderna</a:t>
            </a:r>
            <a:r>
              <a:rPr lang="en-IE" dirty="0"/>
              <a:t>) </a:t>
            </a:r>
          </a:p>
          <a:p>
            <a:pPr marL="476220" lvl="1" indent="0">
              <a:buNone/>
            </a:pPr>
            <a:r>
              <a:rPr lang="en-IE" dirty="0"/>
              <a:t>● </a:t>
            </a:r>
            <a:r>
              <a:rPr lang="en-IE" dirty="0" err="1"/>
              <a:t>Vaxzevria</a:t>
            </a:r>
            <a:r>
              <a:rPr lang="en-IE" dirty="0"/>
              <a:t> (formerly COVID-19 Vaccine AstraZeneca) </a:t>
            </a:r>
          </a:p>
          <a:p>
            <a:pPr marL="476220" lvl="1" indent="0">
              <a:buNone/>
            </a:pPr>
            <a:r>
              <a:rPr lang="en-IE" dirty="0"/>
              <a:t>● COVID-19 Vaccine Janssen</a:t>
            </a:r>
          </a:p>
          <a:p>
            <a:pPr marL="476220" lvl="1" indent="0">
              <a:buNone/>
            </a:pPr>
            <a:r>
              <a:rPr lang="en-IE" dirty="0"/>
              <a:t>● </a:t>
            </a:r>
            <a:r>
              <a:rPr lang="en-IE" dirty="0" err="1"/>
              <a:t>Novavax-Nuvaxovid</a:t>
            </a:r>
            <a:endParaRPr lang="en-IE" dirty="0"/>
          </a:p>
          <a:p>
            <a:pPr marL="476220" lvl="1" indent="0">
              <a:buNone/>
            </a:pPr>
            <a:endParaRPr lang="en-GB" dirty="0"/>
          </a:p>
          <a:p>
            <a:r>
              <a:rPr lang="en-GB" dirty="0"/>
              <a:t>The primary vaccination programme commenced in</a:t>
            </a:r>
          </a:p>
          <a:p>
            <a:pPr lvl="1"/>
            <a:r>
              <a:rPr lang="en-GB" dirty="0"/>
              <a:t>December 2020 for adults </a:t>
            </a:r>
          </a:p>
          <a:p>
            <a:pPr lvl="1"/>
            <a:r>
              <a:rPr lang="en-GB" dirty="0"/>
              <a:t>August 2021 for 12-17 year olds</a:t>
            </a:r>
          </a:p>
          <a:p>
            <a:pPr lvl="1"/>
            <a:r>
              <a:rPr lang="en-GB" dirty="0"/>
              <a:t>January 2022 for 5-11 year olds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Booster and immunocompromised additional doses were administered from the end of September 2021 onwards</a:t>
            </a:r>
            <a:endParaRPr lang="en-IE" dirty="0"/>
          </a:p>
          <a:p>
            <a:pPr marL="544251" lvl="1" indent="0">
              <a:buNone/>
            </a:pPr>
            <a:endParaRPr lang="en-GB" dirty="0"/>
          </a:p>
          <a:p>
            <a:pPr marL="68031" indent="0">
              <a:buNone/>
            </a:pPr>
            <a:r>
              <a:rPr lang="en-GB" i="1" dirty="0"/>
              <a:t>F</a:t>
            </a:r>
            <a:r>
              <a:rPr lang="en-IE" i="1" dirty="0" err="1"/>
              <a:t>urther</a:t>
            </a:r>
            <a:r>
              <a:rPr lang="en-IE" i="1" dirty="0"/>
              <a:t> information on vaccines recommended by the National Immunisation Advisory Committee (NIAC) is located at NIAC website </a:t>
            </a:r>
            <a:r>
              <a:rPr lang="en-IE" i="1" dirty="0">
                <a:hlinkClick r:id="rId3"/>
              </a:rPr>
              <a:t>covid19.pdf (hse.ie)</a:t>
            </a:r>
            <a:endParaRPr lang="en-IE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A57160-D09B-4833-AFEF-8EE668B9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5406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06" y="153194"/>
            <a:ext cx="10591800" cy="533400"/>
          </a:xfrm>
        </p:spPr>
        <p:txBody>
          <a:bodyPr>
            <a:normAutofit/>
          </a:bodyPr>
          <a:lstStyle/>
          <a:p>
            <a:pPr algn="ctr"/>
            <a:r>
              <a:rPr lang="en-IE" sz="2400" dirty="0">
                <a:solidFill>
                  <a:srgbClr val="A50021"/>
                </a:solidFill>
              </a:rPr>
              <a:t>Methods for vaccination uptake calculation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C1DBE6-78DF-4938-B307-777271928F16}"/>
              </a:ext>
            </a:extLst>
          </p:cNvPr>
          <p:cNvSpPr/>
          <p:nvPr/>
        </p:nvSpPr>
        <p:spPr>
          <a:xfrm>
            <a:off x="584198" y="597430"/>
            <a:ext cx="10972801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200" dirty="0"/>
              <a:t>Data were provided by HSE Office of the Chief Information Officer (OCIO) based on data in the IIS data lake environment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200" dirty="0"/>
              <a:t>Data presented includes COVAX (COVID-19 vaccination information system) registered vaccinations and GP and pharmacy administered vaccinations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200" dirty="0"/>
              <a:t>Overall population uptake is calculated based on CSO population estimates* of 2021 (April 2021/H1) </a:t>
            </a:r>
          </a:p>
          <a:p>
            <a:pPr marL="887151" lvl="1" indent="-342900">
              <a:buFont typeface="Arial" panose="020B0604020202020204" pitchFamily="34" charset="0"/>
              <a:buChar char="•"/>
            </a:pPr>
            <a:r>
              <a:rPr lang="en-IE" sz="2200" dirty="0"/>
              <a:t>n=4,963,363 total</a:t>
            </a:r>
          </a:p>
          <a:p>
            <a:pPr marL="887151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n</a:t>
            </a:r>
            <a:r>
              <a:rPr lang="en-IE" sz="2200" dirty="0"/>
              <a:t>=4,634,508 for eligible 5+ year olds</a:t>
            </a:r>
          </a:p>
          <a:p>
            <a:pPr marL="887151" lvl="1" indent="-342900">
              <a:buFont typeface="Arial" panose="020B0604020202020204" pitchFamily="34" charset="0"/>
              <a:buChar char="•"/>
            </a:pPr>
            <a:r>
              <a:rPr lang="en-IE" sz="2200" dirty="0"/>
              <a:t>n=4,152,710 for eligible 12+ year olds</a:t>
            </a:r>
          </a:p>
          <a:p>
            <a:pPr marL="887151" lvl="1" indent="-342900">
              <a:buFont typeface="Arial" panose="020B0604020202020204" pitchFamily="34" charset="0"/>
              <a:buChar char="•"/>
            </a:pPr>
            <a:r>
              <a:rPr lang="en-IE" sz="2200" dirty="0"/>
              <a:t>n=3,745,527 for adults/18+ year olds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200" dirty="0"/>
              <a:t>Due to the estimated nature of the estimated total population sizes from the CSO in 2021 and some data quality issues a tolerance of + /- 2% should be applied to any age group uptake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200" dirty="0"/>
              <a:t>Where county and/or age group calculation of estimated uptake exceeds 100% due to unidentified data quality issues or where the numerator exceeds the population estimate/denominator then the uptake will be rounded to 99.9% (unless otherwise indicated in the report)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1B8ED2-6B9D-4B33-B707-3D7CFE4ABDFC}"/>
              </a:ext>
            </a:extLst>
          </p:cNvPr>
          <p:cNvSpPr/>
          <p:nvPr/>
        </p:nvSpPr>
        <p:spPr>
          <a:xfrm>
            <a:off x="608805" y="6505595"/>
            <a:ext cx="91823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*A</a:t>
            </a:r>
            <a:r>
              <a:rPr lang="en-IE" sz="1200" dirty="0" err="1">
                <a:solidFill>
                  <a:schemeClr val="bg1"/>
                </a:solidFill>
              </a:rPr>
              <a:t>nalyses</a:t>
            </a:r>
            <a:r>
              <a:rPr lang="en-IE" sz="1200" dirty="0">
                <a:solidFill>
                  <a:schemeClr val="bg1"/>
                </a:solidFill>
              </a:rPr>
              <a:t> using regional population denominators use </a:t>
            </a:r>
            <a:r>
              <a:rPr lang="en-GB" sz="1200" dirty="0">
                <a:solidFill>
                  <a:schemeClr val="bg1"/>
                </a:solidFill>
              </a:rPr>
              <a:t>H</a:t>
            </a:r>
            <a:r>
              <a:rPr lang="en-IE" sz="1200" dirty="0">
                <a:solidFill>
                  <a:schemeClr val="bg1"/>
                </a:solidFill>
              </a:rPr>
              <a:t>SE Health Intelligence Unit population projections based on CSO estimates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95ACEE1-ECBA-450B-B48A-EDF5EA67E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70752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72F3C-A7BF-4D5B-B865-214C7FA8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21" y="153194"/>
            <a:ext cx="9448085" cy="564293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solidFill>
                  <a:srgbClr val="BA1F46"/>
                </a:solidFill>
              </a:rPr>
              <a:t>Definitions </a:t>
            </a:r>
            <a:endParaRPr lang="en-IE" sz="2400" dirty="0">
              <a:solidFill>
                <a:srgbClr val="BA1F4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12D16-0062-4AB8-8D2A-E56DFC651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21" y="1067594"/>
            <a:ext cx="10971372" cy="5257799"/>
          </a:xfrm>
        </p:spPr>
        <p:txBody>
          <a:bodyPr>
            <a:normAutofit fontScale="92500" lnSpcReduction="20000"/>
          </a:bodyPr>
          <a:lstStyle/>
          <a:p>
            <a:pPr marL="342900" indent="-342900"/>
            <a:r>
              <a:rPr lang="en-GB" b="1" dirty="0"/>
              <a:t>Fully vaccinated </a:t>
            </a:r>
          </a:p>
          <a:p>
            <a:pPr marL="476220" lvl="1" indent="0">
              <a:buNone/>
            </a:pPr>
            <a:r>
              <a:rPr lang="en-GB" dirty="0"/>
              <a:t>Individuals who have completed a vaccination schedule based on vaccine brand (two doses of a two dose schedule and one dose of a one dose schedule)</a:t>
            </a:r>
          </a:p>
          <a:p>
            <a:pPr marL="476220" lvl="1" indent="0">
              <a:buNone/>
            </a:pPr>
            <a:endParaRPr lang="en-GB" dirty="0"/>
          </a:p>
          <a:p>
            <a:pPr marL="342900" indent="-342900"/>
            <a:r>
              <a:rPr lang="en-GB" b="1" dirty="0"/>
              <a:t>Partially vaccinated </a:t>
            </a:r>
          </a:p>
          <a:p>
            <a:pPr marL="476220" lvl="1" indent="0">
              <a:buNone/>
            </a:pPr>
            <a:r>
              <a:rPr lang="en-GB" dirty="0"/>
              <a:t>Individuals who have received a single dose of a two dose schedule</a:t>
            </a:r>
          </a:p>
          <a:p>
            <a:pPr marL="476220" lvl="1" indent="0">
              <a:buNone/>
            </a:pPr>
            <a:endParaRPr lang="en-GB" dirty="0"/>
          </a:p>
          <a:p>
            <a:pPr marL="342900" indent="-342900"/>
            <a:r>
              <a:rPr lang="en-GB" b="1" dirty="0"/>
              <a:t>Immunocompromised dose </a:t>
            </a:r>
          </a:p>
          <a:p>
            <a:pPr marL="476220" lvl="1" indent="0">
              <a:buNone/>
            </a:pPr>
            <a:r>
              <a:rPr lang="en-GB" dirty="0"/>
              <a:t>Additional 3</a:t>
            </a:r>
            <a:r>
              <a:rPr lang="en-GB" baseline="30000" dirty="0"/>
              <a:t>rd</a:t>
            </a:r>
            <a:r>
              <a:rPr lang="en-GB" dirty="0"/>
              <a:t> dose administered to an individual on a three dose primary schedule due to immunocompromising condition or treatment</a:t>
            </a:r>
          </a:p>
          <a:p>
            <a:pPr marL="476220" lvl="1" indent="0">
              <a:buNone/>
            </a:pPr>
            <a:endParaRPr lang="en-GB" dirty="0"/>
          </a:p>
          <a:p>
            <a:pPr marL="342900" indent="-342900"/>
            <a:r>
              <a:rPr lang="en-GB" b="1" dirty="0"/>
              <a:t>Booster doses </a:t>
            </a:r>
          </a:p>
          <a:p>
            <a:pPr marL="476220" lvl="1" indent="0">
              <a:buNone/>
            </a:pPr>
            <a:r>
              <a:rPr lang="en-IE" dirty="0"/>
              <a:t>1</a:t>
            </a:r>
            <a:r>
              <a:rPr lang="en-IE" baseline="30000" dirty="0"/>
              <a:t>st</a:t>
            </a:r>
            <a:r>
              <a:rPr lang="en-IE" dirty="0"/>
              <a:t> and 2</a:t>
            </a:r>
            <a:r>
              <a:rPr lang="en-IE" baseline="30000" dirty="0"/>
              <a:t>nd</a:t>
            </a:r>
            <a:r>
              <a:rPr lang="en-IE" dirty="0"/>
              <a:t> booster doses administered to people who have completed a primary vaccination schedule*</a:t>
            </a:r>
          </a:p>
          <a:p>
            <a:pPr marL="476220" lvl="1" indent="0">
              <a:buNone/>
            </a:pPr>
            <a:r>
              <a:rPr lang="en-GB" sz="1300" dirty="0"/>
              <a:t>Figures do not distinguish between </a:t>
            </a:r>
          </a:p>
          <a:p>
            <a:pPr marL="761970" lvl="1" indent="-285750"/>
            <a:r>
              <a:rPr lang="en-GB" sz="1300" dirty="0"/>
              <a:t>those who are immunocompetent in receipt of their 3</a:t>
            </a:r>
            <a:r>
              <a:rPr lang="en-GB" sz="1300" baseline="30000" dirty="0"/>
              <a:t>rd</a:t>
            </a:r>
            <a:r>
              <a:rPr lang="en-GB" sz="1300" dirty="0"/>
              <a:t> dose and those who are immunocompromised in receipt of their 4</a:t>
            </a:r>
            <a:r>
              <a:rPr lang="en-GB" sz="1300" baseline="30000" dirty="0"/>
              <a:t>th</a:t>
            </a:r>
            <a:r>
              <a:rPr lang="en-GB" sz="1300" dirty="0"/>
              <a:t> dose Or </a:t>
            </a:r>
          </a:p>
          <a:p>
            <a:pPr marL="761970" lvl="1" indent="-285750"/>
            <a:r>
              <a:rPr lang="en-GB" sz="1300" dirty="0"/>
              <a:t>those over 65 years of age in receipt of their 4</a:t>
            </a:r>
            <a:r>
              <a:rPr lang="en-GB" sz="1300" baseline="30000" dirty="0"/>
              <a:t>th</a:t>
            </a:r>
            <a:r>
              <a:rPr lang="en-GB" sz="1300" dirty="0"/>
              <a:t> dose and those who are immunocompromised over 12 years of age in receipt of their 5</a:t>
            </a:r>
            <a:r>
              <a:rPr lang="en-GB" sz="1300" baseline="30000" dirty="0"/>
              <a:t>th</a:t>
            </a:r>
            <a:r>
              <a:rPr lang="en-GB" sz="1300" dirty="0"/>
              <a:t> dose</a:t>
            </a:r>
          </a:p>
          <a:p>
            <a:pPr marL="476220" lvl="1" indent="0">
              <a:buNone/>
            </a:pPr>
            <a:endParaRPr lang="en-IE" sz="1300" dirty="0"/>
          </a:p>
          <a:p>
            <a:pPr marL="476220" lvl="1" indent="0">
              <a:buNone/>
            </a:pPr>
            <a:endParaRPr lang="en-GB" dirty="0"/>
          </a:p>
          <a:p>
            <a:pPr marL="342900" indent="-342900"/>
            <a:endParaRPr lang="en-GB" dirty="0"/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A54B7-37A7-41DE-A8EB-24A451577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4131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194" y="282000"/>
            <a:ext cx="10439400" cy="990600"/>
          </a:xfrm>
        </p:spPr>
        <p:txBody>
          <a:bodyPr>
            <a:noAutofit/>
          </a:bodyPr>
          <a:lstStyle/>
          <a:p>
            <a:pPr algn="ctr"/>
            <a:r>
              <a:rPr lang="en-IE" sz="2200" dirty="0">
                <a:solidFill>
                  <a:srgbClr val="A50021"/>
                </a:solidFill>
              </a:rPr>
              <a:t>COVID-19 vaccination uptake of eligible population* by age group and vaccination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51FACE-9CEE-4FE6-9229-19E876327A60}"/>
              </a:ext>
            </a:extLst>
          </p:cNvPr>
          <p:cNvSpPr/>
          <p:nvPr/>
        </p:nvSpPr>
        <p:spPr>
          <a:xfrm>
            <a:off x="400194" y="5691710"/>
            <a:ext cx="115062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*Population Denominator Based on CSO/HIU 2021 April 2021/H1 estimates </a:t>
            </a:r>
          </a:p>
          <a:p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**Figures do not distinguish between those in receipt of their 3</a:t>
            </a:r>
            <a:r>
              <a:rPr lang="en-GB" sz="9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rd</a:t>
            </a:r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dose and those who are immunocompromised in receipt of their 4</a:t>
            </a:r>
            <a:r>
              <a:rPr lang="en-GB" sz="9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dose</a:t>
            </a:r>
          </a:p>
          <a:p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***Figures do not distinguish between those over 65 years of age in receipt of their 4</a:t>
            </a:r>
            <a:r>
              <a:rPr lang="en-GB" sz="9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dose and those over 12 years of age and immunocompromised in receipt of their 5</a:t>
            </a:r>
            <a:r>
              <a:rPr lang="en-GB" sz="9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dose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612FEDA-8E6D-4513-BFDA-C8747D9C2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054430"/>
              </p:ext>
            </p:extLst>
          </p:nvPr>
        </p:nvGraphicFramePr>
        <p:xfrm>
          <a:off x="618799" y="1928455"/>
          <a:ext cx="10952814" cy="3456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007">
                  <a:extLst>
                    <a:ext uri="{9D8B030D-6E8A-4147-A177-3AD203B41FA5}">
                      <a16:colId xmlns:a16="http://schemas.microsoft.com/office/drawing/2014/main" val="221830281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27023929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3522014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61539013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546183069"/>
                    </a:ext>
                  </a:extLst>
                </a:gridCol>
                <a:gridCol w="1590207">
                  <a:extLst>
                    <a:ext uri="{9D8B030D-6E8A-4147-A177-3AD203B41FA5}">
                      <a16:colId xmlns:a16="http://schemas.microsoft.com/office/drawing/2014/main" val="638225442"/>
                    </a:ext>
                  </a:extLst>
                </a:gridCol>
              </a:tblGrid>
              <a:tr h="1295400">
                <a:tc>
                  <a:txBody>
                    <a:bodyPr/>
                    <a:lstStyle/>
                    <a:p>
                      <a:pPr marL="0" algn="ctr" defTabSz="108850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 group</a:t>
                      </a:r>
                      <a:endParaRPr lang="en-I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A1F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Partially vaccinated</a:t>
                      </a:r>
                    </a:p>
                  </a:txBody>
                  <a:tcPr>
                    <a:solidFill>
                      <a:srgbClr val="BA1F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Fully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vaccinated</a:t>
                      </a:r>
                    </a:p>
                  </a:txBody>
                  <a:tcPr>
                    <a:solidFill>
                      <a:srgbClr val="BA1F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3</a:t>
                      </a:r>
                      <a:r>
                        <a:rPr lang="en-IE" sz="1800" baseline="30000" dirty="0">
                          <a:effectLst/>
                        </a:rPr>
                        <a:t>rd</a:t>
                      </a:r>
                      <a:r>
                        <a:rPr lang="en-IE" sz="1800" dirty="0">
                          <a:effectLst/>
                        </a:rPr>
                        <a:t> Dose  for the immunocompromised**</a:t>
                      </a:r>
                    </a:p>
                  </a:txBody>
                  <a:tcPr>
                    <a:solidFill>
                      <a:srgbClr val="BA1F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dirty="0">
                          <a:effectLst/>
                        </a:rPr>
                        <a:t>1</a:t>
                      </a:r>
                      <a:r>
                        <a:rPr lang="en-IE" sz="1800" baseline="30000" dirty="0">
                          <a:effectLst/>
                        </a:rPr>
                        <a:t>st</a:t>
                      </a:r>
                      <a:r>
                        <a:rPr lang="en-IE" sz="1800" dirty="0">
                          <a:effectLst/>
                        </a:rPr>
                        <a:t> Booster dose received**</a:t>
                      </a:r>
                    </a:p>
                  </a:txBody>
                  <a:tcPr>
                    <a:solidFill>
                      <a:srgbClr val="BA1F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dirty="0">
                          <a:effectLst/>
                        </a:rPr>
                        <a:t>2</a:t>
                      </a:r>
                      <a:r>
                        <a:rPr lang="en-IE" sz="1800" baseline="30000" dirty="0">
                          <a:effectLst/>
                        </a:rPr>
                        <a:t>nd</a:t>
                      </a:r>
                      <a:r>
                        <a:rPr lang="en-IE" sz="1800" dirty="0">
                          <a:effectLst/>
                        </a:rPr>
                        <a:t> Booster dose received***</a:t>
                      </a:r>
                    </a:p>
                    <a:p>
                      <a:pPr marL="0" marR="0" lvl="0" indent="0" algn="ctr" defTabSz="108850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800" dirty="0">
                        <a:effectLst/>
                      </a:endParaRPr>
                    </a:p>
                  </a:txBody>
                  <a:tcPr>
                    <a:solidFill>
                      <a:srgbClr val="BA1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25851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GB" sz="2000" dirty="0"/>
                        <a:t>65+ years</a:t>
                      </a:r>
                      <a:endParaRPr lang="en-IE" sz="2000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/>
                        <a:t>0.7%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99.9%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6.0%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99.9%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64.4%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267632"/>
                  </a:ext>
                </a:extLst>
              </a:tr>
              <a:tr h="379034">
                <a:tc>
                  <a:txBody>
                    <a:bodyPr/>
                    <a:lstStyle/>
                    <a:p>
                      <a:r>
                        <a:rPr lang="en-GB" sz="2000" dirty="0"/>
                        <a:t>18+ years</a:t>
                      </a:r>
                      <a:endParaRPr lang="en-IE" sz="2000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0.6%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95.8%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3.3%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77.1%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/>
                        <a:t>14.4</a:t>
                      </a:r>
                      <a:r>
                        <a:rPr lang="en-GB" dirty="0"/>
                        <a:t>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726569"/>
                  </a:ext>
                </a:extLst>
              </a:tr>
              <a:tr h="317139">
                <a:tc>
                  <a:txBody>
                    <a:bodyPr/>
                    <a:lstStyle/>
                    <a:p>
                      <a:r>
                        <a:rPr lang="en-GB" sz="2000" dirty="0"/>
                        <a:t>12+ years</a:t>
                      </a:r>
                      <a:endParaRPr lang="en-IE" sz="2000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0.7%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93.7%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3.0%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72.1%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/>
                        <a:t>13.0%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740139"/>
                  </a:ext>
                </a:extLst>
              </a:tr>
              <a:tr h="419299">
                <a:tc>
                  <a:txBody>
                    <a:bodyPr/>
                    <a:lstStyle/>
                    <a:p>
                      <a:r>
                        <a:rPr lang="en-GB" sz="2000" dirty="0"/>
                        <a:t>12-17 years</a:t>
                      </a:r>
                      <a:endParaRPr lang="en-IE" sz="2000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1.5%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74.5%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&lt;1%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26.1%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&lt;1%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90803"/>
                  </a:ext>
                </a:extLst>
              </a:tr>
              <a:tr h="506962">
                <a:tc>
                  <a:txBody>
                    <a:bodyPr/>
                    <a:lstStyle/>
                    <a:p>
                      <a:r>
                        <a:rPr lang="en-GB" sz="2000" dirty="0"/>
                        <a:t>5-11 years</a:t>
                      </a:r>
                      <a:endParaRPr lang="en-IE" sz="2000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1.8%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24.1%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&lt;1%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&lt;1%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n/a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028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605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06" y="76994"/>
            <a:ext cx="10591800" cy="1021493"/>
          </a:xfrm>
        </p:spPr>
        <p:txBody>
          <a:bodyPr>
            <a:normAutofit/>
          </a:bodyPr>
          <a:lstStyle/>
          <a:p>
            <a:pPr algn="ctr"/>
            <a:r>
              <a:rPr lang="en-IE" sz="2200" dirty="0">
                <a:solidFill>
                  <a:srgbClr val="A50021"/>
                </a:solidFill>
              </a:rPr>
              <a:t>Percentage COVID-19 vaccination uptake of eligible population* </a:t>
            </a:r>
            <a:br>
              <a:rPr lang="en-IE" sz="2200" dirty="0">
                <a:solidFill>
                  <a:srgbClr val="A50021"/>
                </a:solidFill>
              </a:rPr>
            </a:br>
            <a:r>
              <a:rPr lang="en-IE" sz="2200" dirty="0">
                <a:solidFill>
                  <a:srgbClr val="A50021"/>
                </a:solidFill>
              </a:rPr>
              <a:t>by age group** and vaccination status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C1DBE6-78DF-4938-B307-777271928F16}"/>
              </a:ext>
            </a:extLst>
          </p:cNvPr>
          <p:cNvSpPr/>
          <p:nvPr/>
        </p:nvSpPr>
        <p:spPr>
          <a:xfrm>
            <a:off x="227806" y="6108462"/>
            <a:ext cx="110474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*Based on CSO/HIU 2021 April 2021/H1 estimates. </a:t>
            </a:r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**Excludes vaccinations administered where age was not reported</a:t>
            </a:r>
            <a:endParaRPr lang="en-IE" sz="900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Where calculation of estimated uptake exceeds 100% due to unidentified data quality issues, the uptake will be rounded to 99.9%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C56D522-7077-4CA1-BBFA-4C9BF6482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90806" y="6494378"/>
            <a:ext cx="2844430" cy="365210"/>
          </a:xfrm>
        </p:spPr>
        <p:txBody>
          <a:bodyPr/>
          <a:lstStyle/>
          <a:p>
            <a:r>
              <a:rPr lang="en-US" dirty="0"/>
              <a:t>6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FF67E15-467C-419A-9F8B-FA7B5C67A2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9588062"/>
              </p:ext>
            </p:extLst>
          </p:nvPr>
        </p:nvGraphicFramePr>
        <p:xfrm>
          <a:off x="227012" y="1098486"/>
          <a:ext cx="11608224" cy="4993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5302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06" y="153194"/>
            <a:ext cx="10591800" cy="682698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IE" sz="2200" dirty="0">
                <a:solidFill>
                  <a:srgbClr val="A50021"/>
                </a:solidFill>
              </a:rPr>
              <a:t>Percentage COVID-19 vaccination uptake of eligible population* </a:t>
            </a:r>
            <a:br>
              <a:rPr lang="en-IE" sz="2200" dirty="0">
                <a:solidFill>
                  <a:srgbClr val="A50021"/>
                </a:solidFill>
              </a:rPr>
            </a:br>
            <a:r>
              <a:rPr lang="en-IE" sz="2200" dirty="0">
                <a:solidFill>
                  <a:srgbClr val="A50021"/>
                </a:solidFill>
              </a:rPr>
              <a:t>for fully vaccinated by county of residence** and age group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F60863-A747-4FBB-A156-3D3471DEE136}"/>
              </a:ext>
            </a:extLst>
          </p:cNvPr>
          <p:cNvSpPr/>
          <p:nvPr/>
        </p:nvSpPr>
        <p:spPr>
          <a:xfrm>
            <a:off x="227806" y="6077684"/>
            <a:ext cx="1173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*Based on CSO/HIU 2021 April 2021/H1 estimates **Includes individuals resident in Northern Ireland and where county of residence was not reported</a:t>
            </a:r>
          </a:p>
          <a:p>
            <a:pPr algn="just"/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calculation of estimated uptake exceeds 100% due to unidentified data quality issues or where the numerator exceeds the population estimate/denominator, the uptake has been rounded to 99.9%</a:t>
            </a:r>
            <a:endParaRPr lang="en-IE" sz="900" dirty="0">
              <a:effectLst/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1CA5C10-34B2-4B43-BFA1-4DA0398F9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r>
              <a:rPr lang="en-US" dirty="0"/>
              <a:t>7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643D47-F227-4462-B023-CCD5544E28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52061"/>
              </p:ext>
            </p:extLst>
          </p:nvPr>
        </p:nvGraphicFramePr>
        <p:xfrm>
          <a:off x="304006" y="991394"/>
          <a:ext cx="11455025" cy="5005336"/>
        </p:xfrm>
        <a:graphic>
          <a:graphicData uri="http://schemas.openxmlformats.org/drawingml/2006/table">
            <a:tbl>
              <a:tblPr/>
              <a:tblGrid>
                <a:gridCol w="1008721">
                  <a:extLst>
                    <a:ext uri="{9D8B030D-6E8A-4147-A177-3AD203B41FA5}">
                      <a16:colId xmlns:a16="http://schemas.microsoft.com/office/drawing/2014/main" val="154826380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917038177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1947518655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2675627446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386443896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1177482016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2200005079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477178122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1070539452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4026388358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775045185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3072916513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4224560358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3081336222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1426357466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1463547109"/>
                    </a:ext>
                  </a:extLst>
                </a:gridCol>
                <a:gridCol w="652894">
                  <a:extLst>
                    <a:ext uri="{9D8B030D-6E8A-4147-A177-3AD203B41FA5}">
                      <a16:colId xmlns:a16="http://schemas.microsoft.com/office/drawing/2014/main" val="3039308163"/>
                    </a:ext>
                  </a:extLst>
                </a:gridCol>
              </a:tblGrid>
              <a:tr h="479056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County of residence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5-11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12-15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16 - 17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18 - 19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20-29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30-39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40-49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50-59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60-69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12-17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020165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Carlow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C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535564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495660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3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927342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0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937874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Donegal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6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7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9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490114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Dublin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0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587588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Galway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B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3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404609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D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5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339237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Kildare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2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845406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Kilkenny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694713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Laois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921937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Leitrim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C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453551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Limerick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D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F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1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931124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Longford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B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353821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138748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735420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C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1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596037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Monaghan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9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731632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Offaly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082804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Roscommon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3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0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8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471510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Sligo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008400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Tipperary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9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897317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Waterford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A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C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333500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Westmeath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5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598458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Wexford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A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1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736589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Wicklow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3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632431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A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735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032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4F8EF00-97F8-4B1D-B4C8-7F0856FCD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193" y="1050935"/>
            <a:ext cx="6296025" cy="48482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106" y="307862"/>
            <a:ext cx="10896599" cy="745444"/>
          </a:xfrm>
        </p:spPr>
        <p:txBody>
          <a:bodyPr>
            <a:noAutofit/>
          </a:bodyPr>
          <a:lstStyle/>
          <a:p>
            <a:pPr algn="ctr"/>
            <a:r>
              <a:rPr lang="en-IE" sz="2200" dirty="0">
                <a:solidFill>
                  <a:srgbClr val="A50021"/>
                </a:solidFill>
              </a:rPr>
              <a:t>Percentage COVID-19 vaccination uptake of eligible population* </a:t>
            </a:r>
            <a:br>
              <a:rPr lang="en-IE" sz="2200" dirty="0">
                <a:solidFill>
                  <a:srgbClr val="A50021"/>
                </a:solidFill>
              </a:rPr>
            </a:br>
            <a:r>
              <a:rPr lang="en-IE" sz="2200" dirty="0">
                <a:solidFill>
                  <a:srgbClr val="A50021"/>
                </a:solidFill>
              </a:rPr>
              <a:t>for fully vaccinated by county of residence among those 5+ years of age</a:t>
            </a:r>
            <a:r>
              <a:rPr lang="en-IE" sz="2000" dirty="0">
                <a:solidFill>
                  <a:srgbClr val="A50021"/>
                </a:solidFill>
              </a:rPr>
              <a:t> </a:t>
            </a:r>
            <a:r>
              <a:rPr lang="en-IE" sz="2200" dirty="0">
                <a:solidFill>
                  <a:srgbClr val="A50021"/>
                </a:solidFill>
              </a:rPr>
              <a:t>**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29B33F-CBDA-45E7-9402-9686D00D500F}"/>
              </a:ext>
            </a:extLst>
          </p:cNvPr>
          <p:cNvSpPr/>
          <p:nvPr/>
        </p:nvSpPr>
        <p:spPr>
          <a:xfrm>
            <a:off x="380206" y="6016129"/>
            <a:ext cx="5989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*Based on CSO/HIU 2021 April 2021/H1 estimates</a:t>
            </a:r>
          </a:p>
          <a:p>
            <a:pPr algn="just"/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**Excludes individuals resident in Northern Ireland or where county of residence was not reported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09E3645-B23B-4DEC-AB9B-B6270C6CC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C87876D-0E81-4B71-8AA2-E6A4F351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r>
              <a:rPr lang="en-US" dirty="0"/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51611E-50DC-43B2-9EEF-726D27BF7BD2}"/>
              </a:ext>
            </a:extLst>
          </p:cNvPr>
          <p:cNvSpPr/>
          <p:nvPr/>
        </p:nvSpPr>
        <p:spPr>
          <a:xfrm>
            <a:off x="5333205" y="4039394"/>
            <a:ext cx="7620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92.2</a:t>
            </a:r>
            <a:endParaRPr lang="en-IE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7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06" y="153194"/>
            <a:ext cx="10591800" cy="682698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IE" sz="2200" dirty="0">
                <a:solidFill>
                  <a:srgbClr val="A50021"/>
                </a:solidFill>
              </a:rPr>
              <a:t>Percentage COVID-19 1</a:t>
            </a:r>
            <a:r>
              <a:rPr lang="en-IE" sz="2200" baseline="30000" dirty="0">
                <a:solidFill>
                  <a:srgbClr val="A50021"/>
                </a:solidFill>
              </a:rPr>
              <a:t>st</a:t>
            </a:r>
            <a:r>
              <a:rPr lang="en-IE" sz="2200" dirty="0">
                <a:solidFill>
                  <a:srgbClr val="A50021"/>
                </a:solidFill>
              </a:rPr>
              <a:t> booster vaccination uptake of eligible population* by county of residence** and age group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F60863-A747-4FBB-A156-3D3471DEE136}"/>
              </a:ext>
            </a:extLst>
          </p:cNvPr>
          <p:cNvSpPr/>
          <p:nvPr/>
        </p:nvSpPr>
        <p:spPr>
          <a:xfrm>
            <a:off x="304006" y="6096794"/>
            <a:ext cx="1181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*Based on CSO/HIU 2021 April 2021/H1 estimates. **Includes individuals resident in Northern Ireland and where county of residence was not reported</a:t>
            </a:r>
          </a:p>
          <a:p>
            <a:pPr algn="just">
              <a:spcAft>
                <a:spcPts val="0"/>
              </a:spcAft>
            </a:pPr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calculation of estimated uptake exceeds 100% due to unidentified data quality issues or where the numerator exceeds the population estimate/denominator, the uptake has been rounded to 99.9%</a:t>
            </a:r>
            <a:endPara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1CA5C10-34B2-4B43-BFA1-4DA0398F9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r>
              <a:rPr lang="en-US" dirty="0"/>
              <a:t>9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9E79656-1C78-4C86-977D-A3EEBB0B4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538131"/>
              </p:ext>
            </p:extLst>
          </p:nvPr>
        </p:nvGraphicFramePr>
        <p:xfrm>
          <a:off x="323140" y="991394"/>
          <a:ext cx="11435900" cy="5005336"/>
        </p:xfrm>
        <a:graphic>
          <a:graphicData uri="http://schemas.openxmlformats.org/drawingml/2006/table">
            <a:tbl>
              <a:tblPr/>
              <a:tblGrid>
                <a:gridCol w="1007036">
                  <a:extLst>
                    <a:ext uri="{9D8B030D-6E8A-4147-A177-3AD203B41FA5}">
                      <a16:colId xmlns:a16="http://schemas.microsoft.com/office/drawing/2014/main" val="4119724927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1618147000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3738270717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2648564708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1765701791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598456761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2331245972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2292318008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575341382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4184089716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1469496984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2356715784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2986532871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4044209708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1200004529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3748227812"/>
                    </a:ext>
                  </a:extLst>
                </a:gridCol>
                <a:gridCol w="651804">
                  <a:extLst>
                    <a:ext uri="{9D8B030D-6E8A-4147-A177-3AD203B41FA5}">
                      <a16:colId xmlns:a16="http://schemas.microsoft.com/office/drawing/2014/main" val="3740308507"/>
                    </a:ext>
                  </a:extLst>
                </a:gridCol>
              </a:tblGrid>
              <a:tr h="479056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County of residence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5-11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12-15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16 - 17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18 - 19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20-29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30-39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40-49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50-59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60-69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12-17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572257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Carlow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E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607582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5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A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A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CC1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119973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3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7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A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EC1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678069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F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A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7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302164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Donegal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9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6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5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499609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Dublin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D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F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444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Galway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4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B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7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411988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F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4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8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402727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Kildare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F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5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64567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Kilkenny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7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633420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Laois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4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5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A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C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C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8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C6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830170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Leitrim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0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201221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Limerick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A0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026102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Longford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A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C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B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339698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A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907591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D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2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900559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A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D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E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624339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Monaghan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A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B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A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A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7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F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921107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Offaly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3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A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C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E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9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C3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828230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Roscommon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9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4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1C2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546461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Sligo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1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3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7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9400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Tipperary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867331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Waterford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8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01207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Westmeath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62567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Wexford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5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A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663777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Wicklow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2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9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035362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8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4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10574</TotalTime>
  <Words>2164</Words>
  <Application>Microsoft Office PowerPoint</Application>
  <PresentationFormat>Custom</PresentationFormat>
  <Paragraphs>1097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Tahoma</vt:lpstr>
      <vt:lpstr>Office Theme</vt:lpstr>
      <vt:lpstr>PowerPoint Presentation</vt:lpstr>
      <vt:lpstr>Background</vt:lpstr>
      <vt:lpstr>Methods for vaccination uptake calculation</vt:lpstr>
      <vt:lpstr>Definitions </vt:lpstr>
      <vt:lpstr>COVID-19 vaccination uptake of eligible population* by age group and vaccination status</vt:lpstr>
      <vt:lpstr>Percentage COVID-19 vaccination uptake of eligible population*  by age group** and vaccination status</vt:lpstr>
      <vt:lpstr>Percentage COVID-19 vaccination uptake of eligible population*  for fully vaccinated by county of residence** and age group</vt:lpstr>
      <vt:lpstr>Percentage COVID-19 vaccination uptake of eligible population*  for fully vaccinated by county of residence among those 5+ years of age **</vt:lpstr>
      <vt:lpstr>Percentage COVID-19 1st booster vaccination uptake of eligible population* by county of residence** and age group</vt:lpstr>
      <vt:lpstr>Percentage COVID-19 vaccination uptake of eligible population* for immunocompromised third dose by county of residence among those 5+ years of age**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Piaras O lorcain</cp:lastModifiedBy>
  <cp:revision>420</cp:revision>
  <dcterms:created xsi:type="dcterms:W3CDTF">2006-08-16T00:00:00Z</dcterms:created>
  <dcterms:modified xsi:type="dcterms:W3CDTF">2022-08-23T08:49:41Z</dcterms:modified>
</cp:coreProperties>
</file>