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48" r:id="rId1"/>
  </p:sldMasterIdLst>
  <p:notesMasterIdLst>
    <p:notesMasterId r:id="rId10"/>
  </p:notesMasterIdLst>
  <p:sldIdLst>
    <p:sldId id="259" r:id="rId2"/>
    <p:sldId id="260" r:id="rId3"/>
    <p:sldId id="269" r:id="rId4"/>
    <p:sldId id="270" r:id="rId5"/>
    <p:sldId id="271" r:id="rId6"/>
    <p:sldId id="274" r:id="rId7"/>
    <p:sldId id="273" r:id="rId8"/>
    <p:sldId id="261" r:id="rId9"/>
  </p:sldIdLst>
  <p:sldSz cx="12190413" cy="6859588"/>
  <p:notesSz cx="6799263" cy="9929813"/>
  <p:defaultTextStyle>
    <a:defPPr>
      <a:defRPr lang="en-US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 Jackson" initials="SJ" lastIdx="4" clrIdx="0"/>
  <p:cmAuthor id="1" name="Lois OConnor" initials="LO" lastIdx="18" clrIdx="1">
    <p:extLst/>
  </p:cmAuthor>
  <p:cmAuthor id="2" name="Paula Dempsey" initials="PD" lastIdx="1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1F46"/>
    <a:srgbClr val="82428D"/>
    <a:srgbClr val="EB89A3"/>
    <a:srgbClr val="B8AB97"/>
    <a:srgbClr val="A98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0" autoAdjust="0"/>
  </p:normalViewPr>
  <p:slideViewPr>
    <p:cSldViewPr>
      <p:cViewPr varScale="1">
        <p:scale>
          <a:sx n="68" d="100"/>
          <a:sy n="68" d="100"/>
        </p:scale>
        <p:origin x="972" y="48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54B-2B34-4B6B-9F21-83B79D6C5504}" type="datetimeFigureOut">
              <a:rPr lang="en-IE" smtClean="0"/>
              <a:t>20/07/2020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2C663-E0EB-4714-8209-31587A85A502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7811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3871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7780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8715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75553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734594"/>
            <a:ext cx="12190413" cy="2650476"/>
          </a:xfrm>
          <a:prstGeom prst="rect">
            <a:avLst/>
          </a:prstGeom>
          <a:solidFill>
            <a:srgbClr val="B8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06" y="4572794"/>
            <a:ext cx="7772400" cy="83820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Title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58347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06" y="305594"/>
            <a:ext cx="1143000" cy="1238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562" y="402558"/>
            <a:ext cx="1478452" cy="1224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rgbClr val="BA1F4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007" y="3734593"/>
            <a:ext cx="6172200" cy="6858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Health Protection Surveillance Centre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10971372" cy="5059988"/>
          </a:xfrm>
        </p:spPr>
        <p:txBody>
          <a:bodyPr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BA1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rgbClr val="BA1F4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sldNum="0" hdr="0" ftr="0" dt="0"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psc.ie/a-z/outbreak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006" y="4572794"/>
            <a:ext cx="11658600" cy="838200"/>
          </a:xfrm>
        </p:spPr>
        <p:txBody>
          <a:bodyPr>
            <a:noAutofit/>
          </a:bodyPr>
          <a:lstStyle/>
          <a:p>
            <a:pPr algn="ctr"/>
            <a:r>
              <a:rPr lang="en-IE" sz="2200" dirty="0"/>
              <a:t>Surveillance of outbreaks of infectious disease in Ireland: </a:t>
            </a:r>
          </a:p>
          <a:p>
            <a:pPr algn="ctr"/>
            <a:r>
              <a:rPr lang="en-IE" sz="2200" dirty="0"/>
              <a:t>Q4 2019 provisional data</a:t>
            </a:r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331787" y="3810794"/>
            <a:ext cx="11658600" cy="838200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8502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32753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700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2125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65505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09756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54007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700" dirty="0"/>
              <a:t>Health Protection Surveillance Centre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5206" y="5639594"/>
            <a:ext cx="162095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APRIL, 2020 </a:t>
            </a:r>
            <a:endParaRPr lang="en-US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5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163" y="153194"/>
            <a:ext cx="9448085" cy="564293"/>
          </a:xfrm>
        </p:spPr>
        <p:txBody>
          <a:bodyPr/>
          <a:lstStyle/>
          <a:p>
            <a:r>
              <a:rPr lang="en-IE" dirty="0"/>
              <a:t>Provisional data, Q4 2019 </a:t>
            </a:r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2691377-0794-4553-8146-549C7B6CF4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691933"/>
              </p:ext>
            </p:extLst>
          </p:nvPr>
        </p:nvGraphicFramePr>
        <p:xfrm>
          <a:off x="457200" y="842963"/>
          <a:ext cx="9358313" cy="522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Document" r:id="rId3" imgW="6842183" imgH="3837859" progId="Word.Document.12">
                  <p:embed/>
                </p:oleObj>
              </mc:Choice>
              <mc:Fallback>
                <p:oleObj name="Document" r:id="rId3" imgW="6842183" imgH="3837859" progId="Word.Documen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842963"/>
                        <a:ext cx="9358313" cy="5229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0752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169014"/>
              </p:ext>
            </p:extLst>
          </p:nvPr>
        </p:nvGraphicFramePr>
        <p:xfrm>
          <a:off x="456406" y="610388"/>
          <a:ext cx="10287001" cy="5644963"/>
        </p:xfrm>
        <a:graphic>
          <a:graphicData uri="http://schemas.openxmlformats.org/drawingml/2006/table">
            <a:tbl>
              <a:tblPr/>
              <a:tblGrid>
                <a:gridCol w="1561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4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1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17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2364">
                <a:tc gridSpan="4">
                  <a:txBody>
                    <a:bodyPr/>
                    <a:lstStyle/>
                    <a:p>
                      <a:pPr algn="l" fontAlgn="b"/>
                      <a:endParaRPr lang="en-IE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86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8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Table 1.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of outbreaks and rate per 100,000 population by HSE area, Q4 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8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HSE Area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Number of Outbreaks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Rate per 100,000 population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14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3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3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389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3891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 Data Source CIDR</a:t>
                      </a:r>
                    </a:p>
                    <a:p>
                      <a:pPr marL="0" marR="0" lvl="0" indent="0" algn="l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figure excludes one outbreak which was notified by HPSC and comprised of cases from multiple HSE areas. 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Title 3">
            <a:extLst>
              <a:ext uri="{FF2B5EF4-FFF2-40B4-BE49-F238E27FC236}">
                <a16:creationId xmlns:a16="http://schemas.microsoft.com/office/drawing/2014/main" id="{43822249-5B42-4659-AB7E-632D38117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163" y="153194"/>
            <a:ext cx="9448085" cy="564293"/>
          </a:xfrm>
        </p:spPr>
        <p:txBody>
          <a:bodyPr/>
          <a:lstStyle/>
          <a:p>
            <a:pPr fontAlgn="b"/>
            <a:r>
              <a:rPr lang="en-IE" dirty="0">
                <a:solidFill>
                  <a:srgbClr val="000000"/>
                </a:solidFill>
                <a:latin typeface="Calibri"/>
              </a:rPr>
              <a:t>Outbreak of Infectious diseases in Ireland, Q4 2019</a:t>
            </a:r>
          </a:p>
        </p:txBody>
      </p:sp>
    </p:spTree>
    <p:extLst>
      <p:ext uri="{BB962C8B-B14F-4D97-AF65-F5344CB8AC3E}">
        <p14:creationId xmlns:p14="http://schemas.microsoft.com/office/powerpoint/2010/main" val="448157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271202"/>
              </p:ext>
            </p:extLst>
          </p:nvPr>
        </p:nvGraphicFramePr>
        <p:xfrm>
          <a:off x="532606" y="838994"/>
          <a:ext cx="10210800" cy="5490405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8273"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IE" sz="2000" b="1" i="0" u="none" strike="noStrike" dirty="0">
                          <a:solidFill>
                            <a:srgbClr val="AC142A"/>
                          </a:solidFill>
                          <a:effectLst/>
                          <a:latin typeface="Calibri"/>
                        </a:rPr>
                        <a:t>Table 2.</a:t>
                      </a:r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Number of Outbreaks by numbers ill and location, Q4, 2019</a:t>
                      </a:r>
                      <a:endParaRPr lang="en-IE" sz="2000" b="1" i="0" u="none" strike="noStrike" dirty="0">
                        <a:solidFill>
                          <a:srgbClr val="AC142A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Location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Number of</a:t>
                      </a:r>
                      <a:r>
                        <a:rPr lang="en-US" sz="20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Outbreaks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Numbers ill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27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Childcare facility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76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Community hospital/Long stay unit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27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Community outbreak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Acute Hospital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Hotel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Nursing home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Private house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27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Residential institution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27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Restaurant/Cafe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School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Travel-related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827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University/College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64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Workplace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1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Title 3">
            <a:extLst>
              <a:ext uri="{FF2B5EF4-FFF2-40B4-BE49-F238E27FC236}">
                <a16:creationId xmlns:a16="http://schemas.microsoft.com/office/drawing/2014/main" id="{7AC4F00A-23D3-4170-9B1A-FC93E3158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163" y="153194"/>
            <a:ext cx="9448085" cy="564293"/>
          </a:xfrm>
        </p:spPr>
        <p:txBody>
          <a:bodyPr/>
          <a:lstStyle/>
          <a:p>
            <a:pPr fontAlgn="b"/>
            <a:r>
              <a:rPr lang="en-IE" dirty="0">
                <a:solidFill>
                  <a:srgbClr val="000000"/>
                </a:solidFill>
                <a:latin typeface="Calibri"/>
              </a:rPr>
              <a:t>Outbreak of Infectious diseases in Ireland, Q4 2019</a:t>
            </a:r>
          </a:p>
        </p:txBody>
      </p:sp>
    </p:spTree>
    <p:extLst>
      <p:ext uri="{BB962C8B-B14F-4D97-AF65-F5344CB8AC3E}">
        <p14:creationId xmlns:p14="http://schemas.microsoft.com/office/powerpoint/2010/main" val="3265436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5963CD-53E5-4A00-8424-0AB283B1F003}"/>
              </a:ext>
            </a:extLst>
          </p:cNvPr>
          <p:cNvSpPr txBox="1"/>
          <p:nvPr/>
        </p:nvSpPr>
        <p:spPr>
          <a:xfrm>
            <a:off x="515247" y="5129707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/>
              <a:t>Note Data source CIDR</a:t>
            </a:r>
          </a:p>
          <a:p>
            <a:endParaRPr lang="en-IE" sz="1200" dirty="0"/>
          </a:p>
          <a:p>
            <a:r>
              <a:rPr lang="en-IE" sz="1200" dirty="0"/>
              <a:t>VTEC denotes Verocytotoxigenic Escherichia coli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671793"/>
              </p:ext>
            </p:extLst>
          </p:nvPr>
        </p:nvGraphicFramePr>
        <p:xfrm>
          <a:off x="515247" y="249404"/>
          <a:ext cx="10303034" cy="4776673"/>
        </p:xfrm>
        <a:graphic>
          <a:graphicData uri="http://schemas.openxmlformats.org/drawingml/2006/table">
            <a:tbl>
              <a:tblPr/>
              <a:tblGrid>
                <a:gridCol w="5647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2203">
                <a:tc gridSpan="4">
                  <a:txBody>
                    <a:bodyPr/>
                    <a:lstStyle/>
                    <a:p>
                      <a:pPr algn="l" rtl="0" fontAlgn="b"/>
                      <a:endParaRPr lang="en-IE" sz="2000" b="1" i="0" u="none" strike="noStrike" dirty="0">
                        <a:solidFill>
                          <a:srgbClr val="AC142A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b"/>
                      <a:endParaRPr lang="en-IE" sz="2000" b="1" i="0" u="none" strike="noStrike" dirty="0">
                        <a:solidFill>
                          <a:srgbClr val="AC142A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b"/>
                      <a:r>
                        <a:rPr lang="en-IE" sz="2000" b="1" i="0" u="none" strike="noStrike" dirty="0">
                          <a:solidFill>
                            <a:srgbClr val="AC142A"/>
                          </a:solidFill>
                          <a:effectLst/>
                          <a:latin typeface="Calibri"/>
                        </a:rPr>
                        <a:t>Table 3. </a:t>
                      </a:r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of Infectious Intestinal diseases by outbreak and numbers ill, Q4, 2019</a:t>
                      </a:r>
                      <a:endParaRPr lang="en-IE" sz="2000" b="1" i="0" u="none" strike="noStrike" dirty="0">
                        <a:solidFill>
                          <a:srgbClr val="AC142A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Disease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Outbreaks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Numbers ill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Acute Infectious Gastroenteritis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E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304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Clostridium Difficile infection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Cryptosporidiosis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Giardiasis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Noroviral Infection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Salmonellosis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Shigellosis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VTEC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4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Title 3">
            <a:extLst>
              <a:ext uri="{FF2B5EF4-FFF2-40B4-BE49-F238E27FC236}">
                <a16:creationId xmlns:a16="http://schemas.microsoft.com/office/drawing/2014/main" id="{5977DE94-BFA7-4536-9D15-22E76F634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163" y="153194"/>
            <a:ext cx="9448085" cy="564293"/>
          </a:xfrm>
        </p:spPr>
        <p:txBody>
          <a:bodyPr/>
          <a:lstStyle/>
          <a:p>
            <a:pPr fontAlgn="b"/>
            <a:r>
              <a:rPr lang="en-IE" dirty="0">
                <a:solidFill>
                  <a:srgbClr val="000000"/>
                </a:solidFill>
                <a:latin typeface="Calibri"/>
              </a:rPr>
              <a:t>Outbreak of Infectious diseases in Ireland, Q4 2019</a:t>
            </a:r>
          </a:p>
        </p:txBody>
      </p:sp>
    </p:spTree>
    <p:extLst>
      <p:ext uri="{BB962C8B-B14F-4D97-AF65-F5344CB8AC3E}">
        <p14:creationId xmlns:p14="http://schemas.microsoft.com/office/powerpoint/2010/main" val="3098459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4B7DEB6-1A7D-4E58-AA93-A65CF4C6B457}"/>
              </a:ext>
            </a:extLst>
          </p:cNvPr>
          <p:cNvSpPr txBox="1"/>
          <p:nvPr/>
        </p:nvSpPr>
        <p:spPr>
          <a:xfrm>
            <a:off x="761206" y="5878834"/>
            <a:ext cx="9982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/>
              <a:t>Data Source CIDR</a:t>
            </a:r>
          </a:p>
          <a:p>
            <a:r>
              <a:rPr lang="en-IE" sz="1200" dirty="0"/>
              <a:t>*CPE numbers refer to lab confirmed colonisations</a:t>
            </a:r>
          </a:p>
          <a:p>
            <a:endParaRPr lang="en-IE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2AD792-91DC-4048-854F-BC0E606D1790}"/>
              </a:ext>
            </a:extLst>
          </p:cNvPr>
          <p:cNvSpPr txBox="1"/>
          <p:nvPr/>
        </p:nvSpPr>
        <p:spPr>
          <a:xfrm>
            <a:off x="826674" y="176385"/>
            <a:ext cx="7935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/>
              <a:t>Outbreaks of Infectious Diseases in Ireland Q4, 2019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016550"/>
              </p:ext>
            </p:extLst>
          </p:nvPr>
        </p:nvGraphicFramePr>
        <p:xfrm>
          <a:off x="685006" y="1108405"/>
          <a:ext cx="9295798" cy="4642777"/>
        </p:xfrm>
        <a:graphic>
          <a:graphicData uri="http://schemas.openxmlformats.org/drawingml/2006/table">
            <a:tbl>
              <a:tblPr/>
              <a:tblGrid>
                <a:gridCol w="4755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2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93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         Non IID Disease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No. of Outbreaks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Numbers ill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14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9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Acute respiratory infection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8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Carbapenemase-producing Enterobacteriaceae (CPE) infection or colonisation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9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Chickenpox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9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Hand Foot and Mouth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932">
                <a:tc>
                  <a:txBody>
                    <a:bodyPr/>
                    <a:lstStyle/>
                    <a:p>
                      <a:pPr algn="l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Hepatitis B (acute and chronic)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9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Influenza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9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Leptospirosis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9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Measles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9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Mumps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9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Pertussis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9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Pseudomonas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9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Respiratory syncytial virus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79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Scabies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79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Tuberculosis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79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Vancomycin-resistant Enterococci (VRE) colonisation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79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F674F70-6C98-4FE4-8C6D-86D6400D37C6}"/>
              </a:ext>
            </a:extLst>
          </p:cNvPr>
          <p:cNvSpPr txBox="1"/>
          <p:nvPr/>
        </p:nvSpPr>
        <p:spPr>
          <a:xfrm>
            <a:off x="734308" y="665478"/>
            <a:ext cx="92957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>
                <a:solidFill>
                  <a:srgbClr val="BA1F46"/>
                </a:solidFill>
              </a:rPr>
              <a:t>Table 4. </a:t>
            </a:r>
            <a:r>
              <a:rPr lang="en-IE" b="1" dirty="0">
                <a:solidFill>
                  <a:srgbClr val="000000"/>
                </a:solidFill>
              </a:rPr>
              <a:t>Number of non-IID Outbreaks and numbers ill, Q4, 2019.                                                                              </a:t>
            </a:r>
            <a:endParaRPr lang="en-IE" b="1" dirty="0">
              <a:solidFill>
                <a:srgbClr val="BA1F46"/>
              </a:solidFill>
            </a:endParaRPr>
          </a:p>
          <a:p>
            <a:r>
              <a:rPr lang="en-GB" dirty="0"/>
              <a:t>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62048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122D93-0553-4538-A5BC-0BC67BAD6C56}"/>
              </a:ext>
            </a:extLst>
          </p:cNvPr>
          <p:cNvSpPr txBox="1"/>
          <p:nvPr/>
        </p:nvSpPr>
        <p:spPr>
          <a:xfrm>
            <a:off x="685006" y="105398"/>
            <a:ext cx="906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/>
              <a:t>Outbreaks of Infectious diseases in Ireland, Q4 2019</a:t>
            </a:r>
          </a:p>
          <a:p>
            <a:endParaRPr lang="en-IE" sz="1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C9B305-1B66-4C99-B841-16011D6A6FAD}"/>
              </a:ext>
            </a:extLst>
          </p:cNvPr>
          <p:cNvSpPr txBox="1"/>
          <p:nvPr/>
        </p:nvSpPr>
        <p:spPr>
          <a:xfrm>
            <a:off x="661021" y="5886267"/>
            <a:ext cx="6096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/>
              <a:t>data source CIDR</a:t>
            </a:r>
          </a:p>
          <a:p>
            <a:endParaRPr lang="en-IE" sz="11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546381"/>
              </p:ext>
            </p:extLst>
          </p:nvPr>
        </p:nvGraphicFramePr>
        <p:xfrm>
          <a:off x="685006" y="1207726"/>
          <a:ext cx="10744201" cy="4330648"/>
        </p:xfrm>
        <a:graphic>
          <a:graphicData uri="http://schemas.openxmlformats.org/drawingml/2006/table">
            <a:tbl>
              <a:tblPr/>
              <a:tblGrid>
                <a:gridCol w="4699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7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1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1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2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4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Outbreak Disease/Pathogen                       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Community hospital/Long-stay unit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Acute hospital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Nursing home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Residential institution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142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14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568">
                <a:tc>
                  <a:txBody>
                    <a:bodyPr/>
                    <a:lstStyle/>
                    <a:p>
                      <a:pPr marL="0" marR="0" lvl="0" indent="0" algn="l" defTabSz="1088502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Acute Infectious Gastroenteritis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5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Acute Respiratory Infection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1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Carbapenemase-producing Enterobacteriaceae (CPE) infection or colonisation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5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Clostridium difficile infection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5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Influenza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5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Measles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5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Norovirus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5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Respiratory syncytial virus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5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Vancomycin-resistant Enterococci colonisation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5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C0ADD50-1AA4-4261-8F8A-E8E0DE3C521B}"/>
              </a:ext>
            </a:extLst>
          </p:cNvPr>
          <p:cNvSpPr txBox="1"/>
          <p:nvPr/>
        </p:nvSpPr>
        <p:spPr>
          <a:xfrm>
            <a:off x="646975" y="818234"/>
            <a:ext cx="56577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000" b="1" dirty="0">
                <a:solidFill>
                  <a:srgbClr val="BA1F46"/>
                </a:solidFill>
              </a:rPr>
              <a:t>Table 5.</a:t>
            </a:r>
            <a:r>
              <a:rPr lang="en-IE" sz="2000" b="1" dirty="0"/>
              <a:t> Number of outbreaks by Healthcare setting</a:t>
            </a:r>
          </a:p>
        </p:txBody>
      </p:sp>
    </p:spTree>
    <p:extLst>
      <p:ext uri="{BB962C8B-B14F-4D97-AF65-F5344CB8AC3E}">
        <p14:creationId xmlns:p14="http://schemas.microsoft.com/office/powerpoint/2010/main" val="2211459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Further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IE" dirty="0"/>
              <a:t>Further information on outbreaks can be found at </a:t>
            </a:r>
          </a:p>
          <a:p>
            <a:pPr>
              <a:buFontTx/>
              <a:buChar char="-"/>
            </a:pPr>
            <a:endParaRPr lang="en-IE" dirty="0">
              <a:hlinkClick r:id="rId2"/>
            </a:endParaRPr>
          </a:p>
          <a:p>
            <a:pPr>
              <a:buFontTx/>
              <a:buChar char="-"/>
            </a:pPr>
            <a:r>
              <a:rPr lang="en-IE" dirty="0">
                <a:hlinkClick r:id="rId2"/>
              </a:rPr>
              <a:t>https://www.hpsc.ie/a-z/outbreaks/</a:t>
            </a:r>
            <a:endParaRPr lang="en-IE" dirty="0"/>
          </a:p>
          <a:p>
            <a:pPr>
              <a:buFontTx/>
              <a:buChar char="-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28470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6100</TotalTime>
  <Words>540</Words>
  <Application>Microsoft Office PowerPoint</Application>
  <PresentationFormat>Custom</PresentationFormat>
  <Paragraphs>266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</vt:lpstr>
      <vt:lpstr>Office Theme</vt:lpstr>
      <vt:lpstr>Document</vt:lpstr>
      <vt:lpstr>PowerPoint Presentation</vt:lpstr>
      <vt:lpstr>Provisional data, Q4 2019 </vt:lpstr>
      <vt:lpstr>Outbreak of Infectious diseases in Ireland, Q4 2019</vt:lpstr>
      <vt:lpstr>Outbreak of Infectious diseases in Ireland, Q4 2019</vt:lpstr>
      <vt:lpstr>Outbreak of Infectious diseases in Ireland, Q4 2019</vt:lpstr>
      <vt:lpstr>PowerPoint Presentation</vt:lpstr>
      <vt:lpstr>PowerPoint Presentation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Mackenzie</dc:creator>
  <cp:lastModifiedBy>Kirsty Mackenzie</cp:lastModifiedBy>
  <cp:revision>169</cp:revision>
  <cp:lastPrinted>2020-05-27T13:59:34Z</cp:lastPrinted>
  <dcterms:created xsi:type="dcterms:W3CDTF">2006-08-16T00:00:00Z</dcterms:created>
  <dcterms:modified xsi:type="dcterms:W3CDTF">2020-07-20T10:29:10Z</dcterms:modified>
</cp:coreProperties>
</file>