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16.xml" ContentType="application/vnd.openxmlformats-officedocument.presentationml.notesSlide+xml"/>
  <Override PartName="/ppt/charts/chart1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23.xml" ContentType="application/vnd.openxmlformats-officedocument.presentationml.notesSlide+xml"/>
  <Override PartName="/ppt/charts/chart13.xml" ContentType="application/vnd.openxmlformats-officedocument.drawingml.chart+xml"/>
  <Override PartName="/ppt/notesSlides/notesSlide24.xml" ContentType="application/vnd.openxmlformats-officedocument.presentationml.notesSlide+xml"/>
  <Override PartName="/ppt/charts/chart14.xml" ContentType="application/vnd.openxmlformats-officedocument.drawingml.chart+xml"/>
  <Override PartName="/ppt/notesSlides/notesSlide25.xml" ContentType="application/vnd.openxmlformats-officedocument.presentationml.notesSlide+xml"/>
  <Override PartName="/ppt/charts/chart15.xml" ContentType="application/vnd.openxmlformats-officedocument.drawingml.chart+xml"/>
  <Override PartName="/ppt/notesSlides/notesSlide26.xml" ContentType="application/vnd.openxmlformats-officedocument.presentationml.notesSlide+xml"/>
  <Override PartName="/ppt/charts/chart16.xml" ContentType="application/vnd.openxmlformats-officedocument.drawingml.chart+xml"/>
  <Override PartName="/ppt/notesSlides/notesSlide27.xml" ContentType="application/vnd.openxmlformats-officedocument.presentationml.notesSlide+xml"/>
  <Override PartName="/ppt/charts/chart17.xml" ContentType="application/vnd.openxmlformats-officedocument.drawingml.chart+xml"/>
  <Override PartName="/ppt/notesSlides/notesSlide28.xml" ContentType="application/vnd.openxmlformats-officedocument.presentationml.notesSlide+xml"/>
  <Override PartName="/ppt/charts/chart18.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charts/chart19.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0.xml" ContentType="application/vnd.openxmlformats-officedocument.drawingml.chart+xml"/>
  <Override PartName="/ppt/notesSlides/notesSlide32.xml" ContentType="application/vnd.openxmlformats-officedocument.presentationml.notesSlide+xml"/>
  <Override PartName="/ppt/charts/chart21.xml" ContentType="application/vnd.openxmlformats-officedocument.drawingml.chart+xml"/>
  <Override PartName="/ppt/notesSlides/notesSlide33.xml" ContentType="application/vnd.openxmlformats-officedocument.presentationml.notesSlide+xml"/>
  <Override PartName="/ppt/charts/chart22.xml" ContentType="application/vnd.openxmlformats-officedocument.drawingml.chart+xml"/>
  <Override PartName="/ppt/notesSlides/notesSlide34.xml" ContentType="application/vnd.openxmlformats-officedocument.presentationml.notesSlide+xml"/>
  <Override PartName="/ppt/charts/chart23.xml" ContentType="application/vnd.openxmlformats-officedocument.drawingml.chart+xml"/>
  <Override PartName="/ppt/notesSlides/notesSlide35.xml" ContentType="application/vnd.openxmlformats-officedocument.presentationml.notesSlide+xml"/>
  <Override PartName="/ppt/charts/chart24.xml" ContentType="application/vnd.openxmlformats-officedocument.drawingml.chart+xml"/>
  <Override PartName="/ppt/notesSlides/notesSlide36.xml" ContentType="application/vnd.openxmlformats-officedocument.presentationml.notesSlide+xml"/>
  <Override PartName="/ppt/charts/chart25.xml" ContentType="application/vnd.openxmlformats-officedocument.drawingml.chart+xml"/>
  <Override PartName="/ppt/notesSlides/notesSlide37.xml" ContentType="application/vnd.openxmlformats-officedocument.presentationml.notesSlide+xml"/>
  <Override PartName="/ppt/charts/chart26.xml" ContentType="application/vnd.openxmlformats-officedocument.drawingml.chart+xml"/>
  <Override PartName="/ppt/notesSlides/notesSlide38.xml" ContentType="application/vnd.openxmlformats-officedocument.presentationml.notesSlide+xml"/>
  <Override PartName="/ppt/charts/chart27.xml" ContentType="application/vnd.openxmlformats-officedocument.drawingml.chart+xml"/>
  <Override PartName="/ppt/notesSlides/notesSlide39.xml" ContentType="application/vnd.openxmlformats-officedocument.presentationml.notesSlide+xml"/>
  <Override PartName="/ppt/charts/chart28.xml" ContentType="application/vnd.openxmlformats-officedocument.drawingml.chart+xml"/>
  <Override PartName="/ppt/notesSlides/notesSlide40.xml" ContentType="application/vnd.openxmlformats-officedocument.presentationml.notesSlide+xml"/>
  <Override PartName="/ppt/charts/chart29.xml" ContentType="application/vnd.openxmlformats-officedocument.drawingml.chart+xml"/>
  <Override PartName="/ppt/notesSlides/notesSlide41.xml" ContentType="application/vnd.openxmlformats-officedocument.presentationml.notesSlide+xml"/>
  <Override PartName="/ppt/charts/chart30.xml" ContentType="application/vnd.openxmlformats-officedocument.drawingml.chart+xml"/>
  <Override PartName="/ppt/notesSlides/notesSlide42.xml" ContentType="application/vnd.openxmlformats-officedocument.presentationml.notesSlide+xml"/>
  <Override PartName="/ppt/charts/chart31.xml" ContentType="application/vnd.openxmlformats-officedocument.drawingml.chart+xml"/>
  <Override PartName="/ppt/notesSlides/notesSlide43.xml" ContentType="application/vnd.openxmlformats-officedocument.presentationml.notesSlide+xml"/>
  <Override PartName="/ppt/charts/chart32.xml" ContentType="application/vnd.openxmlformats-officedocument.drawingml.chart+xml"/>
  <Override PartName="/ppt/notesSlides/notesSlide44.xml" ContentType="application/vnd.openxmlformats-officedocument.presentationml.notesSlide+xml"/>
  <Override PartName="/ppt/charts/chart33.xml" ContentType="application/vnd.openxmlformats-officedocument.drawingml.chart+xml"/>
  <Override PartName="/ppt/notesSlides/notesSlide45.xml" ContentType="application/vnd.openxmlformats-officedocument.presentationml.notesSlide+xml"/>
  <Override PartName="/ppt/charts/chart34.xml" ContentType="application/vnd.openxmlformats-officedocument.drawingml.chart+xml"/>
  <Override PartName="/ppt/notesSlides/notesSlide46.xml" ContentType="application/vnd.openxmlformats-officedocument.presentationml.notesSlide+xml"/>
  <Override PartName="/ppt/comments/comment1.xml" ContentType="application/vnd.openxmlformats-officedocument.presentationml.comments+xml"/>
  <Override PartName="/ppt/notesSlides/notesSlide47.xml" ContentType="application/vnd.openxmlformats-officedocument.presentationml.notesSlide+xml"/>
  <Override PartName="/ppt/comments/comment2.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omments/comment3.xml" ContentType="application/vnd.openxmlformats-officedocument.presentationml.comments+xml"/>
  <Override PartName="/ppt/notesSlides/notesSlide50.xml" ContentType="application/vnd.openxmlformats-officedocument.presentationml.notesSlide+xml"/>
  <Override PartName="/ppt/charts/chart35.xml" ContentType="application/vnd.openxmlformats-officedocument.drawingml.chart+xml"/>
  <Override PartName="/ppt/notesSlides/notesSlide51.xml" ContentType="application/vnd.openxmlformats-officedocument.presentationml.notesSlide+xml"/>
  <Override PartName="/ppt/charts/chart36.xml" ContentType="application/vnd.openxmlformats-officedocument.drawingml.chart+xml"/>
  <Override PartName="/ppt/notesSlides/notesSlide52.xml" ContentType="application/vnd.openxmlformats-officedocument.presentationml.notesSlide+xml"/>
  <Override PartName="/ppt/charts/chart37.xml" ContentType="application/vnd.openxmlformats-officedocument.drawingml.chart+xml"/>
  <Override PartName="/ppt/notesSlides/notesSlide53.xml" ContentType="application/vnd.openxmlformats-officedocument.presentationml.notesSlide+xml"/>
  <Override PartName="/ppt/charts/chart3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1"/>
  </p:notesMasterIdLst>
  <p:sldIdLst>
    <p:sldId id="256" r:id="rId2"/>
    <p:sldId id="299" r:id="rId3"/>
    <p:sldId id="298" r:id="rId4"/>
    <p:sldId id="271" r:id="rId5"/>
    <p:sldId id="259" r:id="rId6"/>
    <p:sldId id="310" r:id="rId7"/>
    <p:sldId id="311" r:id="rId8"/>
    <p:sldId id="312" r:id="rId9"/>
    <p:sldId id="304" r:id="rId10"/>
    <p:sldId id="257" r:id="rId11"/>
    <p:sldId id="258" r:id="rId12"/>
    <p:sldId id="260" r:id="rId13"/>
    <p:sldId id="261" r:id="rId14"/>
    <p:sldId id="300" r:id="rId15"/>
    <p:sldId id="279" r:id="rId16"/>
    <p:sldId id="282" r:id="rId17"/>
    <p:sldId id="283" r:id="rId18"/>
    <p:sldId id="284" r:id="rId19"/>
    <p:sldId id="332" r:id="rId20"/>
    <p:sldId id="333" r:id="rId21"/>
    <p:sldId id="272" r:id="rId22"/>
    <p:sldId id="274" r:id="rId23"/>
    <p:sldId id="305" r:id="rId24"/>
    <p:sldId id="306" r:id="rId25"/>
    <p:sldId id="307" r:id="rId26"/>
    <p:sldId id="308" r:id="rId27"/>
    <p:sldId id="275" r:id="rId28"/>
    <p:sldId id="320" r:id="rId29"/>
    <p:sldId id="276" r:id="rId30"/>
    <p:sldId id="297" r:id="rId31"/>
    <p:sldId id="277" r:id="rId32"/>
    <p:sldId id="313" r:id="rId33"/>
    <p:sldId id="315" r:id="rId34"/>
    <p:sldId id="314" r:id="rId35"/>
    <p:sldId id="316" r:id="rId36"/>
    <p:sldId id="301" r:id="rId37"/>
    <p:sldId id="286" r:id="rId38"/>
    <p:sldId id="287" r:id="rId39"/>
    <p:sldId id="288" r:id="rId40"/>
    <p:sldId id="289" r:id="rId41"/>
    <p:sldId id="290" r:id="rId42"/>
    <p:sldId id="291" r:id="rId43"/>
    <p:sldId id="292" r:id="rId44"/>
    <p:sldId id="293" r:id="rId45"/>
    <p:sldId id="322" r:id="rId46"/>
    <p:sldId id="323" r:id="rId47"/>
    <p:sldId id="324" r:id="rId48"/>
    <p:sldId id="325" r:id="rId49"/>
    <p:sldId id="326" r:id="rId50"/>
    <p:sldId id="327" r:id="rId51"/>
    <p:sldId id="318" r:id="rId52"/>
    <p:sldId id="328" r:id="rId53"/>
    <p:sldId id="319" r:id="rId54"/>
    <p:sldId id="329" r:id="rId55"/>
    <p:sldId id="295" r:id="rId56"/>
    <p:sldId id="330" r:id="rId57"/>
    <p:sldId id="296" r:id="rId58"/>
    <p:sldId id="331" r:id="rId59"/>
    <p:sldId id="30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zanne Cotter" initials="SC"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1F46"/>
    <a:srgbClr val="C00000"/>
    <a:srgbClr val="EB89A3"/>
    <a:srgbClr val="006858"/>
    <a:srgbClr val="65B328"/>
    <a:srgbClr val="71A59C"/>
    <a:srgbClr val="3E5B84"/>
    <a:srgbClr val="82428D"/>
    <a:srgbClr val="B8AB97"/>
    <a:srgbClr val="BEB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20" autoAdjust="0"/>
  </p:normalViewPr>
  <p:slideViewPr>
    <p:cSldViewPr>
      <p:cViewPr varScale="1">
        <p:scale>
          <a:sx n="96" d="100"/>
          <a:sy n="96" d="100"/>
        </p:scale>
        <p:origin x="20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pscdc5\pub\Resp%20&amp;%20VPD\Health%20care%20workers%20-%20immunisation\Returns\2021-2022%20Season\Season%20Summary%20Results-Public,%20Private-2021-2022_Aug202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 Id="rId2" Type="http://schemas.microsoft.com/office/2011/relationships/chartColorStyle" Target="colors1.xml"/><Relationship Id="rId1" Type="http://schemas.microsoft.com/office/2011/relationships/chartStyle" Target="style1.xml"/></Relationships>
</file>

<file path=ppt/charts/_rels/chart19.xml.rels><?xml version="1.0" encoding="UTF-8" standalone="yes"?>
<Relationships xmlns="http://schemas.openxmlformats.org/package/2006/relationships"><Relationship Id="rId3"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CHO.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LTCFs-RHA.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Users\PiarasOlorcain\Desktop\Season%20Summary%20Results-Public,%20Private-2023-2024_May2024_1.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PiarasOlorcain\Desktop\Season%20Summary%20Results-Public,%20Private-2023-2024_May2024_1.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Users\PiarasOlorcain\Desktop\Season%20Summary%20Results-Public,%20Private-2023-2024_May2024_1.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PiarasOlorcain\Desktop\Season%20Summary%20Results-Public,%20Private-2023-2024_May2024_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turns\2023-2024%20Season\Flu%20Survey%20Downloads\Season%20Summary%20Results-Public,%20Private-2023-2024_May2024_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192.168.1.114\pub\Resp%20&amp;%20VPD\Health%20care%20workers%20-%20immunisation\Reports%20&amp;%20Slidesets%20for%20Website\2023-2024\FluVax%20Uptake%20by%20Staff%20Grade%20and%20Season-Hospital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7.1111475648877223E-2"/>
          <c:y val="3.0920216893792232E-2"/>
          <c:w val="0.89833309030815578"/>
          <c:h val="0.71544231406102488"/>
        </c:manualLayout>
      </c:layout>
      <c:barChart>
        <c:barDir val="col"/>
        <c:grouping val="clustered"/>
        <c:varyColors val="0"/>
        <c:ser>
          <c:idx val="0"/>
          <c:order val="0"/>
          <c:tx>
            <c:strRef>
              <c:f>'Hospital By Region'!$B$2</c:f>
              <c:strCache>
                <c:ptCount val="1"/>
                <c:pt idx="0">
                  <c:v>2011-2012</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Region'!$B$3:$B$12</c:f>
              <c:numCache>
                <c:formatCode>0.0</c:formatCode>
                <c:ptCount val="10"/>
                <c:pt idx="0">
                  <c:v>19.755087039326405</c:v>
                </c:pt>
                <c:pt idx="1">
                  <c:v>24.914705405765922</c:v>
                </c:pt>
                <c:pt idx="2">
                  <c:v>15.194488423075459</c:v>
                </c:pt>
                <c:pt idx="4">
                  <c:v>9.8422420251196581</c:v>
                </c:pt>
                <c:pt idx="5">
                  <c:v>11.269096959612765</c:v>
                </c:pt>
                <c:pt idx="6">
                  <c:v>22</c:v>
                </c:pt>
                <c:pt idx="7">
                  <c:v>18.120557276184826</c:v>
                </c:pt>
                <c:pt idx="8">
                  <c:v>27.133447880870566</c:v>
                </c:pt>
                <c:pt idx="9">
                  <c:v>18.10333749907619</c:v>
                </c:pt>
              </c:numCache>
            </c:numRef>
          </c:val>
          <c:extLst>
            <c:ext xmlns:c16="http://schemas.microsoft.com/office/drawing/2014/chart" uri="{C3380CC4-5D6E-409C-BE32-E72D297353CC}">
              <c16:uniqueId val="{00000000-5CBC-4127-B770-83AB231D238C}"/>
            </c:ext>
          </c:extLst>
        </c:ser>
        <c:ser>
          <c:idx val="1"/>
          <c:order val="1"/>
          <c:tx>
            <c:strRef>
              <c:f>'Hospital By Region'!$C$2</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Region'!$C$3:$C$12</c:f>
              <c:numCache>
                <c:formatCode>0.0</c:formatCode>
                <c:ptCount val="10"/>
                <c:pt idx="0">
                  <c:v>21.971864806995779</c:v>
                </c:pt>
                <c:pt idx="1">
                  <c:v>28.261159434846078</c:v>
                </c:pt>
                <c:pt idx="2">
                  <c:v>14.320439653350242</c:v>
                </c:pt>
                <c:pt idx="4">
                  <c:v>11.987479120169564</c:v>
                </c:pt>
                <c:pt idx="5">
                  <c:v>10.653847892587514</c:v>
                </c:pt>
                <c:pt idx="7">
                  <c:v>17.577661787758831</c:v>
                </c:pt>
                <c:pt idx="8">
                  <c:v>23.252278585100576</c:v>
                </c:pt>
                <c:pt idx="9">
                  <c:v>17.577661787758831</c:v>
                </c:pt>
              </c:numCache>
            </c:numRef>
          </c:val>
          <c:extLst>
            <c:ext xmlns:c16="http://schemas.microsoft.com/office/drawing/2014/chart" uri="{C3380CC4-5D6E-409C-BE32-E72D297353CC}">
              <c16:uniqueId val="{00000001-5CBC-4127-B770-83AB231D238C}"/>
            </c:ext>
          </c:extLst>
        </c:ser>
        <c:ser>
          <c:idx val="2"/>
          <c:order val="2"/>
          <c:tx>
            <c:strRef>
              <c:f>'Hospital By Region'!$D$2</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Region'!$D$3:$D$12</c:f>
              <c:numCache>
                <c:formatCode>0.0</c:formatCode>
                <c:ptCount val="10"/>
                <c:pt idx="0">
                  <c:v>25.403550741118231</c:v>
                </c:pt>
                <c:pt idx="1">
                  <c:v>34.615792262851087</c:v>
                </c:pt>
                <c:pt idx="2">
                  <c:v>30.88140268307502</c:v>
                </c:pt>
                <c:pt idx="3">
                  <c:v>13.39214113873296</c:v>
                </c:pt>
                <c:pt idx="4">
                  <c:v>17.287106566544178</c:v>
                </c:pt>
                <c:pt idx="5">
                  <c:v>16.278808319280493</c:v>
                </c:pt>
                <c:pt idx="6">
                  <c:v>29.361179361179364</c:v>
                </c:pt>
                <c:pt idx="7">
                  <c:v>24.369357713845897</c:v>
                </c:pt>
                <c:pt idx="8">
                  <c:v>28.770677911125524</c:v>
                </c:pt>
                <c:pt idx="9">
                  <c:v>24.114124696217935</c:v>
                </c:pt>
              </c:numCache>
            </c:numRef>
          </c:val>
          <c:extLst>
            <c:ext xmlns:c16="http://schemas.microsoft.com/office/drawing/2014/chart" uri="{C3380CC4-5D6E-409C-BE32-E72D297353CC}">
              <c16:uniqueId val="{00000002-5CBC-4127-B770-83AB231D238C}"/>
            </c:ext>
          </c:extLst>
        </c:ser>
        <c:ser>
          <c:idx val="3"/>
          <c:order val="3"/>
          <c:tx>
            <c:strRef>
              <c:f>'Hospital By Region'!$E$2</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Region'!$E$3:$E$12</c:f>
              <c:numCache>
                <c:formatCode>0.0</c:formatCode>
                <c:ptCount val="10"/>
                <c:pt idx="0">
                  <c:v>29.87211147647314</c:v>
                </c:pt>
                <c:pt idx="1">
                  <c:v>26.819168747294793</c:v>
                </c:pt>
                <c:pt idx="2">
                  <c:v>22.230652157022263</c:v>
                </c:pt>
                <c:pt idx="3">
                  <c:v>17.868338557993731</c:v>
                </c:pt>
                <c:pt idx="4">
                  <c:v>14.846372321198038</c:v>
                </c:pt>
                <c:pt idx="5">
                  <c:v>17.249724972497248</c:v>
                </c:pt>
                <c:pt idx="6">
                  <c:v>27.741935483870968</c:v>
                </c:pt>
                <c:pt idx="7">
                  <c:v>23.562743449887723</c:v>
                </c:pt>
                <c:pt idx="8">
                  <c:v>27.944862155388471</c:v>
                </c:pt>
                <c:pt idx="9">
                  <c:v>23.484881569927175</c:v>
                </c:pt>
              </c:numCache>
            </c:numRef>
          </c:val>
          <c:extLst>
            <c:ext xmlns:c16="http://schemas.microsoft.com/office/drawing/2014/chart" uri="{C3380CC4-5D6E-409C-BE32-E72D297353CC}">
              <c16:uniqueId val="{00000003-5CBC-4127-B770-83AB231D238C}"/>
            </c:ext>
          </c:extLst>
        </c:ser>
        <c:ser>
          <c:idx val="4"/>
          <c:order val="4"/>
          <c:tx>
            <c:strRef>
              <c:f>'Hospital By Region'!$F$2</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Region'!$F$3:$F$12</c:f>
              <c:numCache>
                <c:formatCode>0.0</c:formatCode>
                <c:ptCount val="10"/>
                <c:pt idx="0">
                  <c:v>33.532596996141685</c:v>
                </c:pt>
                <c:pt idx="1">
                  <c:v>28.524962178517399</c:v>
                </c:pt>
                <c:pt idx="2">
                  <c:v>24.633429957633961</c:v>
                </c:pt>
                <c:pt idx="3">
                  <c:v>17.466362020817467</c:v>
                </c:pt>
                <c:pt idx="4">
                  <c:v>15.279635194986612</c:v>
                </c:pt>
                <c:pt idx="5">
                  <c:v>15.451157838701091</c:v>
                </c:pt>
                <c:pt idx="6">
                  <c:v>20.981881940385737</c:v>
                </c:pt>
                <c:pt idx="7">
                  <c:v>25.053830349439536</c:v>
                </c:pt>
                <c:pt idx="8">
                  <c:v>35.812672176308538</c:v>
                </c:pt>
                <c:pt idx="9">
                  <c:v>25.175011027329692</c:v>
                </c:pt>
              </c:numCache>
            </c:numRef>
          </c:val>
          <c:extLst>
            <c:ext xmlns:c16="http://schemas.microsoft.com/office/drawing/2014/chart" uri="{C3380CC4-5D6E-409C-BE32-E72D297353CC}">
              <c16:uniqueId val="{00000004-5CBC-4127-B770-83AB231D238C}"/>
            </c:ext>
          </c:extLst>
        </c:ser>
        <c:ser>
          <c:idx val="6"/>
          <c:order val="5"/>
          <c:tx>
            <c:strRef>
              <c:f>'Hospital By Region'!$G$2</c:f>
              <c:strCache>
                <c:ptCount val="1"/>
                <c:pt idx="0">
                  <c:v>2016-2017</c:v>
                </c:pt>
              </c:strCache>
            </c:strRef>
          </c:tx>
          <c:spPr>
            <a:solidFill>
              <a:srgbClr val="006858"/>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Region'!$G$3:$G$12</c:f>
              <c:numCache>
                <c:formatCode>0.0</c:formatCode>
                <c:ptCount val="10"/>
                <c:pt idx="0">
                  <c:v>43.102810650887577</c:v>
                </c:pt>
                <c:pt idx="1">
                  <c:v>41.957722417201126</c:v>
                </c:pt>
                <c:pt idx="2">
                  <c:v>32.382550335570471</c:v>
                </c:pt>
                <c:pt idx="3">
                  <c:v>25.157997083130773</c:v>
                </c:pt>
                <c:pt idx="4">
                  <c:v>24.247557003257327</c:v>
                </c:pt>
                <c:pt idx="5">
                  <c:v>20.660367342605372</c:v>
                </c:pt>
                <c:pt idx="6">
                  <c:v>29.842416283650692</c:v>
                </c:pt>
                <c:pt idx="7">
                  <c:v>33.813458747855684</c:v>
                </c:pt>
                <c:pt idx="8">
                  <c:v>55.132971118101224</c:v>
                </c:pt>
                <c:pt idx="9">
                  <c:v>34.007536692680013</c:v>
                </c:pt>
              </c:numCache>
            </c:numRef>
          </c:val>
          <c:extLst>
            <c:ext xmlns:c16="http://schemas.microsoft.com/office/drawing/2014/chart" uri="{C3380CC4-5D6E-409C-BE32-E72D297353CC}">
              <c16:uniqueId val="{00000005-5CBC-4127-B770-83AB231D238C}"/>
            </c:ext>
          </c:extLst>
        </c:ser>
        <c:ser>
          <c:idx val="5"/>
          <c:order val="6"/>
          <c:tx>
            <c:strRef>
              <c:f>'Hospital By Region'!$H$2</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Region'!$H$3:$H$12</c:f>
              <c:numCache>
                <c:formatCode>0.0</c:formatCode>
                <c:ptCount val="10"/>
                <c:pt idx="0">
                  <c:v>46.596328087744396</c:v>
                </c:pt>
                <c:pt idx="1">
                  <c:v>54.11568333900906</c:v>
                </c:pt>
                <c:pt idx="2">
                  <c:v>44.335104066881478</c:v>
                </c:pt>
                <c:pt idx="3">
                  <c:v>41.525844930417492</c:v>
                </c:pt>
                <c:pt idx="4">
                  <c:v>37.281810521247138</c:v>
                </c:pt>
                <c:pt idx="5">
                  <c:v>37.069398413176657</c:v>
                </c:pt>
                <c:pt idx="6">
                  <c:v>37.352351236906614</c:v>
                </c:pt>
                <c:pt idx="7">
                  <c:v>44.354784394149391</c:v>
                </c:pt>
                <c:pt idx="8">
                  <c:v>60.345307713728772</c:v>
                </c:pt>
                <c:pt idx="9">
                  <c:v>44.841507183982159</c:v>
                </c:pt>
              </c:numCache>
            </c:numRef>
          </c:val>
          <c:extLst>
            <c:ext xmlns:c16="http://schemas.microsoft.com/office/drawing/2014/chart" uri="{C3380CC4-5D6E-409C-BE32-E72D297353CC}">
              <c16:uniqueId val="{00000006-5CBC-4127-B770-83AB231D238C}"/>
            </c:ext>
          </c:extLst>
        </c:ser>
        <c:ser>
          <c:idx val="7"/>
          <c:order val="7"/>
          <c:tx>
            <c:strRef>
              <c:f>'Hospital By Region'!$I$2</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Region'!$I$3:$I$12</c:f>
              <c:numCache>
                <c:formatCode>0.0</c:formatCode>
                <c:ptCount val="10"/>
                <c:pt idx="0">
                  <c:v>60.082856809429344</c:v>
                </c:pt>
                <c:pt idx="1">
                  <c:v>65.508076058065839</c:v>
                </c:pt>
                <c:pt idx="2">
                  <c:v>49.331161035842911</c:v>
                </c:pt>
                <c:pt idx="3">
                  <c:v>41.567482596002698</c:v>
                </c:pt>
                <c:pt idx="4">
                  <c:v>46.750403318737035</c:v>
                </c:pt>
                <c:pt idx="5">
                  <c:v>39.159270457427091</c:v>
                </c:pt>
                <c:pt idx="6">
                  <c:v>41.706979958534902</c:v>
                </c:pt>
                <c:pt idx="7">
                  <c:v>52.307798196710031</c:v>
                </c:pt>
                <c:pt idx="8">
                  <c:v>66.824644549763036</c:v>
                </c:pt>
                <c:pt idx="9">
                  <c:v>53.22554108021599</c:v>
                </c:pt>
              </c:numCache>
            </c:numRef>
          </c:val>
          <c:extLst>
            <c:ext xmlns:c16="http://schemas.microsoft.com/office/drawing/2014/chart" uri="{C3380CC4-5D6E-409C-BE32-E72D297353CC}">
              <c16:uniqueId val="{00000007-5CBC-4127-B770-83AB231D238C}"/>
            </c:ext>
          </c:extLst>
        </c:ser>
        <c:ser>
          <c:idx val="8"/>
          <c:order val="8"/>
          <c:tx>
            <c:strRef>
              <c:f>'Hospital By Region'!$J$2</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Region'!$J$3:$J$12</c:f>
              <c:numCache>
                <c:formatCode>0.0</c:formatCode>
                <c:ptCount val="10"/>
                <c:pt idx="0">
                  <c:v>64.6571030809273</c:v>
                </c:pt>
                <c:pt idx="1">
                  <c:v>71.062952868443801</c:v>
                </c:pt>
                <c:pt idx="2">
                  <c:v>61.817086810634095</c:v>
                </c:pt>
                <c:pt idx="3">
                  <c:v>38.71425674305415</c:v>
                </c:pt>
                <c:pt idx="4">
                  <c:v>50.740866417826034</c:v>
                </c:pt>
                <c:pt idx="5">
                  <c:v>45.449347183836842</c:v>
                </c:pt>
                <c:pt idx="6">
                  <c:v>50.798122065727704</c:v>
                </c:pt>
                <c:pt idx="7">
                  <c:v>58.295890185085952</c:v>
                </c:pt>
                <c:pt idx="8">
                  <c:v>72.630398205272016</c:v>
                </c:pt>
                <c:pt idx="9">
                  <c:v>58.887801696020873</c:v>
                </c:pt>
              </c:numCache>
            </c:numRef>
          </c:val>
          <c:extLst>
            <c:ext xmlns:c16="http://schemas.microsoft.com/office/drawing/2014/chart" uri="{C3380CC4-5D6E-409C-BE32-E72D297353CC}">
              <c16:uniqueId val="{00000008-5CBC-4127-B770-83AB231D238C}"/>
            </c:ext>
          </c:extLst>
        </c:ser>
        <c:ser>
          <c:idx val="9"/>
          <c:order val="9"/>
          <c:tx>
            <c:strRef>
              <c:f>'Hospital By Region'!$K$2</c:f>
              <c:strCache>
                <c:ptCount val="1"/>
                <c:pt idx="0">
                  <c:v>2020-2021</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Region'!$K$3:$K$12</c:f>
              <c:numCache>
                <c:formatCode>0.0</c:formatCode>
                <c:ptCount val="10"/>
                <c:pt idx="0">
                  <c:v>73.591699725358566</c:v>
                </c:pt>
                <c:pt idx="1">
                  <c:v>79.787628102234848</c:v>
                </c:pt>
                <c:pt idx="2">
                  <c:v>79.563944028636513</c:v>
                </c:pt>
                <c:pt idx="3">
                  <c:v>60.084711577248896</c:v>
                </c:pt>
                <c:pt idx="4">
                  <c:v>67.764781628930137</c:v>
                </c:pt>
                <c:pt idx="5">
                  <c:v>55.143551435514361</c:v>
                </c:pt>
                <c:pt idx="6">
                  <c:v>60.267505900865459</c:v>
                </c:pt>
                <c:pt idx="7">
                  <c:v>71.03220932628254</c:v>
                </c:pt>
                <c:pt idx="8">
                  <c:v>77.585315408479843</c:v>
                </c:pt>
                <c:pt idx="9">
                  <c:v>71.421658625450092</c:v>
                </c:pt>
              </c:numCache>
            </c:numRef>
          </c:val>
          <c:extLst>
            <c:ext xmlns:c16="http://schemas.microsoft.com/office/drawing/2014/chart" uri="{C3380CC4-5D6E-409C-BE32-E72D297353CC}">
              <c16:uniqueId val="{00000009-5CBC-4127-B770-83AB231D238C}"/>
            </c:ext>
          </c:extLst>
        </c:ser>
        <c:ser>
          <c:idx val="10"/>
          <c:order val="10"/>
          <c:tx>
            <c:strRef>
              <c:f>'Hospital By Region'!$L$2</c:f>
              <c:strCache>
                <c:ptCount val="1"/>
                <c:pt idx="0">
                  <c:v>2021-2022</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Region'!$L$3:$L$12</c:f>
              <c:numCache>
                <c:formatCode>0.0</c:formatCode>
                <c:ptCount val="10"/>
                <c:pt idx="0">
                  <c:v>71.314044165877121</c:v>
                </c:pt>
                <c:pt idx="1">
                  <c:v>68.891127837373318</c:v>
                </c:pt>
                <c:pt idx="2">
                  <c:v>67.078189300411523</c:v>
                </c:pt>
                <c:pt idx="3">
                  <c:v>47.560975609756099</c:v>
                </c:pt>
                <c:pt idx="4">
                  <c:v>60.470564269708696</c:v>
                </c:pt>
                <c:pt idx="5">
                  <c:v>52.002979639132597</c:v>
                </c:pt>
                <c:pt idx="6">
                  <c:v>54.64174454828661</c:v>
                </c:pt>
                <c:pt idx="7">
                  <c:v>64.049915409864511</c:v>
                </c:pt>
                <c:pt idx="9">
                  <c:v>64.507862374330898</c:v>
                </c:pt>
              </c:numCache>
            </c:numRef>
          </c:val>
          <c:extLst>
            <c:ext xmlns:c16="http://schemas.microsoft.com/office/drawing/2014/chart" uri="{C3380CC4-5D6E-409C-BE32-E72D297353CC}">
              <c16:uniqueId val="{0000000A-5CBC-4127-B770-83AB231D238C}"/>
            </c:ext>
          </c:extLst>
        </c:ser>
        <c:ser>
          <c:idx val="11"/>
          <c:order val="11"/>
          <c:tx>
            <c:strRef>
              <c:f>'Hospital By Region'!$M$2</c:f>
              <c:strCache>
                <c:ptCount val="1"/>
                <c:pt idx="0">
                  <c:v>2022-2023</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Region'!$M$3:$M$12</c:f>
              <c:numCache>
                <c:formatCode>0.0</c:formatCode>
                <c:ptCount val="10"/>
                <c:pt idx="0">
                  <c:v>56.542539436255488</c:v>
                </c:pt>
                <c:pt idx="1">
                  <c:v>56.631092804094116</c:v>
                </c:pt>
                <c:pt idx="2">
                  <c:v>61.237475316316825</c:v>
                </c:pt>
                <c:pt idx="3">
                  <c:v>59.815684228829767</c:v>
                </c:pt>
                <c:pt idx="4">
                  <c:v>53.822809593734696</c:v>
                </c:pt>
                <c:pt idx="5">
                  <c:v>38.183096116675451</c:v>
                </c:pt>
                <c:pt idx="6">
                  <c:v>47.757575757575758</c:v>
                </c:pt>
                <c:pt idx="7">
                  <c:v>54.151057880018996</c:v>
                </c:pt>
                <c:pt idx="9">
                  <c:v>54.442023389232133</c:v>
                </c:pt>
              </c:numCache>
            </c:numRef>
          </c:val>
          <c:extLst>
            <c:ext xmlns:c16="http://schemas.microsoft.com/office/drawing/2014/chart" uri="{C3380CC4-5D6E-409C-BE32-E72D297353CC}">
              <c16:uniqueId val="{0000000B-5CBC-4127-B770-83AB231D238C}"/>
            </c:ext>
          </c:extLst>
        </c:ser>
        <c:ser>
          <c:idx val="12"/>
          <c:order val="12"/>
          <c:tx>
            <c:strRef>
              <c:f>'Hospital By Region'!$N$2</c:f>
              <c:strCache>
                <c:ptCount val="1"/>
                <c:pt idx="0">
                  <c:v>2023-2024</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'Hospital By Region'!$A$3:$A$12</c:f>
              <c:strCache>
                <c:ptCount val="10"/>
                <c:pt idx="0">
                  <c:v>Dublin and Midlands Hospitals</c:v>
                </c:pt>
                <c:pt idx="1">
                  <c:v>Dublin and North East Hospitals</c:v>
                </c:pt>
                <c:pt idx="2">
                  <c:v>Dublin and South East Hospitals</c:v>
                </c:pt>
                <c:pt idx="3">
                  <c:v>Mid West Hospitals</c:v>
                </c:pt>
                <c:pt idx="4">
                  <c:v>South West Hospitals</c:v>
                </c:pt>
                <c:pt idx="5">
                  <c:v>West and North West Hospitals</c:v>
                </c:pt>
                <c:pt idx="6">
                  <c:v>Outside Regional Areas (Private)</c:v>
                </c:pt>
                <c:pt idx="7">
                  <c:v>Total incl Private</c:v>
                </c:pt>
                <c:pt idx="8">
                  <c:v>Paediatric Hospitals</c:v>
                </c:pt>
                <c:pt idx="9">
                  <c:v>Total excl Private</c:v>
                </c:pt>
              </c:strCache>
            </c:strRef>
          </c:cat>
          <c:val>
            <c:numRef>
              <c:f>'Hospital By Region'!$N$3:$N$12</c:f>
              <c:numCache>
                <c:formatCode>0.0</c:formatCode>
                <c:ptCount val="10"/>
                <c:pt idx="0">
                  <c:v>53.921429584456106</c:v>
                </c:pt>
                <c:pt idx="1">
                  <c:v>51.372549019607838</c:v>
                </c:pt>
                <c:pt idx="2">
                  <c:v>56.569468267581478</c:v>
                </c:pt>
                <c:pt idx="3">
                  <c:v>53.547100847316834</c:v>
                </c:pt>
                <c:pt idx="4">
                  <c:v>48.109869646182496</c:v>
                </c:pt>
                <c:pt idx="5">
                  <c:v>39.745349191826776</c:v>
                </c:pt>
                <c:pt idx="6">
                  <c:v>41.203909373611729</c:v>
                </c:pt>
                <c:pt idx="7">
                  <c:v>50.269216713363384</c:v>
                </c:pt>
                <c:pt idx="8">
                  <c:v>56.285140562248991</c:v>
                </c:pt>
                <c:pt idx="9">
                  <c:v>50.795226065886482</c:v>
                </c:pt>
              </c:numCache>
            </c:numRef>
          </c:val>
          <c:extLst>
            <c:ext xmlns:c16="http://schemas.microsoft.com/office/drawing/2014/chart" uri="{C3380CC4-5D6E-409C-BE32-E72D297353CC}">
              <c16:uniqueId val="{0000000C-5CBC-4127-B770-83AB231D238C}"/>
            </c:ext>
          </c:extLst>
        </c:ser>
        <c:dLbls>
          <c:showLegendKey val="0"/>
          <c:showVal val="1"/>
          <c:showCatName val="0"/>
          <c:showSerName val="0"/>
          <c:showPercent val="0"/>
          <c:showBubbleSize val="0"/>
        </c:dLbls>
        <c:gapWidth val="150"/>
        <c:axId val="489548800"/>
        <c:axId val="489571456"/>
      </c:barChart>
      <c:catAx>
        <c:axId val="489548800"/>
        <c:scaling>
          <c:orientation val="minMax"/>
        </c:scaling>
        <c:delete val="0"/>
        <c:axPos val="b"/>
        <c:title>
          <c:tx>
            <c:rich>
              <a:bodyPr/>
              <a:lstStyle/>
              <a:p>
                <a:pPr>
                  <a:defRPr/>
                </a:pPr>
                <a:r>
                  <a:rPr lang="en-US"/>
                  <a:t>HSE Staff Category</a:t>
                </a:r>
              </a:p>
            </c:rich>
          </c:tx>
          <c:layout>
            <c:manualLayout>
              <c:xMode val="edge"/>
              <c:yMode val="edge"/>
              <c:x val="0.43341534640160978"/>
              <c:y val="0.86297976877184135"/>
            </c:manualLayout>
          </c:layout>
          <c:overlay val="0"/>
        </c:title>
        <c:numFmt formatCode="General" sourceLinked="0"/>
        <c:majorTickMark val="out"/>
        <c:minorTickMark val="none"/>
        <c:tickLblPos val="nextTo"/>
        <c:txPr>
          <a:bodyPr rot="0"/>
          <a:lstStyle/>
          <a:p>
            <a:pPr>
              <a:defRPr sz="1000"/>
            </a:pPr>
            <a:endParaRPr lang="en-US"/>
          </a:p>
        </c:txPr>
        <c:crossAx val="489571456"/>
        <c:crosses val="autoZero"/>
        <c:auto val="1"/>
        <c:lblAlgn val="ctr"/>
        <c:lblOffset val="100"/>
        <c:noMultiLvlLbl val="0"/>
      </c:catAx>
      <c:valAx>
        <c:axId val="489571456"/>
        <c:scaling>
          <c:orientation val="minMax"/>
        </c:scaling>
        <c:delete val="0"/>
        <c:axPos val="l"/>
        <c:title>
          <c:tx>
            <c:rich>
              <a:bodyPr rot="-5400000" vert="horz"/>
              <a:lstStyle/>
              <a:p>
                <a:pPr>
                  <a:defRPr sz="1000"/>
                </a:pPr>
                <a:r>
                  <a:rPr lang="en-US" sz="1000"/>
                  <a:t>Overall % Uptake</a:t>
                </a:r>
              </a:p>
            </c:rich>
          </c:tx>
          <c:layout>
            <c:manualLayout>
              <c:xMode val="edge"/>
              <c:yMode val="edge"/>
              <c:x val="1.1187011515976907E-2"/>
              <c:y val="0.25881069244875465"/>
            </c:manualLayout>
          </c:layout>
          <c:overlay val="0"/>
        </c:title>
        <c:numFmt formatCode="0" sourceLinked="0"/>
        <c:majorTickMark val="out"/>
        <c:minorTickMark val="none"/>
        <c:tickLblPos val="nextTo"/>
        <c:crossAx val="489548800"/>
        <c:crosses val="autoZero"/>
        <c:crossBetween val="between"/>
        <c:majorUnit val="10"/>
      </c:valAx>
    </c:plotArea>
    <c:legend>
      <c:legendPos val="b"/>
      <c:layout>
        <c:manualLayout>
          <c:xMode val="edge"/>
          <c:yMode val="edge"/>
          <c:x val="1.9471231365785845E-2"/>
          <c:y val="0.89506561679790031"/>
          <c:w val="0.96476202012183254"/>
          <c:h val="0.10493438320209973"/>
        </c:manualLayout>
      </c:layout>
      <c:overlay val="0"/>
      <c:txPr>
        <a:bodyPr/>
        <a:lstStyle/>
        <a:p>
          <a:pPr>
            <a:defRPr sz="900" b="0"/>
          </a:pPr>
          <a:endParaRPr lang="en-US"/>
        </a:p>
      </c:txPr>
    </c:legend>
    <c:plotVisOnly val="1"/>
    <c:dispBlanksAs val="gap"/>
    <c:showDLblsOverMax val="0"/>
  </c:chart>
  <c:spPr>
    <a:ln>
      <a:noFill/>
    </a:ln>
  </c:spPr>
  <c:txPr>
    <a:bodyPr/>
    <a:lstStyle/>
    <a:p>
      <a:pPr>
        <a:defRPr sz="9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West and North West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'West and North West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'West and North West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'West and North West Region'!$C$3:$C$93</c:f>
              <c:numCache>
                <c:formatCode>0.0</c:formatCode>
                <c:ptCount val="91"/>
                <c:pt idx="0">
                  <c:v>15.511551155115511</c:v>
                </c:pt>
                <c:pt idx="1">
                  <c:v>12.92143175404723</c:v>
                </c:pt>
                <c:pt idx="2">
                  <c:v>13.326551373346899</c:v>
                </c:pt>
                <c:pt idx="3">
                  <c:v>18.486486486486488</c:v>
                </c:pt>
                <c:pt idx="4">
                  <c:v>21.179624664879356</c:v>
                </c:pt>
                <c:pt idx="5">
                  <c:v>20.82901554404145</c:v>
                </c:pt>
                <c:pt idx="6">
                  <c:v>25.274725274725274</c:v>
                </c:pt>
                <c:pt idx="7">
                  <c:v>25.7</c:v>
                </c:pt>
                <c:pt idx="8">
                  <c:v>32.81402142161636</c:v>
                </c:pt>
                <c:pt idx="9">
                  <c:v>38.671519563239308</c:v>
                </c:pt>
                <c:pt idx="10">
                  <c:v>46.181172291296626</c:v>
                </c:pt>
                <c:pt idx="11">
                  <c:v>41.650485436893206</c:v>
                </c:pt>
                <c:pt idx="12">
                  <c:v>34.827586206896548</c:v>
                </c:pt>
                <c:pt idx="13">
                  <c:v>21.349862258953166</c:v>
                </c:pt>
                <c:pt idx="14">
                  <c:v>16.722626497524264</c:v>
                </c:pt>
                <c:pt idx="15">
                  <c:v>24.923391215526046</c:v>
                </c:pt>
                <c:pt idx="16">
                  <c:v>26.995073891625616</c:v>
                </c:pt>
                <c:pt idx="17">
                  <c:v>22.423556058890149</c:v>
                </c:pt>
                <c:pt idx="18">
                  <c:v>27.651858567543066</c:v>
                </c:pt>
                <c:pt idx="19">
                  <c:v>45.920138888888893</c:v>
                </c:pt>
                <c:pt idx="20">
                  <c:v>48.428207306711982</c:v>
                </c:pt>
                <c:pt idx="21">
                  <c:v>54.416666666666671</c:v>
                </c:pt>
                <c:pt idx="22">
                  <c:v>59.212598425196852</c:v>
                </c:pt>
                <c:pt idx="23">
                  <c:v>66.067864271457083</c:v>
                </c:pt>
                <c:pt idx="24">
                  <c:v>36.556776556776555</c:v>
                </c:pt>
                <c:pt idx="25">
                  <c:v>49.248856956237752</c:v>
                </c:pt>
                <c:pt idx="26">
                  <c:v>9.5669687814702922</c:v>
                </c:pt>
                <c:pt idx="27">
                  <c:v>11.179539481426273</c:v>
                </c:pt>
                <c:pt idx="28">
                  <c:v>15.238095238095239</c:v>
                </c:pt>
                <c:pt idx="29">
                  <c:v>16.789940828402365</c:v>
                </c:pt>
                <c:pt idx="30">
                  <c:v>13.615870153291254</c:v>
                </c:pt>
                <c:pt idx="31">
                  <c:v>17.642752562225475</c:v>
                </c:pt>
                <c:pt idx="32">
                  <c:v>26.047486033519551</c:v>
                </c:pt>
                <c:pt idx="33">
                  <c:v>29.345531315974664</c:v>
                </c:pt>
                <c:pt idx="34">
                  <c:v>33.517241379310349</c:v>
                </c:pt>
                <c:pt idx="35">
                  <c:v>46.477052359405299</c:v>
                </c:pt>
                <c:pt idx="36">
                  <c:v>39.448508722566125</c:v>
                </c:pt>
                <c:pt idx="37">
                  <c:v>27.376654632972325</c:v>
                </c:pt>
                <c:pt idx="38">
                  <c:v>25.976661593099948</c:v>
                </c:pt>
                <c:pt idx="39">
                  <c:v>16.704805491990847</c:v>
                </c:pt>
                <c:pt idx="40">
                  <c:v>16.618521286206629</c:v>
                </c:pt>
                <c:pt idx="41">
                  <c:v>28.798586572438161</c:v>
                </c:pt>
                <c:pt idx="42">
                  <c:v>29.357021996615906</c:v>
                </c:pt>
                <c:pt idx="43">
                  <c:v>31.45853193517636</c:v>
                </c:pt>
                <c:pt idx="44">
                  <c:v>44.576523031203571</c:v>
                </c:pt>
                <c:pt idx="45">
                  <c:v>78.473722102231818</c:v>
                </c:pt>
                <c:pt idx="46">
                  <c:v>69.686648501362399</c:v>
                </c:pt>
                <c:pt idx="47">
                  <c:v>79.265091863517057</c:v>
                </c:pt>
                <c:pt idx="48">
                  <c:v>68.629807692307693</c:v>
                </c:pt>
                <c:pt idx="49">
                  <c:v>74.15792379900607</c:v>
                </c:pt>
                <c:pt idx="50">
                  <c:v>56.284829721362229</c:v>
                </c:pt>
                <c:pt idx="51">
                  <c:v>63.550913838120103</c:v>
                </c:pt>
                <c:pt idx="52">
                  <c:v>7.201719813686851</c:v>
                </c:pt>
                <c:pt idx="53">
                  <c:v>6.4347838120212835</c:v>
                </c:pt>
                <c:pt idx="54">
                  <c:v>11.409574468085108</c:v>
                </c:pt>
                <c:pt idx="55">
                  <c:v>10.878552971576227</c:v>
                </c:pt>
                <c:pt idx="56">
                  <c:v>8.8235294117647065</c:v>
                </c:pt>
                <c:pt idx="57">
                  <c:v>13.278008298755188</c:v>
                </c:pt>
                <c:pt idx="58">
                  <c:v>29.263565891472869</c:v>
                </c:pt>
                <c:pt idx="59">
                  <c:v>36.135243014792209</c:v>
                </c:pt>
                <c:pt idx="60">
                  <c:v>41.754466330737515</c:v>
                </c:pt>
                <c:pt idx="61">
                  <c:v>56.258411843876175</c:v>
                </c:pt>
                <c:pt idx="62">
                  <c:v>50.1051745898191</c:v>
                </c:pt>
                <c:pt idx="63">
                  <c:v>34.211663066954642</c:v>
                </c:pt>
                <c:pt idx="64">
                  <c:v>36.986301369863014</c:v>
                </c:pt>
                <c:pt idx="65">
                  <c:v>2.8301886792452833</c:v>
                </c:pt>
                <c:pt idx="66">
                  <c:v>11.01095974597972</c:v>
                </c:pt>
                <c:pt idx="67">
                  <c:v>16.272189349112427</c:v>
                </c:pt>
                <c:pt idx="68">
                  <c:v>17.158176943699733</c:v>
                </c:pt>
                <c:pt idx="69">
                  <c:v>7.9646017699115044</c:v>
                </c:pt>
                <c:pt idx="70">
                  <c:v>8.9399744572158362</c:v>
                </c:pt>
                <c:pt idx="71">
                  <c:v>27.836257309941519</c:v>
                </c:pt>
                <c:pt idx="72">
                  <c:v>22.521551724137932</c:v>
                </c:pt>
                <c:pt idx="73">
                  <c:v>28.293736501079913</c:v>
                </c:pt>
                <c:pt idx="74">
                  <c:v>54.147250698974837</c:v>
                </c:pt>
                <c:pt idx="75">
                  <c:v>30.963096309630959</c:v>
                </c:pt>
                <c:pt idx="76">
                  <c:v>43.518518518518519</c:v>
                </c:pt>
                <c:pt idx="77">
                  <c:v>29.338842975206614</c:v>
                </c:pt>
                <c:pt idx="78">
                  <c:v>11.269096959612765</c:v>
                </c:pt>
                <c:pt idx="79">
                  <c:v>10.653847892587514</c:v>
                </c:pt>
                <c:pt idx="80">
                  <c:v>16.278808319280493</c:v>
                </c:pt>
                <c:pt idx="81">
                  <c:v>17.249724972497248</c:v>
                </c:pt>
                <c:pt idx="82">
                  <c:v>15.451157838701091</c:v>
                </c:pt>
                <c:pt idx="83">
                  <c:v>20.660367342605372</c:v>
                </c:pt>
                <c:pt idx="84">
                  <c:v>37.069398413176657</c:v>
                </c:pt>
                <c:pt idx="85">
                  <c:v>39.159270457427091</c:v>
                </c:pt>
                <c:pt idx="86">
                  <c:v>45.449347183836842</c:v>
                </c:pt>
                <c:pt idx="87">
                  <c:v>55.143551435514361</c:v>
                </c:pt>
                <c:pt idx="88">
                  <c:v>52.002979639132597</c:v>
                </c:pt>
                <c:pt idx="89">
                  <c:v>38.183096116675451</c:v>
                </c:pt>
                <c:pt idx="90">
                  <c:v>39.745349191826776</c:v>
                </c:pt>
              </c:numCache>
            </c:numRef>
          </c:val>
          <c:extLst>
            <c:ext xmlns:c16="http://schemas.microsoft.com/office/drawing/2014/chart" uri="{C3380CC4-5D6E-409C-BE32-E72D297353CC}">
              <c16:uniqueId val="{00000000-2531-4835-B734-7217BD3C0EA9}"/>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Outside Regional Areas/Private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'Outside Region Private'!$A$2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'Outside Region Private'!$A$3:$B$93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'Outside Region Private'!$C$3:$C$93</c:f>
              <c:numCache>
                <c:formatCode>General</c:formatCode>
                <c:ptCount val="91"/>
                <c:pt idx="0" formatCode="0.0">
                  <c:v>29.72972972972973</c:v>
                </c:pt>
                <c:pt idx="2" formatCode="0.0">
                  <c:v>24.253731343283583</c:v>
                </c:pt>
                <c:pt idx="3" formatCode="0.0">
                  <c:v>30.555555555555557</c:v>
                </c:pt>
                <c:pt idx="4" formatCode="0.0">
                  <c:v>22.837370242214533</c:v>
                </c:pt>
                <c:pt idx="5" formatCode="0.0">
                  <c:v>28.962818003913892</c:v>
                </c:pt>
                <c:pt idx="6" formatCode="0.0">
                  <c:v>35.028248587570623</c:v>
                </c:pt>
                <c:pt idx="7" formatCode="0.0">
                  <c:v>34.633240482822657</c:v>
                </c:pt>
                <c:pt idx="8" formatCode="0.0">
                  <c:v>40.423280423280424</c:v>
                </c:pt>
                <c:pt idx="9" formatCode="0.0">
                  <c:v>43.78378378378379</c:v>
                </c:pt>
                <c:pt idx="10" formatCode="0.0">
                  <c:v>37.962962962962962</c:v>
                </c:pt>
                <c:pt idx="11" formatCode="0.0">
                  <c:v>37.684210526315788</c:v>
                </c:pt>
                <c:pt idx="12" formatCode="0.0">
                  <c:v>45.134575569358176</c:v>
                </c:pt>
                <c:pt idx="13" formatCode="0.0">
                  <c:v>75</c:v>
                </c:pt>
                <c:pt idx="15" formatCode="0.0">
                  <c:v>31.284916201117319</c:v>
                </c:pt>
                <c:pt idx="16" formatCode="0.0">
                  <c:v>32.824427480916029</c:v>
                </c:pt>
                <c:pt idx="17" formatCode="0.0">
                  <c:v>37.168141592920357</c:v>
                </c:pt>
                <c:pt idx="18" formatCode="0.0">
                  <c:v>22.196261682242991</c:v>
                </c:pt>
                <c:pt idx="19" formatCode="0.0">
                  <c:v>42.901716068642749</c:v>
                </c:pt>
                <c:pt idx="20" formatCode="0.0">
                  <c:v>41.740412979351035</c:v>
                </c:pt>
                <c:pt idx="21" formatCode="0.0">
                  <c:v>55.555555555555557</c:v>
                </c:pt>
                <c:pt idx="22" formatCode="0.0">
                  <c:v>56.26477541371159</c:v>
                </c:pt>
                <c:pt idx="23" formatCode="0.0">
                  <c:v>57.536764705882348</c:v>
                </c:pt>
                <c:pt idx="24" formatCode="0.0">
                  <c:v>48.653846153846153</c:v>
                </c:pt>
                <c:pt idx="25" formatCode="0.0">
                  <c:v>45.654993514915695</c:v>
                </c:pt>
                <c:pt idx="26" formatCode="0.0">
                  <c:v>14.285714285714285</c:v>
                </c:pt>
                <c:pt idx="28" formatCode="0.0">
                  <c:v>33.840304182509506</c:v>
                </c:pt>
                <c:pt idx="29" formatCode="0.0">
                  <c:v>39.455782312925166</c:v>
                </c:pt>
                <c:pt idx="30" formatCode="0.0">
                  <c:v>20.681818181818183</c:v>
                </c:pt>
                <c:pt idx="31" formatCode="0.0">
                  <c:v>41.504854368932037</c:v>
                </c:pt>
                <c:pt idx="32" formatCode="0.0">
                  <c:v>42.159383033419026</c:v>
                </c:pt>
                <c:pt idx="33" formatCode="0.0">
                  <c:v>45.569620253164558</c:v>
                </c:pt>
                <c:pt idx="34" formatCode="0.0">
                  <c:v>57.25524475524476</c:v>
                </c:pt>
                <c:pt idx="35" formatCode="0.0">
                  <c:v>57.985257985257988</c:v>
                </c:pt>
                <c:pt idx="36" formatCode="0.0">
                  <c:v>59.148936170212764</c:v>
                </c:pt>
                <c:pt idx="37" formatCode="0.0">
                  <c:v>65.828092243186589</c:v>
                </c:pt>
                <c:pt idx="38" formatCode="0.0">
                  <c:v>40.883977900552487</c:v>
                </c:pt>
                <c:pt idx="39" formatCode="0.0">
                  <c:v>100</c:v>
                </c:pt>
                <c:pt idx="41" formatCode="0.0">
                  <c:v>48.888888888888886</c:v>
                </c:pt>
                <c:pt idx="42" formatCode="0.0">
                  <c:v>24.528301886792452</c:v>
                </c:pt>
                <c:pt idx="43" formatCode="0.0">
                  <c:v>22.222222222222221</c:v>
                </c:pt>
                <c:pt idx="44" formatCode="0.0">
                  <c:v>49.635036496350367</c:v>
                </c:pt>
                <c:pt idx="45" formatCode="0.0">
                  <c:v>46.204620462046201</c:v>
                </c:pt>
                <c:pt idx="46" formatCode="0.0">
                  <c:v>51.193633952254643</c:v>
                </c:pt>
                <c:pt idx="47" formatCode="0.0">
                  <c:v>60.64356435643564</c:v>
                </c:pt>
                <c:pt idx="48" formatCode="0.0">
                  <c:v>68</c:v>
                </c:pt>
                <c:pt idx="49" formatCode="0.0">
                  <c:v>67.910447761194021</c:v>
                </c:pt>
                <c:pt idx="50" formatCode="0.0">
                  <c:v>61.818181818181813</c:v>
                </c:pt>
                <c:pt idx="51" formatCode="0.0">
                  <c:v>55.000000000000007</c:v>
                </c:pt>
                <c:pt idx="52" formatCode="0.0">
                  <c:v>9.67741935483871</c:v>
                </c:pt>
                <c:pt idx="54" formatCode="0.0">
                  <c:v>19.274809160305342</c:v>
                </c:pt>
                <c:pt idx="55" formatCode="0.0">
                  <c:v>19.461077844311379</c:v>
                </c:pt>
                <c:pt idx="56" formatCode="0.0">
                  <c:v>13.066202090592336</c:v>
                </c:pt>
                <c:pt idx="57" formatCode="0.0">
                  <c:v>24.865280985373364</c:v>
                </c:pt>
                <c:pt idx="58" formatCode="0.0">
                  <c:v>30.979748221127529</c:v>
                </c:pt>
                <c:pt idx="59" formatCode="0.0">
                  <c:v>41.697247706422019</c:v>
                </c:pt>
                <c:pt idx="60" formatCode="0.0">
                  <c:v>49.233128834355824</c:v>
                </c:pt>
                <c:pt idx="61" formatCode="0.0">
                  <c:v>67.502612330198545</c:v>
                </c:pt>
                <c:pt idx="62" formatCode="0.0">
                  <c:v>53.314917127071823</c:v>
                </c:pt>
                <c:pt idx="63" formatCode="0.0">
                  <c:v>44.128933231005377</c:v>
                </c:pt>
                <c:pt idx="64" formatCode="0.0">
                  <c:v>39.029768467475193</c:v>
                </c:pt>
                <c:pt idx="65" formatCode="0.0">
                  <c:v>12.068965517241379</c:v>
                </c:pt>
                <c:pt idx="67" formatCode="0.0">
                  <c:v>25.225225225225223</c:v>
                </c:pt>
                <c:pt idx="68" formatCode="0.0">
                  <c:v>28.925619834710741</c:v>
                </c:pt>
                <c:pt idx="69" formatCode="0.0">
                  <c:v>24.21875</c:v>
                </c:pt>
                <c:pt idx="70" formatCode="0.0">
                  <c:v>40.154440154440152</c:v>
                </c:pt>
                <c:pt idx="71" formatCode="0.0">
                  <c:v>44.471744471744472</c:v>
                </c:pt>
                <c:pt idx="72" formatCode="0.0">
                  <c:v>41.081081081081081</c:v>
                </c:pt>
                <c:pt idx="73" formatCode="0.0">
                  <c:v>48.556430446194227</c:v>
                </c:pt>
                <c:pt idx="74" formatCode="0.0">
                  <c:v>62.978723404255319</c:v>
                </c:pt>
                <c:pt idx="75" formatCode="0.0">
                  <c:v>65.231788079470192</c:v>
                </c:pt>
                <c:pt idx="76" formatCode="0.0">
                  <c:v>39.016393442622949</c:v>
                </c:pt>
                <c:pt idx="77" formatCode="0.0">
                  <c:v>29.534883720930232</c:v>
                </c:pt>
                <c:pt idx="78" formatCode="0.0">
                  <c:v>22</c:v>
                </c:pt>
                <c:pt idx="80" formatCode="0.0">
                  <c:v>29.361179361179364</c:v>
                </c:pt>
                <c:pt idx="81" formatCode="0.0">
                  <c:v>27.741935483870968</c:v>
                </c:pt>
                <c:pt idx="82" formatCode="0.0">
                  <c:v>20.981881940385737</c:v>
                </c:pt>
                <c:pt idx="83" formatCode="0.0">
                  <c:v>29.842416283650692</c:v>
                </c:pt>
                <c:pt idx="84" formatCode="0.0">
                  <c:v>37.352351236906614</c:v>
                </c:pt>
                <c:pt idx="85" formatCode="0.0">
                  <c:v>41.706979958534902</c:v>
                </c:pt>
                <c:pt idx="86" formatCode="0.0">
                  <c:v>50.798122065727704</c:v>
                </c:pt>
                <c:pt idx="87" formatCode="0.0">
                  <c:v>60.267505900865459</c:v>
                </c:pt>
                <c:pt idx="88" formatCode="0.0">
                  <c:v>54.64174454828661</c:v>
                </c:pt>
                <c:pt idx="89" formatCode="0.0">
                  <c:v>47.757575757575758</c:v>
                </c:pt>
                <c:pt idx="90" formatCode="0.0">
                  <c:v>41.203909373611729</c:v>
                </c:pt>
              </c:numCache>
            </c:numRef>
          </c:val>
          <c:extLst>
            <c:ext xmlns:c16="http://schemas.microsoft.com/office/drawing/2014/chart" uri="{C3380CC4-5D6E-409C-BE32-E72D297353CC}">
              <c16:uniqueId val="{00000000-99B7-463F-8F27-102DEDFA35E9}"/>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6.7830514241275397E-2"/>
          <c:y val="3.0866359269839369E-2"/>
          <c:w val="0.91519417711674933"/>
          <c:h val="0.69011987062200919"/>
        </c:manualLayout>
      </c:layout>
      <c:barChart>
        <c:barDir val="col"/>
        <c:grouping val="clustered"/>
        <c:varyColors val="0"/>
        <c:ser>
          <c:idx val="0"/>
          <c:order val="0"/>
          <c:tx>
            <c:strRef>
              <c:f>'LTCFs by RHA&amp;Season Overall-HSE'!$B$241</c:f>
              <c:strCache>
                <c:ptCount val="1"/>
                <c:pt idx="0">
                  <c:v>2011-2012</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Overall-HSE'!$B$242:$B$247</c:f>
              <c:numCache>
                <c:formatCode>0.0</c:formatCode>
                <c:ptCount val="6"/>
                <c:pt idx="0">
                  <c:v>17.802726543704892</c:v>
                </c:pt>
                <c:pt idx="1">
                  <c:v>18.64406779661017</c:v>
                </c:pt>
                <c:pt idx="2">
                  <c:v>31.087289433384381</c:v>
                </c:pt>
                <c:pt idx="3">
                  <c:v>6.6091954022988508</c:v>
                </c:pt>
                <c:pt idx="4">
                  <c:v>12.612612612612612</c:v>
                </c:pt>
                <c:pt idx="5">
                  <c:v>14.45887445887446</c:v>
                </c:pt>
              </c:numCache>
            </c:numRef>
          </c:val>
          <c:extLst>
            <c:ext xmlns:c16="http://schemas.microsoft.com/office/drawing/2014/chart" uri="{C3380CC4-5D6E-409C-BE32-E72D297353CC}">
              <c16:uniqueId val="{00000000-35A0-42B6-8A76-5510793C555E}"/>
            </c:ext>
          </c:extLst>
        </c:ser>
        <c:ser>
          <c:idx val="1"/>
          <c:order val="1"/>
          <c:tx>
            <c:strRef>
              <c:f>'LTCFs by RHA&amp;Season Overall-HSE'!$C$241</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Overall-HSE'!$C$242:$C$247</c:f>
              <c:numCache>
                <c:formatCode>0.0</c:formatCode>
                <c:ptCount val="6"/>
                <c:pt idx="0">
                  <c:v>21.537703302119272</c:v>
                </c:pt>
                <c:pt idx="1">
                  <c:v>15.053763440860216</c:v>
                </c:pt>
                <c:pt idx="2">
                  <c:v>8.447816280500307</c:v>
                </c:pt>
                <c:pt idx="3">
                  <c:v>12.49263406010607</c:v>
                </c:pt>
                <c:pt idx="4">
                  <c:v>14.057507987220447</c:v>
                </c:pt>
                <c:pt idx="5">
                  <c:v>10.821689902958772</c:v>
                </c:pt>
              </c:numCache>
            </c:numRef>
          </c:val>
          <c:extLst>
            <c:ext xmlns:c16="http://schemas.microsoft.com/office/drawing/2014/chart" uri="{C3380CC4-5D6E-409C-BE32-E72D297353CC}">
              <c16:uniqueId val="{00000001-35A0-42B6-8A76-5510793C555E}"/>
            </c:ext>
          </c:extLst>
        </c:ser>
        <c:ser>
          <c:idx val="2"/>
          <c:order val="2"/>
          <c:tx>
            <c:strRef>
              <c:f>'LTCFs by RHA&amp;Season Overall-HSE'!$D$241</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Overall-HSE'!$D$242:$D$247</c:f>
              <c:numCache>
                <c:formatCode>0.0</c:formatCode>
                <c:ptCount val="6"/>
                <c:pt idx="0">
                  <c:v>27.019650655021831</c:v>
                </c:pt>
                <c:pt idx="1">
                  <c:v>14.688524590163935</c:v>
                </c:pt>
                <c:pt idx="2">
                  <c:v>19.444444444444446</c:v>
                </c:pt>
                <c:pt idx="3">
                  <c:v>11.975416864261048</c:v>
                </c:pt>
                <c:pt idx="4">
                  <c:v>15.697674418604651</c:v>
                </c:pt>
                <c:pt idx="5">
                  <c:v>21.539230384807595</c:v>
                </c:pt>
              </c:numCache>
            </c:numRef>
          </c:val>
          <c:extLst>
            <c:ext xmlns:c16="http://schemas.microsoft.com/office/drawing/2014/chart" uri="{C3380CC4-5D6E-409C-BE32-E72D297353CC}">
              <c16:uniqueId val="{00000002-35A0-42B6-8A76-5510793C555E}"/>
            </c:ext>
          </c:extLst>
        </c:ser>
        <c:ser>
          <c:idx val="3"/>
          <c:order val="3"/>
          <c:tx>
            <c:strRef>
              <c:f>'LTCFs by RHA&amp;Season Overall-HSE'!$E$241</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Overall-HSE'!$E$242:$E$247</c:f>
              <c:numCache>
                <c:formatCode>0.0</c:formatCode>
                <c:ptCount val="6"/>
                <c:pt idx="0">
                  <c:v>30.277306168647428</c:v>
                </c:pt>
                <c:pt idx="1">
                  <c:v>29.018492176386911</c:v>
                </c:pt>
                <c:pt idx="2">
                  <c:v>24.807903402854006</c:v>
                </c:pt>
                <c:pt idx="3">
                  <c:v>17.058572039333047</c:v>
                </c:pt>
                <c:pt idx="4">
                  <c:v>44.444444444444443</c:v>
                </c:pt>
                <c:pt idx="5">
                  <c:v>21.286231884057973</c:v>
                </c:pt>
              </c:numCache>
            </c:numRef>
          </c:val>
          <c:extLst>
            <c:ext xmlns:c16="http://schemas.microsoft.com/office/drawing/2014/chart" uri="{C3380CC4-5D6E-409C-BE32-E72D297353CC}">
              <c16:uniqueId val="{00000003-35A0-42B6-8A76-5510793C555E}"/>
            </c:ext>
          </c:extLst>
        </c:ser>
        <c:ser>
          <c:idx val="4"/>
          <c:order val="4"/>
          <c:tx>
            <c:strRef>
              <c:f>'LTCFs by RHA&amp;Season Overall-HSE'!$F$241</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Overall-HSE'!$F$242:$F$247</c:f>
              <c:numCache>
                <c:formatCode>0.0</c:formatCode>
                <c:ptCount val="6"/>
                <c:pt idx="0">
                  <c:v>25.139186295503212</c:v>
                </c:pt>
                <c:pt idx="1">
                  <c:v>25.073313782991203</c:v>
                </c:pt>
                <c:pt idx="2">
                  <c:v>17.219917012448132</c:v>
                </c:pt>
                <c:pt idx="3">
                  <c:v>22.660606220765839</c:v>
                </c:pt>
                <c:pt idx="4">
                  <c:v>30.62200956937799</c:v>
                </c:pt>
                <c:pt idx="5">
                  <c:v>21.71344165435746</c:v>
                </c:pt>
              </c:numCache>
            </c:numRef>
          </c:val>
          <c:extLst>
            <c:ext xmlns:c16="http://schemas.microsoft.com/office/drawing/2014/chart" uri="{C3380CC4-5D6E-409C-BE32-E72D297353CC}">
              <c16:uniqueId val="{00000004-35A0-42B6-8A76-5510793C555E}"/>
            </c:ext>
          </c:extLst>
        </c:ser>
        <c:ser>
          <c:idx val="5"/>
          <c:order val="5"/>
          <c:tx>
            <c:strRef>
              <c:f>'LTCFs by RHA&amp;Season Overall-HSE'!$G$241</c:f>
              <c:strCache>
                <c:ptCount val="1"/>
                <c:pt idx="0">
                  <c:v>2016-2017</c:v>
                </c:pt>
              </c:strCache>
            </c:strRef>
          </c:tx>
          <c:spPr>
            <a:solidFill>
              <a:srgbClr val="00685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Overall-HSE'!$G$242:$G$247</c:f>
              <c:numCache>
                <c:formatCode>0.0</c:formatCode>
                <c:ptCount val="6"/>
                <c:pt idx="0">
                  <c:v>34.861976847729295</c:v>
                </c:pt>
                <c:pt idx="1">
                  <c:v>29.831932773109244</c:v>
                </c:pt>
                <c:pt idx="2">
                  <c:v>17.357119867580117</c:v>
                </c:pt>
                <c:pt idx="3">
                  <c:v>24.731182795698924</c:v>
                </c:pt>
                <c:pt idx="4">
                  <c:v>40.26745913818722</c:v>
                </c:pt>
                <c:pt idx="5">
                  <c:v>23.580778748968857</c:v>
                </c:pt>
              </c:numCache>
            </c:numRef>
          </c:val>
          <c:extLst>
            <c:ext xmlns:c16="http://schemas.microsoft.com/office/drawing/2014/chart" uri="{C3380CC4-5D6E-409C-BE32-E72D297353CC}">
              <c16:uniqueId val="{00000005-35A0-42B6-8A76-5510793C555E}"/>
            </c:ext>
          </c:extLst>
        </c:ser>
        <c:ser>
          <c:idx val="6"/>
          <c:order val="6"/>
          <c:tx>
            <c:strRef>
              <c:f>'LTCFs by RHA&amp;Season Overall-HSE'!$H$241</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Overall-HSE'!$H$242:$H$247</c:f>
              <c:numCache>
                <c:formatCode>0.0</c:formatCode>
                <c:ptCount val="6"/>
                <c:pt idx="0">
                  <c:v>36.765009284093253</c:v>
                </c:pt>
                <c:pt idx="1">
                  <c:v>37.169517884914463</c:v>
                </c:pt>
                <c:pt idx="2">
                  <c:v>28.852427941835838</c:v>
                </c:pt>
                <c:pt idx="3">
                  <c:v>43.625086147484495</c:v>
                </c:pt>
                <c:pt idx="4">
                  <c:v>35.255198487712661</c:v>
                </c:pt>
                <c:pt idx="5">
                  <c:v>31.470788339758908</c:v>
                </c:pt>
              </c:numCache>
            </c:numRef>
          </c:val>
          <c:extLst>
            <c:ext xmlns:c16="http://schemas.microsoft.com/office/drawing/2014/chart" uri="{C3380CC4-5D6E-409C-BE32-E72D297353CC}">
              <c16:uniqueId val="{00000006-35A0-42B6-8A76-5510793C555E}"/>
            </c:ext>
          </c:extLst>
        </c:ser>
        <c:ser>
          <c:idx val="7"/>
          <c:order val="7"/>
          <c:tx>
            <c:strRef>
              <c:f>'LTCFs by RHA&amp;Season Overall-HSE'!$I$241</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Overall-HSE'!$I$242:$I$247</c:f>
              <c:numCache>
                <c:formatCode>0.0</c:formatCode>
                <c:ptCount val="6"/>
                <c:pt idx="0">
                  <c:v>45.359477124183009</c:v>
                </c:pt>
                <c:pt idx="1">
                  <c:v>41.029900332225914</c:v>
                </c:pt>
                <c:pt idx="2">
                  <c:v>43.104943625325234</c:v>
                </c:pt>
                <c:pt idx="3">
                  <c:v>46.676794530953288</c:v>
                </c:pt>
                <c:pt idx="4">
                  <c:v>47.092360319270234</c:v>
                </c:pt>
                <c:pt idx="5">
                  <c:v>33.810980518435038</c:v>
                </c:pt>
              </c:numCache>
            </c:numRef>
          </c:val>
          <c:extLst>
            <c:ext xmlns:c16="http://schemas.microsoft.com/office/drawing/2014/chart" uri="{C3380CC4-5D6E-409C-BE32-E72D297353CC}">
              <c16:uniqueId val="{00000007-35A0-42B6-8A76-5510793C555E}"/>
            </c:ext>
          </c:extLst>
        </c:ser>
        <c:ser>
          <c:idx val="8"/>
          <c:order val="8"/>
          <c:tx>
            <c:strRef>
              <c:f>'LTCFs by RHA&amp;Season Overall-HSE'!$J$241</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Overall-HSE'!$J$242:$J$247</c:f>
              <c:numCache>
                <c:formatCode>0.0</c:formatCode>
                <c:ptCount val="6"/>
                <c:pt idx="0">
                  <c:v>55.367913148371528</c:v>
                </c:pt>
                <c:pt idx="1">
                  <c:v>44.210857364041026</c:v>
                </c:pt>
                <c:pt idx="2">
                  <c:v>51.070615034168569</c:v>
                </c:pt>
                <c:pt idx="3">
                  <c:v>46.55111425539441</c:v>
                </c:pt>
                <c:pt idx="4">
                  <c:v>47.875</c:v>
                </c:pt>
                <c:pt idx="5">
                  <c:v>36.150353178607467</c:v>
                </c:pt>
              </c:numCache>
            </c:numRef>
          </c:val>
          <c:extLst>
            <c:ext xmlns:c16="http://schemas.microsoft.com/office/drawing/2014/chart" uri="{C3380CC4-5D6E-409C-BE32-E72D297353CC}">
              <c16:uniqueId val="{00000008-35A0-42B6-8A76-5510793C555E}"/>
            </c:ext>
          </c:extLst>
        </c:ser>
        <c:ser>
          <c:idx val="9"/>
          <c:order val="9"/>
          <c:tx>
            <c:strRef>
              <c:f>'LTCFs by RHA&amp;Season Overall-HSE'!$K$241</c:f>
              <c:strCache>
                <c:ptCount val="1"/>
                <c:pt idx="0">
                  <c:v>2020-2021</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Overall-HSE'!$K$242:$K$247</c:f>
              <c:numCache>
                <c:formatCode>0.0</c:formatCode>
                <c:ptCount val="6"/>
                <c:pt idx="0">
                  <c:v>69.042413642326196</c:v>
                </c:pt>
                <c:pt idx="1">
                  <c:v>59.210526315789465</c:v>
                </c:pt>
                <c:pt idx="2">
                  <c:v>70.353430353430355</c:v>
                </c:pt>
                <c:pt idx="3">
                  <c:v>74.671814671814673</c:v>
                </c:pt>
                <c:pt idx="4">
                  <c:v>75.019638648860948</c:v>
                </c:pt>
                <c:pt idx="5">
                  <c:v>55.533371363377071</c:v>
                </c:pt>
              </c:numCache>
            </c:numRef>
          </c:val>
          <c:extLst>
            <c:ext xmlns:c16="http://schemas.microsoft.com/office/drawing/2014/chart" uri="{C3380CC4-5D6E-409C-BE32-E72D297353CC}">
              <c16:uniqueId val="{00000009-35A0-42B6-8A76-5510793C555E}"/>
            </c:ext>
          </c:extLst>
        </c:ser>
        <c:ser>
          <c:idx val="10"/>
          <c:order val="10"/>
          <c:tx>
            <c:strRef>
              <c:f>'LTCFs by RHA&amp;Season Overall-HSE'!$L$241</c:f>
              <c:strCache>
                <c:ptCount val="1"/>
                <c:pt idx="0">
                  <c:v>2021-2022</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Overall-HSE'!$L$242:$L$247</c:f>
              <c:numCache>
                <c:formatCode>0.0</c:formatCode>
                <c:ptCount val="6"/>
                <c:pt idx="0">
                  <c:v>53.578915843066788</c:v>
                </c:pt>
                <c:pt idx="1">
                  <c:v>52.883569096844397</c:v>
                </c:pt>
                <c:pt idx="2">
                  <c:v>53.727598566308245</c:v>
                </c:pt>
                <c:pt idx="3">
                  <c:v>61.613897450266187</c:v>
                </c:pt>
                <c:pt idx="4">
                  <c:v>57.477678571428569</c:v>
                </c:pt>
                <c:pt idx="5">
                  <c:v>50.747306221758784</c:v>
                </c:pt>
              </c:numCache>
            </c:numRef>
          </c:val>
          <c:extLst>
            <c:ext xmlns:c16="http://schemas.microsoft.com/office/drawing/2014/chart" uri="{C3380CC4-5D6E-409C-BE32-E72D297353CC}">
              <c16:uniqueId val="{0000000A-35A0-42B6-8A76-5510793C555E}"/>
            </c:ext>
          </c:extLst>
        </c:ser>
        <c:ser>
          <c:idx val="11"/>
          <c:order val="11"/>
          <c:tx>
            <c:strRef>
              <c:f>'LTCFs by RHA&amp;Season Overall-HSE'!$M$241</c:f>
              <c:strCache>
                <c:ptCount val="1"/>
                <c:pt idx="0">
                  <c:v>2022-2023</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Overall-HSE'!$M$242:$M$247</c:f>
              <c:numCache>
                <c:formatCode>0.0</c:formatCode>
                <c:ptCount val="6"/>
                <c:pt idx="0">
                  <c:v>48.473486877343333</c:v>
                </c:pt>
                <c:pt idx="1">
                  <c:v>51.925465838509325</c:v>
                </c:pt>
                <c:pt idx="2">
                  <c:v>52.910052910052904</c:v>
                </c:pt>
                <c:pt idx="3">
                  <c:v>58.950969213226912</c:v>
                </c:pt>
                <c:pt idx="4">
                  <c:v>77.115384615384613</c:v>
                </c:pt>
                <c:pt idx="5">
                  <c:v>44.549763033175353</c:v>
                </c:pt>
              </c:numCache>
            </c:numRef>
          </c:val>
          <c:extLst>
            <c:ext xmlns:c16="http://schemas.microsoft.com/office/drawing/2014/chart" uri="{C3380CC4-5D6E-409C-BE32-E72D297353CC}">
              <c16:uniqueId val="{0000000B-35A0-42B6-8A76-5510793C555E}"/>
            </c:ext>
          </c:extLst>
        </c:ser>
        <c:ser>
          <c:idx val="12"/>
          <c:order val="12"/>
          <c:tx>
            <c:strRef>
              <c:f>'LTCFs by RHA&amp;Season Overall-HSE'!$N$241</c:f>
              <c:strCache>
                <c:ptCount val="1"/>
                <c:pt idx="0">
                  <c:v>2023-2024</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Overall-HSE'!$N$242:$N$247</c:f>
              <c:numCache>
                <c:formatCode>0.0</c:formatCode>
                <c:ptCount val="6"/>
                <c:pt idx="0">
                  <c:v>43.046660567246107</c:v>
                </c:pt>
                <c:pt idx="1">
                  <c:v>30.17515923566879</c:v>
                </c:pt>
                <c:pt idx="2">
                  <c:v>53.342013888888886</c:v>
                </c:pt>
                <c:pt idx="3">
                  <c:v>46.666666666666664</c:v>
                </c:pt>
                <c:pt idx="4">
                  <c:v>30.147058823529409</c:v>
                </c:pt>
                <c:pt idx="5">
                  <c:v>38.582677165354326</c:v>
                </c:pt>
              </c:numCache>
            </c:numRef>
          </c:val>
          <c:extLst>
            <c:ext xmlns:c16="http://schemas.microsoft.com/office/drawing/2014/chart" uri="{C3380CC4-5D6E-409C-BE32-E72D297353CC}">
              <c16:uniqueId val="{0000000C-35A0-42B6-8A76-5510793C555E}"/>
            </c:ext>
          </c:extLst>
        </c:ser>
        <c:dLbls>
          <c:showLegendKey val="0"/>
          <c:showVal val="1"/>
          <c:showCatName val="0"/>
          <c:showSerName val="0"/>
          <c:showPercent val="0"/>
          <c:showBubbleSize val="0"/>
        </c:dLbls>
        <c:gapWidth val="150"/>
        <c:axId val="493953408"/>
        <c:axId val="493955328"/>
      </c:barChart>
      <c:catAx>
        <c:axId val="493953408"/>
        <c:scaling>
          <c:orientation val="minMax"/>
        </c:scaling>
        <c:delete val="0"/>
        <c:axPos val="b"/>
        <c:title>
          <c:tx>
            <c:rich>
              <a:bodyPr/>
              <a:lstStyle/>
              <a:p>
                <a:pPr>
                  <a:defRPr/>
                </a:pPr>
                <a:r>
                  <a:rPr lang="en-US" dirty="0"/>
                  <a:t>HSE Health Regions</a:t>
                </a:r>
              </a:p>
            </c:rich>
          </c:tx>
          <c:layout>
            <c:manualLayout>
              <c:xMode val="edge"/>
              <c:yMode val="edge"/>
              <c:x val="0.43996840672693693"/>
              <c:y val="0.80011149008509352"/>
            </c:manualLayout>
          </c:layout>
          <c:overlay val="0"/>
        </c:title>
        <c:numFmt formatCode="General" sourceLinked="1"/>
        <c:majorTickMark val="out"/>
        <c:minorTickMark val="none"/>
        <c:tickLblPos val="nextTo"/>
        <c:crossAx val="493955328"/>
        <c:crosses val="autoZero"/>
        <c:auto val="1"/>
        <c:lblAlgn val="ctr"/>
        <c:lblOffset val="100"/>
        <c:noMultiLvlLbl val="0"/>
      </c:catAx>
      <c:valAx>
        <c:axId val="493955328"/>
        <c:scaling>
          <c:orientation val="minMax"/>
        </c:scaling>
        <c:delete val="0"/>
        <c:axPos val="l"/>
        <c:title>
          <c:tx>
            <c:rich>
              <a:bodyPr rot="-5400000" vert="horz"/>
              <a:lstStyle/>
              <a:p>
                <a:pPr>
                  <a:defRPr/>
                </a:pPr>
                <a:r>
                  <a:rPr lang="en-US"/>
                  <a:t>Overall % Uptake</a:t>
                </a:r>
              </a:p>
            </c:rich>
          </c:tx>
          <c:overlay val="0"/>
        </c:title>
        <c:numFmt formatCode="0" sourceLinked="0"/>
        <c:majorTickMark val="out"/>
        <c:minorTickMark val="none"/>
        <c:tickLblPos val="nextTo"/>
        <c:crossAx val="493953408"/>
        <c:crosses val="autoZero"/>
        <c:crossBetween val="between"/>
        <c:majorUnit val="10"/>
      </c:valAx>
    </c:plotArea>
    <c:legend>
      <c:legendPos val="b"/>
      <c:layout>
        <c:manualLayout>
          <c:xMode val="edge"/>
          <c:yMode val="edge"/>
          <c:x val="1.4351068569960353E-2"/>
          <c:y val="0.88203991062233611"/>
          <c:w val="0.96851044177098677"/>
          <c:h val="9.1816260981364611E-2"/>
        </c:manualLayout>
      </c:layout>
      <c:overlay val="0"/>
    </c:legend>
    <c:plotVisOnly val="1"/>
    <c:dispBlanksAs val="gap"/>
    <c:showDLblsOverMax val="0"/>
  </c:chart>
  <c:spPr>
    <a:ln>
      <a:noFill/>
    </a:ln>
  </c:spPr>
  <c:txPr>
    <a:bodyPr/>
    <a:lstStyle/>
    <a:p>
      <a:pPr>
        <a:defRPr sz="9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'LTCFs by RHA&amp;Season Overall-HSE'!$B$241</c:f>
              <c:strCache>
                <c:ptCount val="1"/>
                <c:pt idx="0">
                  <c:v>2011-2012</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Overall-HSE'!$B$242:$B$247</c:f>
              <c:numCache>
                <c:formatCode>0.0</c:formatCode>
                <c:ptCount val="6"/>
                <c:pt idx="0">
                  <c:v>17.802726543704892</c:v>
                </c:pt>
                <c:pt idx="1">
                  <c:v>18.64406779661017</c:v>
                </c:pt>
                <c:pt idx="2">
                  <c:v>31.087289433384381</c:v>
                </c:pt>
                <c:pt idx="3">
                  <c:v>6.6091954022988508</c:v>
                </c:pt>
                <c:pt idx="4">
                  <c:v>12.612612612612612</c:v>
                </c:pt>
                <c:pt idx="5">
                  <c:v>14.45887445887446</c:v>
                </c:pt>
              </c:numCache>
            </c:numRef>
          </c:val>
          <c:extLst>
            <c:ext xmlns:c16="http://schemas.microsoft.com/office/drawing/2014/chart" uri="{C3380CC4-5D6E-409C-BE32-E72D297353CC}">
              <c16:uniqueId val="{00000000-B6BB-4487-8518-22E879F8ADC0}"/>
            </c:ext>
          </c:extLst>
        </c:ser>
        <c:ser>
          <c:idx val="1"/>
          <c:order val="1"/>
          <c:tx>
            <c:strRef>
              <c:f>'LTCFs by RHA&amp;Season Overall-HSE'!$C$241</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Overall-HSE'!$C$242:$C$247</c:f>
              <c:numCache>
                <c:formatCode>0.0</c:formatCode>
                <c:ptCount val="6"/>
                <c:pt idx="0">
                  <c:v>21.537703302119272</c:v>
                </c:pt>
                <c:pt idx="1">
                  <c:v>15.053763440860216</c:v>
                </c:pt>
                <c:pt idx="2">
                  <c:v>8.447816280500307</c:v>
                </c:pt>
                <c:pt idx="3">
                  <c:v>12.49263406010607</c:v>
                </c:pt>
                <c:pt idx="4">
                  <c:v>14.057507987220447</c:v>
                </c:pt>
                <c:pt idx="5">
                  <c:v>10.821689902958772</c:v>
                </c:pt>
              </c:numCache>
            </c:numRef>
          </c:val>
          <c:extLst>
            <c:ext xmlns:c16="http://schemas.microsoft.com/office/drawing/2014/chart" uri="{C3380CC4-5D6E-409C-BE32-E72D297353CC}">
              <c16:uniqueId val="{00000001-B6BB-4487-8518-22E879F8ADC0}"/>
            </c:ext>
          </c:extLst>
        </c:ser>
        <c:ser>
          <c:idx val="2"/>
          <c:order val="2"/>
          <c:tx>
            <c:strRef>
              <c:f>'LTCFs by RHA&amp;Season Overall-HSE'!$D$241</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Overall-HSE'!$D$242:$D$247</c:f>
              <c:numCache>
                <c:formatCode>0.0</c:formatCode>
                <c:ptCount val="6"/>
                <c:pt idx="0">
                  <c:v>27.019650655021831</c:v>
                </c:pt>
                <c:pt idx="1">
                  <c:v>14.688524590163935</c:v>
                </c:pt>
                <c:pt idx="2">
                  <c:v>19.444444444444446</c:v>
                </c:pt>
                <c:pt idx="3">
                  <c:v>11.975416864261048</c:v>
                </c:pt>
                <c:pt idx="4">
                  <c:v>15.697674418604651</c:v>
                </c:pt>
                <c:pt idx="5">
                  <c:v>21.539230384807595</c:v>
                </c:pt>
              </c:numCache>
            </c:numRef>
          </c:val>
          <c:extLst>
            <c:ext xmlns:c16="http://schemas.microsoft.com/office/drawing/2014/chart" uri="{C3380CC4-5D6E-409C-BE32-E72D297353CC}">
              <c16:uniqueId val="{00000002-B6BB-4487-8518-22E879F8ADC0}"/>
            </c:ext>
          </c:extLst>
        </c:ser>
        <c:ser>
          <c:idx val="3"/>
          <c:order val="3"/>
          <c:tx>
            <c:strRef>
              <c:f>'LTCFs by RHA&amp;Season Overall-HSE'!$E$241</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Overall-HSE'!$E$242:$E$247</c:f>
              <c:numCache>
                <c:formatCode>0.0</c:formatCode>
                <c:ptCount val="6"/>
                <c:pt idx="0">
                  <c:v>30.277306168647428</c:v>
                </c:pt>
                <c:pt idx="1">
                  <c:v>29.018492176386911</c:v>
                </c:pt>
                <c:pt idx="2">
                  <c:v>24.807903402854006</c:v>
                </c:pt>
                <c:pt idx="3">
                  <c:v>17.058572039333047</c:v>
                </c:pt>
                <c:pt idx="4">
                  <c:v>44.444444444444443</c:v>
                </c:pt>
                <c:pt idx="5">
                  <c:v>21.286231884057973</c:v>
                </c:pt>
              </c:numCache>
            </c:numRef>
          </c:val>
          <c:extLst>
            <c:ext xmlns:c16="http://schemas.microsoft.com/office/drawing/2014/chart" uri="{C3380CC4-5D6E-409C-BE32-E72D297353CC}">
              <c16:uniqueId val="{00000003-B6BB-4487-8518-22E879F8ADC0}"/>
            </c:ext>
          </c:extLst>
        </c:ser>
        <c:ser>
          <c:idx val="4"/>
          <c:order val="4"/>
          <c:tx>
            <c:strRef>
              <c:f>'LTCFs by RHA&amp;Season Overall-HSE'!$F$241</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Overall-HSE'!$F$242:$F$247</c:f>
              <c:numCache>
                <c:formatCode>0.0</c:formatCode>
                <c:ptCount val="6"/>
                <c:pt idx="0">
                  <c:v>25.139186295503212</c:v>
                </c:pt>
                <c:pt idx="1">
                  <c:v>25.073313782991203</c:v>
                </c:pt>
                <c:pt idx="2">
                  <c:v>17.219917012448132</c:v>
                </c:pt>
                <c:pt idx="3">
                  <c:v>22.660606220765839</c:v>
                </c:pt>
                <c:pt idx="4">
                  <c:v>30.62200956937799</c:v>
                </c:pt>
                <c:pt idx="5">
                  <c:v>21.71344165435746</c:v>
                </c:pt>
              </c:numCache>
            </c:numRef>
          </c:val>
          <c:extLst>
            <c:ext xmlns:c16="http://schemas.microsoft.com/office/drawing/2014/chart" uri="{C3380CC4-5D6E-409C-BE32-E72D297353CC}">
              <c16:uniqueId val="{00000004-B6BB-4487-8518-22E879F8ADC0}"/>
            </c:ext>
          </c:extLst>
        </c:ser>
        <c:ser>
          <c:idx val="5"/>
          <c:order val="5"/>
          <c:tx>
            <c:strRef>
              <c:f>'LTCFs by RHA&amp;Season Overall-HSE'!$G$241</c:f>
              <c:strCache>
                <c:ptCount val="1"/>
                <c:pt idx="0">
                  <c:v>2016-2017</c:v>
                </c:pt>
              </c:strCache>
            </c:strRef>
          </c:tx>
          <c:spPr>
            <a:solidFill>
              <a:srgbClr val="00685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Overall-HSE'!$G$242:$G$247</c:f>
              <c:numCache>
                <c:formatCode>0.0</c:formatCode>
                <c:ptCount val="6"/>
                <c:pt idx="0">
                  <c:v>34.861976847729295</c:v>
                </c:pt>
                <c:pt idx="1">
                  <c:v>29.831932773109244</c:v>
                </c:pt>
                <c:pt idx="2">
                  <c:v>17.357119867580117</c:v>
                </c:pt>
                <c:pt idx="3">
                  <c:v>24.731182795698924</c:v>
                </c:pt>
                <c:pt idx="4">
                  <c:v>40.26745913818722</c:v>
                </c:pt>
                <c:pt idx="5">
                  <c:v>23.580778748968857</c:v>
                </c:pt>
              </c:numCache>
            </c:numRef>
          </c:val>
          <c:extLst>
            <c:ext xmlns:c16="http://schemas.microsoft.com/office/drawing/2014/chart" uri="{C3380CC4-5D6E-409C-BE32-E72D297353CC}">
              <c16:uniqueId val="{00000005-B6BB-4487-8518-22E879F8ADC0}"/>
            </c:ext>
          </c:extLst>
        </c:ser>
        <c:ser>
          <c:idx val="6"/>
          <c:order val="6"/>
          <c:tx>
            <c:strRef>
              <c:f>'LTCFs by RHA&amp;Season Overall-HSE'!$H$241</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Overall-HSE'!$H$242:$H$247</c:f>
              <c:numCache>
                <c:formatCode>0.0</c:formatCode>
                <c:ptCount val="6"/>
                <c:pt idx="0">
                  <c:v>36.765009284093253</c:v>
                </c:pt>
                <c:pt idx="1">
                  <c:v>37.169517884914463</c:v>
                </c:pt>
                <c:pt idx="2">
                  <c:v>28.852427941835838</c:v>
                </c:pt>
                <c:pt idx="3">
                  <c:v>43.625086147484495</c:v>
                </c:pt>
                <c:pt idx="4">
                  <c:v>35.255198487712661</c:v>
                </c:pt>
                <c:pt idx="5">
                  <c:v>31.470788339758908</c:v>
                </c:pt>
              </c:numCache>
            </c:numRef>
          </c:val>
          <c:extLst>
            <c:ext xmlns:c16="http://schemas.microsoft.com/office/drawing/2014/chart" uri="{C3380CC4-5D6E-409C-BE32-E72D297353CC}">
              <c16:uniqueId val="{00000006-B6BB-4487-8518-22E879F8ADC0}"/>
            </c:ext>
          </c:extLst>
        </c:ser>
        <c:ser>
          <c:idx val="7"/>
          <c:order val="7"/>
          <c:tx>
            <c:strRef>
              <c:f>'LTCFs by RHA&amp;Season Overall-HSE'!$I$241</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Overall-HSE'!$I$242:$I$247</c:f>
              <c:numCache>
                <c:formatCode>0.0</c:formatCode>
                <c:ptCount val="6"/>
                <c:pt idx="0">
                  <c:v>45.359477124183009</c:v>
                </c:pt>
                <c:pt idx="1">
                  <c:v>41.029900332225914</c:v>
                </c:pt>
                <c:pt idx="2">
                  <c:v>43.104943625325234</c:v>
                </c:pt>
                <c:pt idx="3">
                  <c:v>46.676794530953288</c:v>
                </c:pt>
                <c:pt idx="4">
                  <c:v>47.092360319270234</c:v>
                </c:pt>
                <c:pt idx="5">
                  <c:v>33.810980518435038</c:v>
                </c:pt>
              </c:numCache>
            </c:numRef>
          </c:val>
          <c:extLst>
            <c:ext xmlns:c16="http://schemas.microsoft.com/office/drawing/2014/chart" uri="{C3380CC4-5D6E-409C-BE32-E72D297353CC}">
              <c16:uniqueId val="{00000007-B6BB-4487-8518-22E879F8ADC0}"/>
            </c:ext>
          </c:extLst>
        </c:ser>
        <c:ser>
          <c:idx val="8"/>
          <c:order val="8"/>
          <c:tx>
            <c:strRef>
              <c:f>'LTCFs by RHA&amp;Season Overall-HSE'!$J$241</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Overall-HSE'!$J$242:$J$247</c:f>
              <c:numCache>
                <c:formatCode>0.0</c:formatCode>
                <c:ptCount val="6"/>
                <c:pt idx="0">
                  <c:v>55.367913148371528</c:v>
                </c:pt>
                <c:pt idx="1">
                  <c:v>44.210857364041026</c:v>
                </c:pt>
                <c:pt idx="2">
                  <c:v>51.070615034168569</c:v>
                </c:pt>
                <c:pt idx="3">
                  <c:v>46.55111425539441</c:v>
                </c:pt>
                <c:pt idx="4">
                  <c:v>47.875</c:v>
                </c:pt>
                <c:pt idx="5">
                  <c:v>36.150353178607467</c:v>
                </c:pt>
              </c:numCache>
            </c:numRef>
          </c:val>
          <c:extLst>
            <c:ext xmlns:c16="http://schemas.microsoft.com/office/drawing/2014/chart" uri="{C3380CC4-5D6E-409C-BE32-E72D297353CC}">
              <c16:uniqueId val="{00000008-B6BB-4487-8518-22E879F8ADC0}"/>
            </c:ext>
          </c:extLst>
        </c:ser>
        <c:ser>
          <c:idx val="9"/>
          <c:order val="9"/>
          <c:tx>
            <c:strRef>
              <c:f>'LTCFs by RHA&amp;Season Overall-HSE'!$K$241</c:f>
              <c:strCache>
                <c:ptCount val="1"/>
                <c:pt idx="0">
                  <c:v>2020-2021</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Overall-HSE'!$K$242:$K$247</c:f>
              <c:numCache>
                <c:formatCode>0.0</c:formatCode>
                <c:ptCount val="6"/>
                <c:pt idx="0">
                  <c:v>69.042413642326196</c:v>
                </c:pt>
                <c:pt idx="1">
                  <c:v>59.210526315789465</c:v>
                </c:pt>
                <c:pt idx="2">
                  <c:v>70.353430353430355</c:v>
                </c:pt>
                <c:pt idx="3">
                  <c:v>74.671814671814673</c:v>
                </c:pt>
                <c:pt idx="4">
                  <c:v>75.019638648860948</c:v>
                </c:pt>
                <c:pt idx="5">
                  <c:v>55.533371363377071</c:v>
                </c:pt>
              </c:numCache>
            </c:numRef>
          </c:val>
          <c:extLst>
            <c:ext xmlns:c16="http://schemas.microsoft.com/office/drawing/2014/chart" uri="{C3380CC4-5D6E-409C-BE32-E72D297353CC}">
              <c16:uniqueId val="{00000009-B6BB-4487-8518-22E879F8ADC0}"/>
            </c:ext>
          </c:extLst>
        </c:ser>
        <c:ser>
          <c:idx val="10"/>
          <c:order val="10"/>
          <c:tx>
            <c:strRef>
              <c:f>'LTCFs by RHA&amp;Season Overall-HSE'!$L$241</c:f>
              <c:strCache>
                <c:ptCount val="1"/>
                <c:pt idx="0">
                  <c:v>2021-2022</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Overall-HSE'!$L$242:$L$247</c:f>
              <c:numCache>
                <c:formatCode>0.0</c:formatCode>
                <c:ptCount val="6"/>
                <c:pt idx="0">
                  <c:v>53.578915843066788</c:v>
                </c:pt>
                <c:pt idx="1">
                  <c:v>52.883569096844397</c:v>
                </c:pt>
                <c:pt idx="2">
                  <c:v>53.727598566308245</c:v>
                </c:pt>
                <c:pt idx="3">
                  <c:v>61.613897450266187</c:v>
                </c:pt>
                <c:pt idx="4">
                  <c:v>57.477678571428569</c:v>
                </c:pt>
                <c:pt idx="5">
                  <c:v>50.747306221758784</c:v>
                </c:pt>
              </c:numCache>
            </c:numRef>
          </c:val>
          <c:extLst>
            <c:ext xmlns:c16="http://schemas.microsoft.com/office/drawing/2014/chart" uri="{C3380CC4-5D6E-409C-BE32-E72D297353CC}">
              <c16:uniqueId val="{0000000A-B6BB-4487-8518-22E879F8ADC0}"/>
            </c:ext>
          </c:extLst>
        </c:ser>
        <c:ser>
          <c:idx val="11"/>
          <c:order val="11"/>
          <c:tx>
            <c:strRef>
              <c:f>'LTCFs by RHA&amp;Season Overall-HSE'!$M$241</c:f>
              <c:strCache>
                <c:ptCount val="1"/>
                <c:pt idx="0">
                  <c:v>2022-2023</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Overall-HSE'!$M$242:$M$247</c:f>
              <c:numCache>
                <c:formatCode>0.0</c:formatCode>
                <c:ptCount val="6"/>
                <c:pt idx="0">
                  <c:v>48.473486877343333</c:v>
                </c:pt>
                <c:pt idx="1">
                  <c:v>51.925465838509325</c:v>
                </c:pt>
                <c:pt idx="2">
                  <c:v>52.910052910052904</c:v>
                </c:pt>
                <c:pt idx="3">
                  <c:v>58.950969213226912</c:v>
                </c:pt>
                <c:pt idx="4">
                  <c:v>77.115384615384613</c:v>
                </c:pt>
                <c:pt idx="5">
                  <c:v>44.549763033175353</c:v>
                </c:pt>
              </c:numCache>
            </c:numRef>
          </c:val>
          <c:extLst>
            <c:ext xmlns:c16="http://schemas.microsoft.com/office/drawing/2014/chart" uri="{C3380CC4-5D6E-409C-BE32-E72D297353CC}">
              <c16:uniqueId val="{0000000B-B6BB-4487-8518-22E879F8ADC0}"/>
            </c:ext>
          </c:extLst>
        </c:ser>
        <c:ser>
          <c:idx val="12"/>
          <c:order val="12"/>
          <c:tx>
            <c:strRef>
              <c:f>'LTCFs by RHA&amp;Season Overall-HSE'!$N$241</c:f>
              <c:strCache>
                <c:ptCount val="1"/>
                <c:pt idx="0">
                  <c:v>2023-2024</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RHA&amp;Season Overall-HSE'!$A$242:$A$247</c:f>
              <c:strCache>
                <c:ptCount val="6"/>
                <c:pt idx="0">
                  <c:v>HSE Dublin and North East</c:v>
                </c:pt>
                <c:pt idx="1">
                  <c:v>HSE Dublin and Midlands</c:v>
                </c:pt>
                <c:pt idx="2">
                  <c:v>HSE Dublin and South East</c:v>
                </c:pt>
                <c:pt idx="3">
                  <c:v>HSE South West</c:v>
                </c:pt>
                <c:pt idx="4">
                  <c:v>HSE Midwest</c:v>
                </c:pt>
                <c:pt idx="5">
                  <c:v>HSE West and North West</c:v>
                </c:pt>
              </c:strCache>
            </c:strRef>
          </c:cat>
          <c:val>
            <c:numRef>
              <c:f>'LTCFs by RHA&amp;Season Overall-HSE'!$N$242:$N$247</c:f>
              <c:numCache>
                <c:formatCode>0.0</c:formatCode>
                <c:ptCount val="6"/>
                <c:pt idx="0">
                  <c:v>43.046660567246107</c:v>
                </c:pt>
                <c:pt idx="1">
                  <c:v>30.17515923566879</c:v>
                </c:pt>
                <c:pt idx="2">
                  <c:v>53.342013888888886</c:v>
                </c:pt>
                <c:pt idx="3">
                  <c:v>46.666666666666664</c:v>
                </c:pt>
                <c:pt idx="4">
                  <c:v>30.147058823529409</c:v>
                </c:pt>
                <c:pt idx="5">
                  <c:v>38.582677165354326</c:v>
                </c:pt>
              </c:numCache>
            </c:numRef>
          </c:val>
          <c:extLst>
            <c:ext xmlns:c16="http://schemas.microsoft.com/office/drawing/2014/chart" uri="{C3380CC4-5D6E-409C-BE32-E72D297353CC}">
              <c16:uniqueId val="{0000000C-B6BB-4487-8518-22E879F8ADC0}"/>
            </c:ext>
          </c:extLst>
        </c:ser>
        <c:dLbls>
          <c:showLegendKey val="0"/>
          <c:showVal val="1"/>
          <c:showCatName val="0"/>
          <c:showSerName val="0"/>
          <c:showPercent val="0"/>
          <c:showBubbleSize val="0"/>
        </c:dLbls>
        <c:gapWidth val="150"/>
        <c:axId val="493953408"/>
        <c:axId val="493955328"/>
      </c:barChart>
      <c:catAx>
        <c:axId val="493953408"/>
        <c:scaling>
          <c:orientation val="minMax"/>
        </c:scaling>
        <c:delete val="0"/>
        <c:axPos val="b"/>
        <c:title>
          <c:tx>
            <c:rich>
              <a:bodyPr/>
              <a:lstStyle/>
              <a:p>
                <a:pPr>
                  <a:defRPr/>
                </a:pPr>
                <a:r>
                  <a:rPr lang="en-IE" sz="900" b="1" i="0" u="none" strike="noStrike" baseline="0" dirty="0">
                    <a:effectLst/>
                  </a:rPr>
                  <a:t>HSE Health Region</a:t>
                </a:r>
                <a:endParaRPr lang="en-US" dirty="0"/>
              </a:p>
            </c:rich>
          </c:tx>
          <c:layout>
            <c:manualLayout>
              <c:xMode val="edge"/>
              <c:yMode val="edge"/>
              <c:x val="0.46605254204335572"/>
              <c:y val="0.83097784935493291"/>
            </c:manualLayout>
          </c:layout>
          <c:overlay val="0"/>
        </c:title>
        <c:numFmt formatCode="General" sourceLinked="1"/>
        <c:majorTickMark val="out"/>
        <c:minorTickMark val="none"/>
        <c:tickLblPos val="nextTo"/>
        <c:crossAx val="493955328"/>
        <c:crosses val="autoZero"/>
        <c:auto val="1"/>
        <c:lblAlgn val="ctr"/>
        <c:lblOffset val="100"/>
        <c:noMultiLvlLbl val="0"/>
      </c:catAx>
      <c:valAx>
        <c:axId val="493955328"/>
        <c:scaling>
          <c:orientation val="minMax"/>
        </c:scaling>
        <c:delete val="0"/>
        <c:axPos val="l"/>
        <c:title>
          <c:tx>
            <c:rich>
              <a:bodyPr rot="-5400000" vert="horz"/>
              <a:lstStyle/>
              <a:p>
                <a:pPr>
                  <a:defRPr/>
                </a:pPr>
                <a:r>
                  <a:rPr lang="en-US"/>
                  <a:t>Overall % Uptake</a:t>
                </a:r>
              </a:p>
            </c:rich>
          </c:tx>
          <c:overlay val="0"/>
        </c:title>
        <c:numFmt formatCode="0" sourceLinked="0"/>
        <c:majorTickMark val="out"/>
        <c:minorTickMark val="none"/>
        <c:tickLblPos val="nextTo"/>
        <c:crossAx val="493953408"/>
        <c:crosses val="autoZero"/>
        <c:crossBetween val="between"/>
        <c:majorUnit val="10"/>
      </c:valAx>
    </c:plotArea>
    <c:legend>
      <c:legendPos val="b"/>
      <c:layout>
        <c:manualLayout>
          <c:xMode val="edge"/>
          <c:yMode val="edge"/>
          <c:x val="1.4351068569960353E-2"/>
          <c:y val="0.88203991062233611"/>
          <c:w val="0.96851044177098677"/>
          <c:h val="9.1816260981364611E-2"/>
        </c:manualLayout>
      </c:layout>
      <c:overlay val="0"/>
    </c:legend>
    <c:plotVisOnly val="1"/>
    <c:dispBlanksAs val="gap"/>
    <c:showDLblsOverMax val="0"/>
  </c:chart>
  <c:spPr>
    <a:ln>
      <a:noFill/>
    </a:ln>
  </c:spPr>
  <c:txPr>
    <a:bodyPr/>
    <a:lstStyle/>
    <a:p>
      <a:pPr>
        <a:defRPr sz="9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8.3985339562246408E-2"/>
          <c:y val="5.6030183727034097E-2"/>
          <c:w val="0.88545914525516456"/>
          <c:h val="0.6669866722286506"/>
        </c:manualLayout>
      </c:layout>
      <c:barChart>
        <c:barDir val="col"/>
        <c:grouping val="clustered"/>
        <c:varyColors val="0"/>
        <c:ser>
          <c:idx val="0"/>
          <c:order val="0"/>
          <c:tx>
            <c:strRef>
              <c:f>'LTCFs by Staff&amp;Season Overall'!$B$3</c:f>
              <c:strCache>
                <c:ptCount val="1"/>
                <c:pt idx="0">
                  <c:v>2011-2012</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Overall'!$B$4:$B$10</c:f>
              <c:numCache>
                <c:formatCode>0.0</c:formatCode>
                <c:ptCount val="7"/>
                <c:pt idx="0">
                  <c:v>14.904458598726114</c:v>
                </c:pt>
                <c:pt idx="1">
                  <c:v>15.942028985507244</c:v>
                </c:pt>
                <c:pt idx="2">
                  <c:v>20.614035087719298</c:v>
                </c:pt>
                <c:pt idx="3">
                  <c:v>10.204081632653061</c:v>
                </c:pt>
                <c:pt idx="4">
                  <c:v>17.295813315030887</c:v>
                </c:pt>
                <c:pt idx="5">
                  <c:v>20.528634361233479</c:v>
                </c:pt>
                <c:pt idx="6">
                  <c:v>17.793317793317794</c:v>
                </c:pt>
              </c:numCache>
            </c:numRef>
          </c:val>
          <c:extLst>
            <c:ext xmlns:c16="http://schemas.microsoft.com/office/drawing/2014/chart" uri="{C3380CC4-5D6E-409C-BE32-E72D297353CC}">
              <c16:uniqueId val="{00000000-F930-4A4A-A3E7-4E44B483B47F}"/>
            </c:ext>
          </c:extLst>
        </c:ser>
        <c:ser>
          <c:idx val="1"/>
          <c:order val="1"/>
          <c:tx>
            <c:strRef>
              <c:f>'LTCFs by Staff&amp;Season Overall'!$C$3</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Overall'!$C$4:$C$10</c:f>
              <c:numCache>
                <c:formatCode>0.0</c:formatCode>
                <c:ptCount val="7"/>
                <c:pt idx="0">
                  <c:v>14.525747547789708</c:v>
                </c:pt>
                <c:pt idx="1">
                  <c:v>8.6353467561521242</c:v>
                </c:pt>
                <c:pt idx="2">
                  <c:v>16.354151980826167</c:v>
                </c:pt>
                <c:pt idx="3">
                  <c:v>12.676056338028168</c:v>
                </c:pt>
                <c:pt idx="4">
                  <c:v>13.185357379425843</c:v>
                </c:pt>
                <c:pt idx="5">
                  <c:v>11.430793157076206</c:v>
                </c:pt>
                <c:pt idx="6">
                  <c:v>12.260914477580636</c:v>
                </c:pt>
              </c:numCache>
            </c:numRef>
          </c:val>
          <c:extLst>
            <c:ext xmlns:c16="http://schemas.microsoft.com/office/drawing/2014/chart" uri="{C3380CC4-5D6E-409C-BE32-E72D297353CC}">
              <c16:uniqueId val="{00000001-F930-4A4A-A3E7-4E44B483B47F}"/>
            </c:ext>
          </c:extLst>
        </c:ser>
        <c:ser>
          <c:idx val="2"/>
          <c:order val="2"/>
          <c:tx>
            <c:strRef>
              <c:f>'LTCFs by Staff&amp;Season Overall'!$D$3</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Overall'!$D$4:$D$10</c:f>
              <c:numCache>
                <c:formatCode>0.0</c:formatCode>
                <c:ptCount val="7"/>
                <c:pt idx="0">
                  <c:v>21.027973369133402</c:v>
                </c:pt>
                <c:pt idx="1">
                  <c:v>23.831564020246983</c:v>
                </c:pt>
                <c:pt idx="2">
                  <c:v>11.311355311355312</c:v>
                </c:pt>
                <c:pt idx="3">
                  <c:v>30.870030870030874</c:v>
                </c:pt>
                <c:pt idx="4">
                  <c:v>20.12820426945671</c:v>
                </c:pt>
                <c:pt idx="5">
                  <c:v>20.521468000827223</c:v>
                </c:pt>
                <c:pt idx="6">
                  <c:v>19.047925407496933</c:v>
                </c:pt>
              </c:numCache>
            </c:numRef>
          </c:val>
          <c:extLst>
            <c:ext xmlns:c16="http://schemas.microsoft.com/office/drawing/2014/chart" uri="{C3380CC4-5D6E-409C-BE32-E72D297353CC}">
              <c16:uniqueId val="{00000002-F930-4A4A-A3E7-4E44B483B47F}"/>
            </c:ext>
          </c:extLst>
        </c:ser>
        <c:ser>
          <c:idx val="3"/>
          <c:order val="3"/>
          <c:tx>
            <c:strRef>
              <c:f>'LTCFs by Staff&amp;Season Overall'!$E$3</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Overall'!$E$4:$E$10</c:f>
              <c:numCache>
                <c:formatCode>0.0</c:formatCode>
                <c:ptCount val="7"/>
                <c:pt idx="0">
                  <c:v>20.139234211834907</c:v>
                </c:pt>
                <c:pt idx="1">
                  <c:v>22.483221476510067</c:v>
                </c:pt>
                <c:pt idx="2">
                  <c:v>26.785714285714285</c:v>
                </c:pt>
                <c:pt idx="3">
                  <c:v>38.235294117647058</c:v>
                </c:pt>
                <c:pt idx="4">
                  <c:v>26.719229084537886</c:v>
                </c:pt>
                <c:pt idx="5">
                  <c:v>23.312883435582819</c:v>
                </c:pt>
                <c:pt idx="6">
                  <c:v>24.050632911392405</c:v>
                </c:pt>
              </c:numCache>
            </c:numRef>
          </c:val>
          <c:extLst>
            <c:ext xmlns:c16="http://schemas.microsoft.com/office/drawing/2014/chart" uri="{C3380CC4-5D6E-409C-BE32-E72D297353CC}">
              <c16:uniqueId val="{00000003-F930-4A4A-A3E7-4E44B483B47F}"/>
            </c:ext>
          </c:extLst>
        </c:ser>
        <c:ser>
          <c:idx val="4"/>
          <c:order val="4"/>
          <c:tx>
            <c:strRef>
              <c:f>'LTCFs by Staff&amp;Season Overall'!$F$3</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Overall'!$F$4:$F$10</c:f>
              <c:numCache>
                <c:formatCode>0.0</c:formatCode>
                <c:ptCount val="7"/>
                <c:pt idx="0">
                  <c:v>23.970836459114778</c:v>
                </c:pt>
                <c:pt idx="1">
                  <c:v>21.970705725699069</c:v>
                </c:pt>
                <c:pt idx="2">
                  <c:v>24.29245283018868</c:v>
                </c:pt>
                <c:pt idx="3">
                  <c:v>43.478260869565219</c:v>
                </c:pt>
                <c:pt idx="4">
                  <c:v>21.949644932214333</c:v>
                </c:pt>
                <c:pt idx="5">
                  <c:v>21.656600517687664</c:v>
                </c:pt>
                <c:pt idx="6">
                  <c:v>23.024693806994975</c:v>
                </c:pt>
              </c:numCache>
            </c:numRef>
          </c:val>
          <c:extLst>
            <c:ext xmlns:c16="http://schemas.microsoft.com/office/drawing/2014/chart" uri="{C3380CC4-5D6E-409C-BE32-E72D297353CC}">
              <c16:uniqueId val="{00000004-F930-4A4A-A3E7-4E44B483B47F}"/>
            </c:ext>
          </c:extLst>
        </c:ser>
        <c:ser>
          <c:idx val="5"/>
          <c:order val="5"/>
          <c:tx>
            <c:strRef>
              <c:f>'LTCFs by Staff&amp;Season Overall'!$G$3</c:f>
              <c:strCache>
                <c:ptCount val="1"/>
                <c:pt idx="0">
                  <c:v>2016-2017</c:v>
                </c:pt>
              </c:strCache>
            </c:strRef>
          </c:tx>
          <c:spPr>
            <a:solidFill>
              <a:srgbClr val="00685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Overall'!$G$4:$G$10</c:f>
              <c:numCache>
                <c:formatCode>0.0</c:formatCode>
                <c:ptCount val="7"/>
                <c:pt idx="0">
                  <c:v>26.859858359306649</c:v>
                </c:pt>
                <c:pt idx="1">
                  <c:v>35.281943873034869</c:v>
                </c:pt>
                <c:pt idx="2">
                  <c:v>30.942362459228018</c:v>
                </c:pt>
                <c:pt idx="3">
                  <c:v>21.19339721202352</c:v>
                </c:pt>
                <c:pt idx="4">
                  <c:v>26.829801718216235</c:v>
                </c:pt>
                <c:pt idx="5">
                  <c:v>22.702807495497705</c:v>
                </c:pt>
                <c:pt idx="6">
                  <c:v>26.938145036218568</c:v>
                </c:pt>
              </c:numCache>
            </c:numRef>
          </c:val>
          <c:extLst>
            <c:ext xmlns:c16="http://schemas.microsoft.com/office/drawing/2014/chart" uri="{C3380CC4-5D6E-409C-BE32-E72D297353CC}">
              <c16:uniqueId val="{00000005-F930-4A4A-A3E7-4E44B483B47F}"/>
            </c:ext>
          </c:extLst>
        </c:ser>
        <c:ser>
          <c:idx val="6"/>
          <c:order val="6"/>
          <c:tx>
            <c:strRef>
              <c:f>'LTCFs by Staff&amp;Season Overall'!$H$3</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Overall'!$H$4:$H$10</c:f>
              <c:numCache>
                <c:formatCode>0.0</c:formatCode>
                <c:ptCount val="7"/>
                <c:pt idx="0">
                  <c:v>30.619641218281384</c:v>
                </c:pt>
                <c:pt idx="1">
                  <c:v>39.434406912804398</c:v>
                </c:pt>
                <c:pt idx="2">
                  <c:v>39.559379271528513</c:v>
                </c:pt>
                <c:pt idx="3">
                  <c:v>38.738738738738739</c:v>
                </c:pt>
                <c:pt idx="4">
                  <c:v>31.185222718688099</c:v>
                </c:pt>
                <c:pt idx="5">
                  <c:v>33.233600360325575</c:v>
                </c:pt>
                <c:pt idx="6">
                  <c:v>33.177318804525214</c:v>
                </c:pt>
              </c:numCache>
            </c:numRef>
          </c:val>
          <c:extLst>
            <c:ext xmlns:c16="http://schemas.microsoft.com/office/drawing/2014/chart" uri="{C3380CC4-5D6E-409C-BE32-E72D297353CC}">
              <c16:uniqueId val="{00000006-F930-4A4A-A3E7-4E44B483B47F}"/>
            </c:ext>
          </c:extLst>
        </c:ser>
        <c:ser>
          <c:idx val="7"/>
          <c:order val="7"/>
          <c:tx>
            <c:strRef>
              <c:f>'LTCFs by Staff&amp;Season Overall'!$I$3</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Overall'!$I$4:$I$10</c:f>
              <c:numCache>
                <c:formatCode>0.0</c:formatCode>
                <c:ptCount val="7"/>
                <c:pt idx="0">
                  <c:v>37.669621856341593</c:v>
                </c:pt>
                <c:pt idx="1">
                  <c:v>55.671347082053536</c:v>
                </c:pt>
                <c:pt idx="2">
                  <c:v>49.005847953216374</c:v>
                </c:pt>
                <c:pt idx="3">
                  <c:v>56.343283582089555</c:v>
                </c:pt>
                <c:pt idx="4">
                  <c:v>41.602947728394767</c:v>
                </c:pt>
                <c:pt idx="5">
                  <c:v>39.961175818080974</c:v>
                </c:pt>
                <c:pt idx="6">
                  <c:v>41.886918195174417</c:v>
                </c:pt>
              </c:numCache>
            </c:numRef>
          </c:val>
          <c:extLst>
            <c:ext xmlns:c16="http://schemas.microsoft.com/office/drawing/2014/chart" uri="{C3380CC4-5D6E-409C-BE32-E72D297353CC}">
              <c16:uniqueId val="{00000007-F930-4A4A-A3E7-4E44B483B47F}"/>
            </c:ext>
          </c:extLst>
        </c:ser>
        <c:ser>
          <c:idx val="8"/>
          <c:order val="8"/>
          <c:tx>
            <c:strRef>
              <c:f>'LTCFs by Staff&amp;Season Overall'!$J$3</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Overall'!$J$4:$J$10</c:f>
              <c:numCache>
                <c:formatCode>0.0</c:formatCode>
                <c:ptCount val="7"/>
                <c:pt idx="0">
                  <c:v>44.100222961642274</c:v>
                </c:pt>
                <c:pt idx="1">
                  <c:v>47.540983606557376</c:v>
                </c:pt>
                <c:pt idx="2">
                  <c:v>51.360174102285093</c:v>
                </c:pt>
                <c:pt idx="3">
                  <c:v>59.119496855345908</c:v>
                </c:pt>
                <c:pt idx="4">
                  <c:v>47.57273342354533</c:v>
                </c:pt>
                <c:pt idx="5">
                  <c:v>41.557980045259704</c:v>
                </c:pt>
                <c:pt idx="6">
                  <c:v>45.675707503137915</c:v>
                </c:pt>
              </c:numCache>
            </c:numRef>
          </c:val>
          <c:extLst>
            <c:ext xmlns:c16="http://schemas.microsoft.com/office/drawing/2014/chart" uri="{C3380CC4-5D6E-409C-BE32-E72D297353CC}">
              <c16:uniqueId val="{00000008-F930-4A4A-A3E7-4E44B483B47F}"/>
            </c:ext>
          </c:extLst>
        </c:ser>
        <c:ser>
          <c:idx val="9"/>
          <c:order val="9"/>
          <c:tx>
            <c:strRef>
              <c:f>'LTCFs by Staff&amp;Season Overall'!$K$3</c:f>
              <c:strCache>
                <c:ptCount val="1"/>
                <c:pt idx="0">
                  <c:v>2020-2021</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Overall'!$K$4:$K$10</c:f>
              <c:numCache>
                <c:formatCode>0.0</c:formatCode>
                <c:ptCount val="7"/>
                <c:pt idx="0">
                  <c:v>63.530326594090205</c:v>
                </c:pt>
                <c:pt idx="1">
                  <c:v>69.991617770326911</c:v>
                </c:pt>
                <c:pt idx="2">
                  <c:v>68.555240793201136</c:v>
                </c:pt>
                <c:pt idx="3">
                  <c:v>72.674418604651152</c:v>
                </c:pt>
                <c:pt idx="4">
                  <c:v>67.507274490785647</c:v>
                </c:pt>
                <c:pt idx="5">
                  <c:v>64.407761366927303</c:v>
                </c:pt>
                <c:pt idx="6">
                  <c:v>66.3495205874097</c:v>
                </c:pt>
              </c:numCache>
            </c:numRef>
          </c:val>
          <c:extLst>
            <c:ext xmlns:c16="http://schemas.microsoft.com/office/drawing/2014/chart" uri="{C3380CC4-5D6E-409C-BE32-E72D297353CC}">
              <c16:uniqueId val="{00000009-F930-4A4A-A3E7-4E44B483B47F}"/>
            </c:ext>
          </c:extLst>
        </c:ser>
        <c:ser>
          <c:idx val="10"/>
          <c:order val="10"/>
          <c:tx>
            <c:strRef>
              <c:f>'LTCFs by Staff&amp;Season Overall'!$L$3</c:f>
              <c:strCache>
                <c:ptCount val="1"/>
                <c:pt idx="0">
                  <c:v>2021-2022</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Overall'!$L$4:$L$10</c:f>
              <c:numCache>
                <c:formatCode>0.0</c:formatCode>
                <c:ptCount val="7"/>
                <c:pt idx="0">
                  <c:v>54.622995564653699</c:v>
                </c:pt>
                <c:pt idx="1">
                  <c:v>53.60205831903945</c:v>
                </c:pt>
                <c:pt idx="2">
                  <c:v>66.862170087976537</c:v>
                </c:pt>
                <c:pt idx="3">
                  <c:v>51.055662188099802</c:v>
                </c:pt>
                <c:pt idx="4">
                  <c:v>56.568926123381566</c:v>
                </c:pt>
                <c:pt idx="5">
                  <c:v>51.501286817271954</c:v>
                </c:pt>
                <c:pt idx="6">
                  <c:v>55.23280055594163</c:v>
                </c:pt>
              </c:numCache>
            </c:numRef>
          </c:val>
          <c:extLst>
            <c:ext xmlns:c16="http://schemas.microsoft.com/office/drawing/2014/chart" uri="{C3380CC4-5D6E-409C-BE32-E72D297353CC}">
              <c16:uniqueId val="{0000000A-F930-4A4A-A3E7-4E44B483B47F}"/>
            </c:ext>
          </c:extLst>
        </c:ser>
        <c:ser>
          <c:idx val="11"/>
          <c:order val="11"/>
          <c:tx>
            <c:strRef>
              <c:f>'LTCFs by Staff&amp;Season Overall'!$M$3</c:f>
              <c:strCache>
                <c:ptCount val="1"/>
                <c:pt idx="0">
                  <c:v>2022-2023</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Overall'!$M$4:$M$10</c:f>
              <c:numCache>
                <c:formatCode>0.0</c:formatCode>
                <c:ptCount val="7"/>
                <c:pt idx="0">
                  <c:v>53.42723004694836</c:v>
                </c:pt>
                <c:pt idx="1">
                  <c:v>52.667814113597245</c:v>
                </c:pt>
                <c:pt idx="2">
                  <c:v>65.019762845849812</c:v>
                </c:pt>
                <c:pt idx="3">
                  <c:v>64.550264550264544</c:v>
                </c:pt>
                <c:pt idx="4">
                  <c:v>52.731326644370128</c:v>
                </c:pt>
                <c:pt idx="5">
                  <c:v>51.44859813084112</c:v>
                </c:pt>
                <c:pt idx="6">
                  <c:v>53.514342018830739</c:v>
                </c:pt>
              </c:numCache>
            </c:numRef>
          </c:val>
          <c:extLst>
            <c:ext xmlns:c16="http://schemas.microsoft.com/office/drawing/2014/chart" uri="{C3380CC4-5D6E-409C-BE32-E72D297353CC}">
              <c16:uniqueId val="{0000000B-F930-4A4A-A3E7-4E44B483B47F}"/>
            </c:ext>
          </c:extLst>
        </c:ser>
        <c:ser>
          <c:idx val="12"/>
          <c:order val="12"/>
          <c:tx>
            <c:strRef>
              <c:f>'LTCFs by Staff&amp;Season Overall'!$N$3</c:f>
              <c:strCache>
                <c:ptCount val="1"/>
                <c:pt idx="0">
                  <c:v>2023-2024</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'LTCFs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'LTCFs by Staff&amp;Season Overall'!$N$4:$N$10</c:f>
              <c:numCache>
                <c:formatCode>0.0</c:formatCode>
                <c:ptCount val="7"/>
                <c:pt idx="0">
                  <c:v>46.1439588688946</c:v>
                </c:pt>
                <c:pt idx="1">
                  <c:v>43.982494529540482</c:v>
                </c:pt>
                <c:pt idx="2">
                  <c:v>48.373408769448375</c:v>
                </c:pt>
                <c:pt idx="3">
                  <c:v>35.344827586206897</c:v>
                </c:pt>
                <c:pt idx="4">
                  <c:v>42.004264392324089</c:v>
                </c:pt>
                <c:pt idx="5">
                  <c:v>39.104991394148023</c:v>
                </c:pt>
                <c:pt idx="6">
                  <c:v>42.201924965625615</c:v>
                </c:pt>
              </c:numCache>
            </c:numRef>
          </c:val>
          <c:extLst>
            <c:ext xmlns:c16="http://schemas.microsoft.com/office/drawing/2014/chart" uri="{C3380CC4-5D6E-409C-BE32-E72D297353CC}">
              <c16:uniqueId val="{0000000C-F930-4A4A-A3E7-4E44B483B47F}"/>
            </c:ext>
          </c:extLst>
        </c:ser>
        <c:dLbls>
          <c:showLegendKey val="0"/>
          <c:showVal val="1"/>
          <c:showCatName val="0"/>
          <c:showSerName val="0"/>
          <c:showPercent val="0"/>
          <c:showBubbleSize val="0"/>
        </c:dLbls>
        <c:gapWidth val="150"/>
        <c:axId val="493040768"/>
        <c:axId val="493042688"/>
      </c:barChart>
      <c:catAx>
        <c:axId val="493040768"/>
        <c:scaling>
          <c:orientation val="minMax"/>
        </c:scaling>
        <c:delete val="0"/>
        <c:axPos val="b"/>
        <c:title>
          <c:tx>
            <c:rich>
              <a:bodyPr/>
              <a:lstStyle/>
              <a:p>
                <a:pPr>
                  <a:defRPr/>
                </a:pPr>
                <a:r>
                  <a:rPr lang="en-US"/>
                  <a:t>HSE Staff Category</a:t>
                </a:r>
              </a:p>
            </c:rich>
          </c:tx>
          <c:layout>
            <c:manualLayout>
              <c:xMode val="edge"/>
              <c:yMode val="edge"/>
              <c:x val="0.42500716924273352"/>
              <c:y val="0.83251542268463097"/>
            </c:manualLayout>
          </c:layout>
          <c:overlay val="0"/>
        </c:title>
        <c:numFmt formatCode="General" sourceLinked="0"/>
        <c:majorTickMark val="out"/>
        <c:minorTickMark val="none"/>
        <c:tickLblPos val="nextTo"/>
        <c:txPr>
          <a:bodyPr rot="0"/>
          <a:lstStyle/>
          <a:p>
            <a:pPr>
              <a:defRPr/>
            </a:pPr>
            <a:endParaRPr lang="en-US"/>
          </a:p>
        </c:txPr>
        <c:crossAx val="493042688"/>
        <c:crosses val="autoZero"/>
        <c:auto val="1"/>
        <c:lblAlgn val="ctr"/>
        <c:lblOffset val="100"/>
        <c:noMultiLvlLbl val="0"/>
      </c:catAx>
      <c:valAx>
        <c:axId val="493042688"/>
        <c:scaling>
          <c:orientation val="minMax"/>
        </c:scaling>
        <c:delete val="0"/>
        <c:axPos val="l"/>
        <c:title>
          <c:tx>
            <c:rich>
              <a:bodyPr rot="-5400000" vert="horz"/>
              <a:lstStyle/>
              <a:p>
                <a:pPr>
                  <a:defRPr/>
                </a:pPr>
                <a:r>
                  <a:rPr lang="en-US"/>
                  <a:t>Overall % Uptake</a:t>
                </a:r>
              </a:p>
            </c:rich>
          </c:tx>
          <c:layout>
            <c:manualLayout>
              <c:xMode val="edge"/>
              <c:yMode val="edge"/>
              <c:x val="1.3055792725258733E-2"/>
              <c:y val="0.14040208515602218"/>
            </c:manualLayout>
          </c:layout>
          <c:overlay val="0"/>
        </c:title>
        <c:numFmt formatCode="0" sourceLinked="0"/>
        <c:majorTickMark val="out"/>
        <c:minorTickMark val="none"/>
        <c:tickLblPos val="nextTo"/>
        <c:crossAx val="493040768"/>
        <c:crosses val="autoZero"/>
        <c:crossBetween val="between"/>
        <c:majorUnit val="10"/>
      </c:valAx>
    </c:plotArea>
    <c:legend>
      <c:legendPos val="b"/>
      <c:layout>
        <c:manualLayout>
          <c:xMode val="edge"/>
          <c:yMode val="edge"/>
          <c:x val="1.7434915413286723E-2"/>
          <c:y val="0.91400791389589364"/>
          <c:w val="0.98256508458671332"/>
          <c:h val="8.5992086104106455E-2"/>
        </c:manualLayout>
      </c:layout>
      <c:overlay val="0"/>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'Summary tables'!$B$35</c:f>
              <c:strCache>
                <c:ptCount val="1"/>
                <c:pt idx="0">
                  <c:v>2011-2012 </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tables'!$B$53:$B$56</c:f>
              <c:numCache>
                <c:formatCode>0.0</c:formatCode>
                <c:ptCount val="4"/>
                <c:pt idx="0">
                  <c:v>13.420787083753785</c:v>
                </c:pt>
                <c:pt idx="1">
                  <c:v>21.3</c:v>
                </c:pt>
                <c:pt idx="2">
                  <c:v>27.938144329896907</c:v>
                </c:pt>
                <c:pt idx="3">
                  <c:v>7.7777777777777777</c:v>
                </c:pt>
              </c:numCache>
            </c:numRef>
          </c:val>
          <c:extLst>
            <c:ext xmlns:c16="http://schemas.microsoft.com/office/drawing/2014/chart" uri="{C3380CC4-5D6E-409C-BE32-E72D297353CC}">
              <c16:uniqueId val="{00000000-269E-4B25-8BE7-2279D0C2A993}"/>
            </c:ext>
          </c:extLst>
        </c:ser>
        <c:ser>
          <c:idx val="1"/>
          <c:order val="1"/>
          <c:tx>
            <c:strRef>
              <c:f>'Summary tables'!$C$35</c:f>
              <c:strCache>
                <c:ptCount val="1"/>
                <c:pt idx="0">
                  <c:v>2012-2013 </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tables'!$C$53:$C$56</c:f>
              <c:numCache>
                <c:formatCode>0.0</c:formatCode>
                <c:ptCount val="4"/>
                <c:pt idx="0">
                  <c:v>15.313558957201986</c:v>
                </c:pt>
                <c:pt idx="1">
                  <c:v>16.014669926650367</c:v>
                </c:pt>
                <c:pt idx="2">
                  <c:v>17.092866756393001</c:v>
                </c:pt>
                <c:pt idx="3">
                  <c:v>9.2510288065843618</c:v>
                </c:pt>
              </c:numCache>
            </c:numRef>
          </c:val>
          <c:extLst>
            <c:ext xmlns:c16="http://schemas.microsoft.com/office/drawing/2014/chart" uri="{C3380CC4-5D6E-409C-BE32-E72D297353CC}">
              <c16:uniqueId val="{00000001-269E-4B25-8BE7-2279D0C2A993}"/>
            </c:ext>
          </c:extLst>
        </c:ser>
        <c:ser>
          <c:idx val="2"/>
          <c:order val="2"/>
          <c:tx>
            <c:strRef>
              <c:f>'Summary tables'!$D$35</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tables'!$D$53:$D$56</c:f>
              <c:numCache>
                <c:formatCode>0.0</c:formatCode>
                <c:ptCount val="4"/>
                <c:pt idx="0">
                  <c:v>20.474752479875843</c:v>
                </c:pt>
                <c:pt idx="1">
                  <c:v>21.650165016501649</c:v>
                </c:pt>
                <c:pt idx="2">
                  <c:v>25.652771415483279</c:v>
                </c:pt>
                <c:pt idx="3">
                  <c:v>13.996316758747698</c:v>
                </c:pt>
              </c:numCache>
            </c:numRef>
          </c:val>
          <c:extLst>
            <c:ext xmlns:c16="http://schemas.microsoft.com/office/drawing/2014/chart" uri="{C3380CC4-5D6E-409C-BE32-E72D297353CC}">
              <c16:uniqueId val="{00000002-269E-4B25-8BE7-2279D0C2A993}"/>
            </c:ext>
          </c:extLst>
        </c:ser>
        <c:ser>
          <c:idx val="3"/>
          <c:order val="3"/>
          <c:tx>
            <c:strRef>
              <c:f>'Summary tables'!$E$35</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tables'!$E$53:$E$56</c:f>
              <c:numCache>
                <c:formatCode>0.0</c:formatCode>
                <c:ptCount val="4"/>
                <c:pt idx="0">
                  <c:v>26.666666666666668</c:v>
                </c:pt>
                <c:pt idx="1">
                  <c:v>26.202661207778917</c:v>
                </c:pt>
                <c:pt idx="2">
                  <c:v>38.430311231393773</c:v>
                </c:pt>
                <c:pt idx="3">
                  <c:v>19.370122630992196</c:v>
                </c:pt>
              </c:numCache>
            </c:numRef>
          </c:val>
          <c:extLst>
            <c:ext xmlns:c16="http://schemas.microsoft.com/office/drawing/2014/chart" uri="{C3380CC4-5D6E-409C-BE32-E72D297353CC}">
              <c16:uniqueId val="{00000003-269E-4B25-8BE7-2279D0C2A993}"/>
            </c:ext>
          </c:extLst>
        </c:ser>
        <c:ser>
          <c:idx val="4"/>
          <c:order val="4"/>
          <c:tx>
            <c:strRef>
              <c:f>'Summary tables'!$F$35</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tables'!$F$53:$F$56</c:f>
              <c:numCache>
                <c:formatCode>0.0</c:formatCode>
                <c:ptCount val="4"/>
                <c:pt idx="0">
                  <c:v>25.102207686017991</c:v>
                </c:pt>
                <c:pt idx="1">
                  <c:v>23.484365028717296</c:v>
                </c:pt>
                <c:pt idx="2">
                  <c:v>19.642857142857142</c:v>
                </c:pt>
                <c:pt idx="3">
                  <c:v>23.129939693598534</c:v>
                </c:pt>
              </c:numCache>
            </c:numRef>
          </c:val>
          <c:extLst>
            <c:ext xmlns:c16="http://schemas.microsoft.com/office/drawing/2014/chart" uri="{C3380CC4-5D6E-409C-BE32-E72D297353CC}">
              <c16:uniqueId val="{00000004-269E-4B25-8BE7-2279D0C2A993}"/>
            </c:ext>
          </c:extLst>
        </c:ser>
        <c:ser>
          <c:idx val="5"/>
          <c:order val="5"/>
          <c:tx>
            <c:strRef>
              <c:f>'Summary tables'!$G$35</c:f>
              <c:strCache>
                <c:ptCount val="1"/>
                <c:pt idx="0">
                  <c:v>2016-2017</c:v>
                </c:pt>
              </c:strCache>
            </c:strRef>
          </c:tx>
          <c:spPr>
            <a:solidFill>
              <a:srgbClr val="006858"/>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tables'!$G$53:$G$56</c:f>
              <c:numCache>
                <c:formatCode>0.0</c:formatCode>
                <c:ptCount val="4"/>
                <c:pt idx="0">
                  <c:v>30.780979692346055</c:v>
                </c:pt>
                <c:pt idx="1">
                  <c:v>26.914044152184125</c:v>
                </c:pt>
                <c:pt idx="2">
                  <c:v>25.503030303030304</c:v>
                </c:pt>
                <c:pt idx="3">
                  <c:v>26.476402095026476</c:v>
                </c:pt>
              </c:numCache>
            </c:numRef>
          </c:val>
          <c:extLst>
            <c:ext xmlns:c16="http://schemas.microsoft.com/office/drawing/2014/chart" uri="{C3380CC4-5D6E-409C-BE32-E72D297353CC}">
              <c16:uniqueId val="{00000005-269E-4B25-8BE7-2279D0C2A993}"/>
            </c:ext>
          </c:extLst>
        </c:ser>
        <c:ser>
          <c:idx val="6"/>
          <c:order val="6"/>
          <c:tx>
            <c:strRef>
              <c:f>'Summary tables'!$H$35</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tables'!$H$53:$H$56</c:f>
              <c:numCache>
                <c:formatCode>0.0</c:formatCode>
                <c:ptCount val="4"/>
                <c:pt idx="0">
                  <c:v>39.248786663853139</c:v>
                </c:pt>
                <c:pt idx="1">
                  <c:v>36.349036402569595</c:v>
                </c:pt>
                <c:pt idx="2">
                  <c:v>38.415129651062571</c:v>
                </c:pt>
                <c:pt idx="3">
                  <c:v>29.566854990583803</c:v>
                </c:pt>
              </c:numCache>
            </c:numRef>
          </c:val>
          <c:extLst>
            <c:ext xmlns:c16="http://schemas.microsoft.com/office/drawing/2014/chart" uri="{C3380CC4-5D6E-409C-BE32-E72D297353CC}">
              <c16:uniqueId val="{00000006-269E-4B25-8BE7-2279D0C2A993}"/>
            </c:ext>
          </c:extLst>
        </c:ser>
        <c:ser>
          <c:idx val="7"/>
          <c:order val="7"/>
          <c:tx>
            <c:strRef>
              <c:f>'Summary tables'!$I$35</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tables'!$A$53:$A$56</c:f>
              <c:strCache>
                <c:ptCount val="4"/>
                <c:pt idx="0">
                  <c:v>&lt;50  HCWs</c:v>
                </c:pt>
                <c:pt idx="1">
                  <c:v>50-99 HCWs</c:v>
                </c:pt>
                <c:pt idx="2">
                  <c:v>100-149 HCWs</c:v>
                </c:pt>
                <c:pt idx="3">
                  <c:v>&gt;=150 HCWs</c:v>
                </c:pt>
              </c:strCache>
            </c:strRef>
          </c:cat>
          <c:val>
            <c:numRef>
              <c:f>'Summary tables'!$I$53:$I$56</c:f>
              <c:numCache>
                <c:formatCode>0.0</c:formatCode>
                <c:ptCount val="4"/>
                <c:pt idx="0">
                  <c:v>41.944296375266518</c:v>
                </c:pt>
                <c:pt idx="1">
                  <c:v>43.105539830165789</c:v>
                </c:pt>
                <c:pt idx="2">
                  <c:v>40.819542947202521</c:v>
                </c:pt>
                <c:pt idx="3">
                  <c:v>41.795069337442222</c:v>
                </c:pt>
              </c:numCache>
            </c:numRef>
          </c:val>
          <c:extLst>
            <c:ext xmlns:c16="http://schemas.microsoft.com/office/drawing/2014/chart" uri="{C3380CC4-5D6E-409C-BE32-E72D297353CC}">
              <c16:uniqueId val="{00000007-269E-4B25-8BE7-2279D0C2A993}"/>
            </c:ext>
          </c:extLst>
        </c:ser>
        <c:ser>
          <c:idx val="8"/>
          <c:order val="8"/>
          <c:tx>
            <c:strRef>
              <c:f>'Summary tables'!$J$35</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tables'!$A$53:$A$56</c:f>
              <c:strCache>
                <c:ptCount val="4"/>
                <c:pt idx="0">
                  <c:v>&lt;50  HCWs</c:v>
                </c:pt>
                <c:pt idx="1">
                  <c:v>50-99 HCWs</c:v>
                </c:pt>
                <c:pt idx="2">
                  <c:v>100-149 HCWs</c:v>
                </c:pt>
                <c:pt idx="3">
                  <c:v>&gt;=150 HCWs</c:v>
                </c:pt>
              </c:strCache>
            </c:strRef>
          </c:cat>
          <c:val>
            <c:numRef>
              <c:f>'Summary tables'!$J$53:$J$56</c:f>
              <c:numCache>
                <c:formatCode>0.0</c:formatCode>
                <c:ptCount val="4"/>
                <c:pt idx="0">
                  <c:v>46.789276807980052</c:v>
                </c:pt>
                <c:pt idx="1">
                  <c:v>45.868768675382974</c:v>
                </c:pt>
                <c:pt idx="2">
                  <c:v>53.267477203647417</c:v>
                </c:pt>
                <c:pt idx="3">
                  <c:v>40.585146286571643</c:v>
                </c:pt>
              </c:numCache>
            </c:numRef>
          </c:val>
          <c:extLst>
            <c:ext xmlns:c16="http://schemas.microsoft.com/office/drawing/2014/chart" uri="{C3380CC4-5D6E-409C-BE32-E72D297353CC}">
              <c16:uniqueId val="{00000008-269E-4B25-8BE7-2279D0C2A993}"/>
            </c:ext>
          </c:extLst>
        </c:ser>
        <c:ser>
          <c:idx val="9"/>
          <c:order val="9"/>
          <c:tx>
            <c:strRef>
              <c:f>'Summary tables'!$K$35</c:f>
              <c:strCache>
                <c:ptCount val="1"/>
                <c:pt idx="0">
                  <c:v>2020-2021</c:v>
                </c:pt>
              </c:strCache>
            </c:strRef>
          </c:tx>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tables'!$A$53:$A$56</c:f>
              <c:strCache>
                <c:ptCount val="4"/>
                <c:pt idx="0">
                  <c:v>&lt;50  HCWs</c:v>
                </c:pt>
                <c:pt idx="1">
                  <c:v>50-99 HCWs</c:v>
                </c:pt>
                <c:pt idx="2">
                  <c:v>100-149 HCWs</c:v>
                </c:pt>
                <c:pt idx="3">
                  <c:v>&gt;=150 HCWs</c:v>
                </c:pt>
              </c:strCache>
            </c:strRef>
          </c:cat>
          <c:val>
            <c:numRef>
              <c:f>'Summary tables'!$K$53:$K$56</c:f>
              <c:numCache>
                <c:formatCode>0.0</c:formatCode>
                <c:ptCount val="4"/>
                <c:pt idx="0">
                  <c:v>64.587737843551793</c:v>
                </c:pt>
                <c:pt idx="1">
                  <c:v>66.593503072870945</c:v>
                </c:pt>
                <c:pt idx="2">
                  <c:v>63.690653926545238</c:v>
                </c:pt>
                <c:pt idx="3">
                  <c:v>67.787605536729657</c:v>
                </c:pt>
              </c:numCache>
            </c:numRef>
          </c:val>
          <c:extLst>
            <c:ext xmlns:c16="http://schemas.microsoft.com/office/drawing/2014/chart" uri="{C3380CC4-5D6E-409C-BE32-E72D297353CC}">
              <c16:uniqueId val="{00000009-269E-4B25-8BE7-2279D0C2A993}"/>
            </c:ext>
          </c:extLst>
        </c:ser>
        <c:ser>
          <c:idx val="10"/>
          <c:order val="10"/>
          <c:tx>
            <c:strRef>
              <c:f>'Summary tables'!$L$35</c:f>
              <c:strCache>
                <c:ptCount val="1"/>
                <c:pt idx="0">
                  <c:v>2021-2022</c:v>
                </c:pt>
              </c:strCache>
            </c:strRef>
          </c:tx>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tables'!$A$53:$A$56</c:f>
              <c:strCache>
                <c:ptCount val="4"/>
                <c:pt idx="0">
                  <c:v>&lt;50  HCWs</c:v>
                </c:pt>
                <c:pt idx="1">
                  <c:v>50-99 HCWs</c:v>
                </c:pt>
                <c:pt idx="2">
                  <c:v>100-149 HCWs</c:v>
                </c:pt>
                <c:pt idx="3">
                  <c:v>&gt;=150 HCWs</c:v>
                </c:pt>
              </c:strCache>
            </c:strRef>
          </c:cat>
          <c:val>
            <c:numRef>
              <c:f>'Summary tables'!$L$53:$L$56</c:f>
              <c:numCache>
                <c:formatCode>0.0</c:formatCode>
                <c:ptCount val="4"/>
                <c:pt idx="0">
                  <c:v>53.948791922106018</c:v>
                </c:pt>
                <c:pt idx="1">
                  <c:v>59.484848484848484</c:v>
                </c:pt>
                <c:pt idx="2">
                  <c:v>58.788182273410115</c:v>
                </c:pt>
                <c:pt idx="3">
                  <c:v>52.452531645569621</c:v>
                </c:pt>
              </c:numCache>
            </c:numRef>
          </c:val>
          <c:extLst>
            <c:ext xmlns:c16="http://schemas.microsoft.com/office/drawing/2014/chart" uri="{C3380CC4-5D6E-409C-BE32-E72D297353CC}">
              <c16:uniqueId val="{0000000A-269E-4B25-8BE7-2279D0C2A993}"/>
            </c:ext>
          </c:extLst>
        </c:ser>
        <c:dLbls>
          <c:dLblPos val="outEnd"/>
          <c:showLegendKey val="0"/>
          <c:showVal val="1"/>
          <c:showCatName val="0"/>
          <c:showSerName val="0"/>
          <c:showPercent val="0"/>
          <c:showBubbleSize val="0"/>
        </c:dLbls>
        <c:gapWidth val="150"/>
        <c:axId val="522970240"/>
        <c:axId val="522972160"/>
      </c:barChart>
      <c:catAx>
        <c:axId val="522970240"/>
        <c:scaling>
          <c:orientation val="minMax"/>
        </c:scaling>
        <c:delete val="0"/>
        <c:axPos val="b"/>
        <c:title>
          <c:tx>
            <c:rich>
              <a:bodyPr/>
              <a:lstStyle/>
              <a:p>
                <a:pPr>
                  <a:defRPr/>
                </a:pPr>
                <a:r>
                  <a:rPr lang="en-US" dirty="0"/>
                  <a:t>Eligible LTCF HCW Staff Category Size</a:t>
                </a:r>
              </a:p>
            </c:rich>
          </c:tx>
          <c:overlay val="0"/>
        </c:title>
        <c:numFmt formatCode="General" sourceLinked="1"/>
        <c:majorTickMark val="out"/>
        <c:minorTickMark val="none"/>
        <c:tickLblPos val="nextTo"/>
        <c:crossAx val="522972160"/>
        <c:crosses val="autoZero"/>
        <c:auto val="1"/>
        <c:lblAlgn val="ctr"/>
        <c:lblOffset val="100"/>
        <c:noMultiLvlLbl val="0"/>
      </c:catAx>
      <c:valAx>
        <c:axId val="522972160"/>
        <c:scaling>
          <c:orientation val="minMax"/>
        </c:scaling>
        <c:delete val="0"/>
        <c:axPos val="l"/>
        <c:title>
          <c:tx>
            <c:rich>
              <a:bodyPr rot="-5400000" vert="horz"/>
              <a:lstStyle/>
              <a:p>
                <a:pPr>
                  <a:defRPr/>
                </a:pPr>
                <a:r>
                  <a:rPr lang="en-IE" dirty="0"/>
                  <a:t>Overall % Uptake</a:t>
                </a:r>
              </a:p>
            </c:rich>
          </c:tx>
          <c:overlay val="0"/>
        </c:title>
        <c:numFmt formatCode="0.0" sourceLinked="1"/>
        <c:majorTickMark val="out"/>
        <c:minorTickMark val="none"/>
        <c:tickLblPos val="nextTo"/>
        <c:crossAx val="522970240"/>
        <c:crosses val="autoZero"/>
        <c:crossBetween val="between"/>
      </c:valAx>
    </c:plotArea>
    <c:legend>
      <c:legendPos val="b"/>
      <c:overlay val="0"/>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1105835256228339"/>
          <c:y val="5.1400554097404488E-2"/>
          <c:w val="0.85851394975633055"/>
          <c:h val="0.64743438320209978"/>
        </c:manualLayout>
      </c:layout>
      <c:barChart>
        <c:barDir val="col"/>
        <c:grouping val="clustered"/>
        <c:varyColors val="0"/>
        <c:ser>
          <c:idx val="2"/>
          <c:order val="0"/>
          <c:tx>
            <c:strRef>
              <c:f>'Target Uptake ex private'!$G$4</c:f>
              <c:strCache>
                <c:ptCount val="1"/>
                <c:pt idx="0">
                  <c:v>% LTCFs Meeting National Uptake Target</c:v>
                </c:pt>
              </c:strCache>
            </c:strRef>
          </c:tx>
          <c:spPr>
            <a:solidFill>
              <a:srgbClr val="BA1F46"/>
            </a:solidFill>
          </c:spPr>
          <c:invertIfNegative val="0"/>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'Target Uptake ex private'!$A$5:$A$17</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'Target Uptake ex private'!$G$5:$G$17</c:f>
              <c:numCache>
                <c:formatCode>0.0%</c:formatCode>
                <c:ptCount val="13"/>
                <c:pt idx="0">
                  <c:v>0.10714285714285714</c:v>
                </c:pt>
                <c:pt idx="1">
                  <c:v>4.6296296296296294E-2</c:v>
                </c:pt>
                <c:pt idx="2">
                  <c:v>0.16091954022988506</c:v>
                </c:pt>
                <c:pt idx="3">
                  <c:v>0.27272727272727271</c:v>
                </c:pt>
                <c:pt idx="4">
                  <c:v>8.6419753086419748E-2</c:v>
                </c:pt>
                <c:pt idx="5">
                  <c:v>0.23762376237623761</c:v>
                </c:pt>
                <c:pt idx="6">
                  <c:v>0.12403100775193798</c:v>
                </c:pt>
                <c:pt idx="7">
                  <c:v>0.17889908256880735</c:v>
                </c:pt>
                <c:pt idx="8">
                  <c:v>0.10256410256410256</c:v>
                </c:pt>
                <c:pt idx="9">
                  <c:v>0.37777777777777777</c:v>
                </c:pt>
                <c:pt idx="10">
                  <c:v>0.18691588785046728</c:v>
                </c:pt>
                <c:pt idx="11">
                  <c:v>0.15204678362573099</c:v>
                </c:pt>
                <c:pt idx="12">
                  <c:v>5.7324840764331211E-2</c:v>
                </c:pt>
              </c:numCache>
            </c:numRef>
          </c:val>
          <c:extLst>
            <c:ext xmlns:c16="http://schemas.microsoft.com/office/drawing/2014/chart" uri="{C3380CC4-5D6E-409C-BE32-E72D297353CC}">
              <c16:uniqueId val="{00000000-4428-4527-B920-E7CA688FAB42}"/>
            </c:ext>
          </c:extLst>
        </c:ser>
        <c:dLbls>
          <c:dLblPos val="outEnd"/>
          <c:showLegendKey val="0"/>
          <c:showVal val="1"/>
          <c:showCatName val="0"/>
          <c:showSerName val="0"/>
          <c:showPercent val="0"/>
          <c:showBubbleSize val="0"/>
        </c:dLbls>
        <c:gapWidth val="150"/>
        <c:axId val="492991616"/>
        <c:axId val="492993536"/>
      </c:barChart>
      <c:lineChart>
        <c:grouping val="standard"/>
        <c:varyColors val="0"/>
        <c:ser>
          <c:idx val="0"/>
          <c:order val="1"/>
          <c:tx>
            <c:strRef>
              <c:f>'Target Uptake ex private'!$H$4</c:f>
              <c:strCache>
                <c:ptCount val="1"/>
                <c:pt idx="0">
                  <c:v>National Target % Uptake</c:v>
                </c:pt>
              </c:strCache>
            </c:strRef>
          </c:tx>
          <c:spPr>
            <a:ln w="15875">
              <a:prstDash val="sysDot"/>
            </a:ln>
          </c:spP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'Target Uptake ex private'!$A$5:$A$17</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'Target Uptake ex private'!$H$5:$H$17</c:f>
              <c:numCache>
                <c:formatCode>0%</c:formatCode>
                <c:ptCount val="13"/>
                <c:pt idx="0">
                  <c:v>0.4</c:v>
                </c:pt>
                <c:pt idx="1">
                  <c:v>0.4</c:v>
                </c:pt>
                <c:pt idx="2">
                  <c:v>0.4</c:v>
                </c:pt>
                <c:pt idx="3">
                  <c:v>0.4</c:v>
                </c:pt>
                <c:pt idx="4">
                  <c:v>0.4</c:v>
                </c:pt>
                <c:pt idx="5">
                  <c:v>0.4</c:v>
                </c:pt>
                <c:pt idx="6">
                  <c:v>0.65</c:v>
                </c:pt>
                <c:pt idx="7">
                  <c:v>0.6</c:v>
                </c:pt>
                <c:pt idx="8">
                  <c:v>0.75</c:v>
                </c:pt>
                <c:pt idx="9">
                  <c:v>0.75</c:v>
                </c:pt>
                <c:pt idx="10">
                  <c:v>0.75</c:v>
                </c:pt>
                <c:pt idx="11">
                  <c:v>0.75</c:v>
                </c:pt>
                <c:pt idx="12">
                  <c:v>0.75</c:v>
                </c:pt>
              </c:numCache>
            </c:numRef>
          </c:val>
          <c:smooth val="0"/>
          <c:extLst>
            <c:ext xmlns:c16="http://schemas.microsoft.com/office/drawing/2014/chart" uri="{C3380CC4-5D6E-409C-BE32-E72D297353CC}">
              <c16:uniqueId val="{00000001-4428-4527-B920-E7CA688FAB42}"/>
            </c:ext>
          </c:extLst>
        </c:ser>
        <c:dLbls>
          <c:showLegendKey val="0"/>
          <c:showVal val="0"/>
          <c:showCatName val="0"/>
          <c:showSerName val="0"/>
          <c:showPercent val="0"/>
          <c:showBubbleSize val="0"/>
        </c:dLbls>
        <c:marker val="1"/>
        <c:smooth val="0"/>
        <c:axId val="493013632"/>
        <c:axId val="493012096"/>
      </c:lineChart>
      <c:catAx>
        <c:axId val="492991616"/>
        <c:scaling>
          <c:orientation val="minMax"/>
        </c:scaling>
        <c:delete val="0"/>
        <c:axPos val="b"/>
        <c:title>
          <c:tx>
            <c:rich>
              <a:bodyPr/>
              <a:lstStyle/>
              <a:p>
                <a:pPr>
                  <a:defRPr/>
                </a:pPr>
                <a:r>
                  <a:rPr lang="en-US"/>
                  <a:t>Season</a:t>
                </a:r>
              </a:p>
            </c:rich>
          </c:tx>
          <c:overlay val="0"/>
        </c:title>
        <c:numFmt formatCode="General" sourceLinked="0"/>
        <c:majorTickMark val="out"/>
        <c:minorTickMark val="none"/>
        <c:tickLblPos val="nextTo"/>
        <c:txPr>
          <a:bodyPr rot="-5400000" vert="horz"/>
          <a:lstStyle/>
          <a:p>
            <a:pPr>
              <a:defRPr/>
            </a:pPr>
            <a:endParaRPr lang="en-US"/>
          </a:p>
        </c:txPr>
        <c:crossAx val="492993536"/>
        <c:crosses val="autoZero"/>
        <c:auto val="1"/>
        <c:lblAlgn val="ctr"/>
        <c:lblOffset val="100"/>
        <c:noMultiLvlLbl val="0"/>
      </c:catAx>
      <c:valAx>
        <c:axId val="492993536"/>
        <c:scaling>
          <c:orientation val="minMax"/>
          <c:max val="0.8"/>
        </c:scaling>
        <c:delete val="0"/>
        <c:axPos val="l"/>
        <c:title>
          <c:tx>
            <c:rich>
              <a:bodyPr rot="-5400000" vert="horz"/>
              <a:lstStyle/>
              <a:p>
                <a:pPr>
                  <a:defRPr/>
                </a:pPr>
                <a:r>
                  <a:rPr lang="en-US"/>
                  <a:t> % Public  LTCFs Meeting National Uotake Target</a:t>
                </a:r>
                <a:endParaRPr lang="en-IE"/>
              </a:p>
            </c:rich>
          </c:tx>
          <c:layout>
            <c:manualLayout>
              <c:xMode val="edge"/>
              <c:yMode val="edge"/>
              <c:x val="2.1138808426148805E-3"/>
              <c:y val="9.3067220764071146E-2"/>
            </c:manualLayout>
          </c:layout>
          <c:overlay val="0"/>
        </c:title>
        <c:numFmt formatCode="0%" sourceLinked="0"/>
        <c:majorTickMark val="out"/>
        <c:minorTickMark val="none"/>
        <c:tickLblPos val="nextTo"/>
        <c:crossAx val="492991616"/>
        <c:crosses val="autoZero"/>
        <c:crossBetween val="between"/>
      </c:valAx>
      <c:valAx>
        <c:axId val="493012096"/>
        <c:scaling>
          <c:orientation val="minMax"/>
          <c:max val="0.70000000000000007"/>
        </c:scaling>
        <c:delete val="1"/>
        <c:axPos val="r"/>
        <c:numFmt formatCode="0%" sourceLinked="1"/>
        <c:majorTickMark val="out"/>
        <c:minorTickMark val="none"/>
        <c:tickLblPos val="nextTo"/>
        <c:crossAx val="493013632"/>
        <c:crosses val="max"/>
        <c:crossBetween val="between"/>
      </c:valAx>
      <c:catAx>
        <c:axId val="493013632"/>
        <c:scaling>
          <c:orientation val="minMax"/>
        </c:scaling>
        <c:delete val="1"/>
        <c:axPos val="b"/>
        <c:numFmt formatCode="General" sourceLinked="1"/>
        <c:majorTickMark val="out"/>
        <c:minorTickMark val="none"/>
        <c:tickLblPos val="nextTo"/>
        <c:crossAx val="493012096"/>
        <c:crosses val="autoZero"/>
        <c:auto val="1"/>
        <c:lblAlgn val="ctr"/>
        <c:lblOffset val="100"/>
        <c:noMultiLvlLbl val="0"/>
      </c:catAx>
    </c:plotArea>
    <c:legend>
      <c:legendPos val="t"/>
      <c:layout>
        <c:manualLayout>
          <c:xMode val="edge"/>
          <c:yMode val="edge"/>
          <c:x val="0.13928266832458419"/>
          <c:y val="2.7777777777777776E-2"/>
          <c:w val="0.41272258817666008"/>
          <c:h val="0.13001348789734615"/>
        </c:manualLayout>
      </c:layout>
      <c:overlay val="0"/>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63601309095621"/>
          <c:y val="4.2784276242926279E-2"/>
          <c:w val="0.837185660434421"/>
          <c:h val="0.75813390432047278"/>
        </c:manualLayout>
      </c:layout>
      <c:barChart>
        <c:barDir val="col"/>
        <c:grouping val="stacked"/>
        <c:varyColors val="0"/>
        <c:ser>
          <c:idx val="0"/>
          <c:order val="0"/>
          <c:tx>
            <c:strRef>
              <c:f>'LTCF No. participants'!$A$3</c:f>
              <c:strCache>
                <c:ptCount val="1"/>
                <c:pt idx="0">
                  <c:v>HSE funded, managed and staffed</c:v>
                </c:pt>
              </c:strCache>
            </c:strRef>
          </c:tx>
          <c:spPr>
            <a:solidFill>
              <a:srgbClr val="BA1F46"/>
            </a:solidFill>
            <a:ln>
              <a:noFill/>
            </a:ln>
          </c:spPr>
          <c:invertIfNegative val="0"/>
          <c:dLbls>
            <c:spPr>
              <a:solidFill>
                <a:sysClr val="window" lastClr="FFFFFF"/>
              </a:solid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 No. participants'!$B$2:$N$2</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'LTCF No. participants'!$B$3:$N$3</c:f>
              <c:numCache>
                <c:formatCode>0</c:formatCode>
                <c:ptCount val="13"/>
                <c:pt idx="0">
                  <c:v>56</c:v>
                </c:pt>
                <c:pt idx="1">
                  <c:v>108</c:v>
                </c:pt>
                <c:pt idx="2">
                  <c:v>87</c:v>
                </c:pt>
                <c:pt idx="3">
                  <c:v>66</c:v>
                </c:pt>
                <c:pt idx="4">
                  <c:v>81</c:v>
                </c:pt>
                <c:pt idx="5">
                  <c:v>101</c:v>
                </c:pt>
                <c:pt idx="6">
                  <c:v>129</c:v>
                </c:pt>
                <c:pt idx="7">
                  <c:v>218</c:v>
                </c:pt>
                <c:pt idx="8">
                  <c:v>234</c:v>
                </c:pt>
                <c:pt idx="9">
                  <c:v>225</c:v>
                </c:pt>
                <c:pt idx="10">
                  <c:v>214</c:v>
                </c:pt>
                <c:pt idx="11">
                  <c:v>171</c:v>
                </c:pt>
                <c:pt idx="12">
                  <c:v>157</c:v>
                </c:pt>
              </c:numCache>
            </c:numRef>
          </c:val>
          <c:extLst>
            <c:ext xmlns:c16="http://schemas.microsoft.com/office/drawing/2014/chart" uri="{C3380CC4-5D6E-409C-BE32-E72D297353CC}">
              <c16:uniqueId val="{00000000-59DB-4212-BE20-1AFFA0562883}"/>
            </c:ext>
          </c:extLst>
        </c:ser>
        <c:ser>
          <c:idx val="1"/>
          <c:order val="1"/>
          <c:tx>
            <c:strRef>
              <c:f>'LTCF No. participants'!$A$4</c:f>
              <c:strCache>
                <c:ptCount val="1"/>
                <c:pt idx="0">
                  <c:v>Non-HSE</c:v>
                </c:pt>
              </c:strCache>
            </c:strRef>
          </c:tx>
          <c:spPr>
            <a:solidFill>
              <a:srgbClr val="EB89A3"/>
            </a:solidFill>
            <a:ln>
              <a:noFill/>
            </a:ln>
          </c:spPr>
          <c:invertIfNegative val="0"/>
          <c:dLbls>
            <c:spPr>
              <a:solidFill>
                <a:sysClr val="window" lastClr="FFFFFF"/>
              </a:solid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'LTCF No. participants'!$B$2:$N$2</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'LTCF No. participants'!$B$4:$N$4</c:f>
              <c:numCache>
                <c:formatCode>0</c:formatCode>
                <c:ptCount val="13"/>
                <c:pt idx="0">
                  <c:v>14</c:v>
                </c:pt>
                <c:pt idx="1">
                  <c:v>29</c:v>
                </c:pt>
                <c:pt idx="2">
                  <c:v>30</c:v>
                </c:pt>
                <c:pt idx="3">
                  <c:v>25</c:v>
                </c:pt>
                <c:pt idx="4">
                  <c:v>17</c:v>
                </c:pt>
                <c:pt idx="5">
                  <c:v>21</c:v>
                </c:pt>
                <c:pt idx="6">
                  <c:v>59</c:v>
                </c:pt>
                <c:pt idx="7">
                  <c:v>51</c:v>
                </c:pt>
                <c:pt idx="8">
                  <c:v>42</c:v>
                </c:pt>
                <c:pt idx="9">
                  <c:v>197</c:v>
                </c:pt>
                <c:pt idx="10">
                  <c:v>79</c:v>
                </c:pt>
                <c:pt idx="11">
                  <c:v>48</c:v>
                </c:pt>
                <c:pt idx="12">
                  <c:v>60</c:v>
                </c:pt>
              </c:numCache>
            </c:numRef>
          </c:val>
          <c:extLst>
            <c:ext xmlns:c16="http://schemas.microsoft.com/office/drawing/2014/chart" uri="{C3380CC4-5D6E-409C-BE32-E72D297353CC}">
              <c16:uniqueId val="{00000001-59DB-4212-BE20-1AFFA0562883}"/>
            </c:ext>
          </c:extLst>
        </c:ser>
        <c:dLbls>
          <c:showLegendKey val="0"/>
          <c:showVal val="1"/>
          <c:showCatName val="0"/>
          <c:showSerName val="0"/>
          <c:showPercent val="0"/>
          <c:showBubbleSize val="0"/>
        </c:dLbls>
        <c:gapWidth val="150"/>
        <c:overlap val="100"/>
        <c:axId val="494404736"/>
        <c:axId val="494406656"/>
      </c:barChart>
      <c:catAx>
        <c:axId val="494404736"/>
        <c:scaling>
          <c:orientation val="minMax"/>
        </c:scaling>
        <c:delete val="0"/>
        <c:axPos val="b"/>
        <c:title>
          <c:tx>
            <c:rich>
              <a:bodyPr/>
              <a:lstStyle/>
              <a:p>
                <a:pPr>
                  <a:defRPr/>
                </a:pPr>
                <a:r>
                  <a:rPr lang="en-US"/>
                  <a:t>Season</a:t>
                </a:r>
              </a:p>
            </c:rich>
          </c:tx>
          <c:layout>
            <c:manualLayout>
              <c:xMode val="edge"/>
              <c:yMode val="edge"/>
              <c:x val="0.50319049897768309"/>
              <c:y val="0.94072389388826394"/>
            </c:manualLayout>
          </c:layout>
          <c:overlay val="0"/>
        </c:title>
        <c:numFmt formatCode="General" sourceLinked="0"/>
        <c:majorTickMark val="out"/>
        <c:minorTickMark val="none"/>
        <c:tickLblPos val="nextTo"/>
        <c:crossAx val="494406656"/>
        <c:crosses val="autoZero"/>
        <c:auto val="1"/>
        <c:lblAlgn val="ctr"/>
        <c:lblOffset val="100"/>
        <c:noMultiLvlLbl val="0"/>
      </c:catAx>
      <c:valAx>
        <c:axId val="494406656"/>
        <c:scaling>
          <c:orientation val="minMax"/>
        </c:scaling>
        <c:delete val="0"/>
        <c:axPos val="l"/>
        <c:title>
          <c:tx>
            <c:rich>
              <a:bodyPr rot="-5400000" vert="horz"/>
              <a:lstStyle/>
              <a:p>
                <a:pPr>
                  <a:defRPr/>
                </a:pPr>
                <a:r>
                  <a:rPr lang="en-US"/>
                  <a:t> Participation by LTCFs (complete returns)</a:t>
                </a:r>
              </a:p>
            </c:rich>
          </c:tx>
          <c:layout>
            <c:manualLayout>
              <c:xMode val="edge"/>
              <c:yMode val="edge"/>
              <c:x val="4.3238310488966654E-2"/>
              <c:y val="0.10104611990862497"/>
            </c:manualLayout>
          </c:layout>
          <c:overlay val="0"/>
        </c:title>
        <c:numFmt formatCode="General" sourceLinked="0"/>
        <c:majorTickMark val="out"/>
        <c:minorTickMark val="none"/>
        <c:tickLblPos val="nextTo"/>
        <c:crossAx val="494404736"/>
        <c:crosses val="autoZero"/>
        <c:crossBetween val="between"/>
      </c:valAx>
    </c:plotArea>
    <c:legend>
      <c:legendPos val="b"/>
      <c:layout>
        <c:manualLayout>
          <c:xMode val="edge"/>
          <c:yMode val="edge"/>
          <c:x val="0.16683170776492445"/>
          <c:y val="4.7850044755966201E-2"/>
          <c:w val="0.51818822029962308"/>
          <c:h val="6.9683673933821855E-2"/>
        </c:manualLayout>
      </c:layout>
      <c:overlay val="0"/>
    </c:legend>
    <c:plotVisOnly val="1"/>
    <c:dispBlanksAs val="gap"/>
    <c:showDLblsOverMax val="0"/>
  </c:chart>
  <c:spPr>
    <a:ln>
      <a:noFill/>
    </a:ln>
  </c:spPr>
  <c:txPr>
    <a:bodyPr/>
    <a:lstStyle/>
    <a:p>
      <a:pPr>
        <a:defRPr sz="12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67536363890588"/>
          <c:y val="5.0925925925925923E-2"/>
          <c:w val="0.84376914072955489"/>
          <c:h val="0.77236876640419949"/>
        </c:manualLayout>
      </c:layout>
      <c:barChart>
        <c:barDir val="col"/>
        <c:grouping val="clustered"/>
        <c:varyColors val="0"/>
        <c:ser>
          <c:idx val="0"/>
          <c:order val="0"/>
          <c:tx>
            <c:strRef>
              <c:f>'LTCFs with Staff Vax Policy'!$R$125</c:f>
              <c:strCache>
                <c:ptCount val="1"/>
                <c:pt idx="0">
                  <c:v>Cumulative number of public LTCFs with complete annual returns &amp; a staff vaccination policy</c:v>
                </c:pt>
              </c:strCache>
            </c:strRef>
          </c:tx>
          <c:spPr>
            <a:solidFill>
              <a:srgbClr val="BA1F46"/>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'LTCFs with Staff Vax Policy'!$S$124:$AE$124</c:f>
              <c:strCache>
                <c:ptCount val="13"/>
                <c:pt idx="0">
                  <c:v>2012-2013</c:v>
                </c:pt>
                <c:pt idx="1">
                  <c:v>2012-2013 to 2013-2014</c:v>
                </c:pt>
                <c:pt idx="2">
                  <c:v>2012-2013 to 2014-2015</c:v>
                </c:pt>
                <c:pt idx="3">
                  <c:v>2012-2013 to 2015-2016</c:v>
                </c:pt>
                <c:pt idx="4">
                  <c:v>2012-2013 to 2016-2017</c:v>
                </c:pt>
                <c:pt idx="5">
                  <c:v>2012-2013 to 2017-2018</c:v>
                </c:pt>
                <c:pt idx="6">
                  <c:v>2012-2013 to 2018-2019</c:v>
                </c:pt>
                <c:pt idx="7">
                  <c:v>2012-2013 to 2019-2020</c:v>
                </c:pt>
                <c:pt idx="8">
                  <c:v>2012-2013 to 2020-2021</c:v>
                </c:pt>
                <c:pt idx="9">
                  <c:v>2012-2013 to 2021-2022</c:v>
                </c:pt>
                <c:pt idx="10">
                  <c:v>2012-2013 to 2022-2023</c:v>
                </c:pt>
                <c:pt idx="11">
                  <c:v>2012-2013 to 2023-2024</c:v>
                </c:pt>
                <c:pt idx="12">
                  <c:v>Curently Active October 2023</c:v>
                </c:pt>
              </c:strCache>
            </c:strRef>
          </c:cat>
          <c:val>
            <c:numRef>
              <c:f>'LTCFs with Staff Vax Policy'!$S$125:$AD$125</c:f>
              <c:numCache>
                <c:formatCode>General</c:formatCode>
                <c:ptCount val="12"/>
                <c:pt idx="0">
                  <c:v>10</c:v>
                </c:pt>
                <c:pt idx="1">
                  <c:v>14</c:v>
                </c:pt>
                <c:pt idx="2">
                  <c:v>18</c:v>
                </c:pt>
                <c:pt idx="3">
                  <c:v>28</c:v>
                </c:pt>
                <c:pt idx="4">
                  <c:v>32</c:v>
                </c:pt>
                <c:pt idx="5">
                  <c:v>44</c:v>
                </c:pt>
                <c:pt idx="6">
                  <c:v>56</c:v>
                </c:pt>
                <c:pt idx="7">
                  <c:v>70</c:v>
                </c:pt>
                <c:pt idx="8">
                  <c:v>101</c:v>
                </c:pt>
                <c:pt idx="9">
                  <c:v>109</c:v>
                </c:pt>
                <c:pt idx="10">
                  <c:v>110</c:v>
                </c:pt>
                <c:pt idx="11">
                  <c:v>118</c:v>
                </c:pt>
              </c:numCache>
            </c:numRef>
          </c:val>
          <c:extLst>
            <c:ext xmlns:c16="http://schemas.microsoft.com/office/drawing/2014/chart" uri="{C3380CC4-5D6E-409C-BE32-E72D297353CC}">
              <c16:uniqueId val="{00000000-7CC7-4A47-ABDF-339F5F0C3C6B}"/>
            </c:ext>
          </c:extLst>
        </c:ser>
        <c:dLbls>
          <c:showLegendKey val="0"/>
          <c:showVal val="0"/>
          <c:showCatName val="0"/>
          <c:showSerName val="0"/>
          <c:showPercent val="0"/>
          <c:showBubbleSize val="0"/>
        </c:dLbls>
        <c:gapWidth val="150"/>
        <c:axId val="1729658144"/>
        <c:axId val="1714810080"/>
        <c:extLst>
          <c:ext xmlns:c15="http://schemas.microsoft.com/office/drawing/2012/chart" uri="{02D57815-91ED-43cb-92C2-25804820EDAC}">
            <c15:filteredBarSeries>
              <c15:ser>
                <c:idx val="1"/>
                <c:order val="1"/>
                <c:tx>
                  <c:strRef>
                    <c:extLst>
                      <c:ext uri="{02D57815-91ED-43cb-92C2-25804820EDAC}">
                        <c15:formulaRef>
                          <c15:sqref>'LTCFs with Staff Vax Policy'!$R$126</c15:sqref>
                        </c15:formulaRef>
                      </c:ext>
                    </c:extLst>
                    <c:strCache>
                      <c:ptCount val="1"/>
                      <c:pt idx="0">
                        <c:v>Season</c:v>
                      </c:pt>
                    </c:strCache>
                  </c:strRef>
                </c:tx>
                <c:spPr>
                  <a:solidFill>
                    <a:schemeClr val="accent2"/>
                  </a:solidFill>
                  <a:ln>
                    <a:noFill/>
                  </a:ln>
                  <a:effectLst/>
                </c:spPr>
                <c:invertIfNegative val="0"/>
                <c:cat>
                  <c:strRef>
                    <c:extLst>
                      <c:ext uri="{02D57815-91ED-43cb-92C2-25804820EDAC}">
                        <c15:formulaRef>
                          <c15:sqref>'LTCFs with Staff Vax Policy'!$S$124:$AE$124</c15:sqref>
                        </c15:formulaRef>
                      </c:ext>
                    </c:extLst>
                    <c:strCache>
                      <c:ptCount val="13"/>
                      <c:pt idx="0">
                        <c:v>2012-2013</c:v>
                      </c:pt>
                      <c:pt idx="1">
                        <c:v>2012-2013 to 2013-2014</c:v>
                      </c:pt>
                      <c:pt idx="2">
                        <c:v>2012-2013 to 2014-2015</c:v>
                      </c:pt>
                      <c:pt idx="3">
                        <c:v>2012-2013 to 2015-2016</c:v>
                      </c:pt>
                      <c:pt idx="4">
                        <c:v>2012-2013 to 2016-2017</c:v>
                      </c:pt>
                      <c:pt idx="5">
                        <c:v>2012-2013 to 2017-2018</c:v>
                      </c:pt>
                      <c:pt idx="6">
                        <c:v>2012-2013 to 2018-2019</c:v>
                      </c:pt>
                      <c:pt idx="7">
                        <c:v>2012-2013 to 2019-2020</c:v>
                      </c:pt>
                      <c:pt idx="8">
                        <c:v>2012-2013 to 2020-2021</c:v>
                      </c:pt>
                      <c:pt idx="9">
                        <c:v>2012-2013 to 2021-2022</c:v>
                      </c:pt>
                      <c:pt idx="10">
                        <c:v>2012-2013 to 2022-2023</c:v>
                      </c:pt>
                      <c:pt idx="11">
                        <c:v>2012-2013 to 2023-2024</c:v>
                      </c:pt>
                      <c:pt idx="12">
                        <c:v>Curently Active October 2023</c:v>
                      </c:pt>
                    </c:strCache>
                  </c:strRef>
                </c:cat>
                <c:val>
                  <c:numRef>
                    <c:extLst>
                      <c:ext uri="{02D57815-91ED-43cb-92C2-25804820EDAC}">
                        <c15:formulaRef>
                          <c15:sqref>'LTCFs with Staff Vax Policy'!$S$126:$AD$126</c15:sqref>
                        </c15:formulaRef>
                      </c:ext>
                    </c:extLst>
                    <c:numCache>
                      <c:formatCode>General</c:formatCode>
                      <c:ptCount val="12"/>
                      <c:pt idx="0">
                        <c:v>0</c:v>
                      </c:pt>
                      <c:pt idx="1">
                        <c:v>0</c:v>
                      </c:pt>
                      <c:pt idx="2">
                        <c:v>0</c:v>
                      </c:pt>
                      <c:pt idx="3">
                        <c:v>0</c:v>
                      </c:pt>
                      <c:pt idx="4">
                        <c:v>0</c:v>
                      </c:pt>
                      <c:pt idx="5">
                        <c:v>0</c:v>
                      </c:pt>
                      <c:pt idx="6">
                        <c:v>0</c:v>
                      </c:pt>
                      <c:pt idx="7">
                        <c:v>0</c:v>
                      </c:pt>
                      <c:pt idx="8">
                        <c:v>0</c:v>
                      </c:pt>
                      <c:pt idx="9">
                        <c:v>0</c:v>
                      </c:pt>
                      <c:pt idx="10">
                        <c:v>0</c:v>
                      </c:pt>
                      <c:pt idx="11">
                        <c:v>0</c:v>
                      </c:pt>
                    </c:numCache>
                  </c:numRef>
                </c:val>
                <c:extLst>
                  <c:ext xmlns:c16="http://schemas.microsoft.com/office/drawing/2014/chart" uri="{C3380CC4-5D6E-409C-BE32-E72D297353CC}">
                    <c16:uniqueId val="{00000001-7CC7-4A47-ABDF-339F5F0C3C6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'LTCFs with Staff Vax Policy'!$R$127</c15:sqref>
                        </c15:formulaRef>
                      </c:ext>
                    </c:extLst>
                    <c:strCache>
                      <c:ptCount val="1"/>
                      <c:pt idx="0">
                        <c:v>No. participating public LTCFs providing complete returns</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'LTCFs with Staff Vax Policy'!$S$124:$AE$124</c15:sqref>
                        </c15:formulaRef>
                      </c:ext>
                    </c:extLst>
                    <c:strCache>
                      <c:ptCount val="13"/>
                      <c:pt idx="0">
                        <c:v>2012-2013</c:v>
                      </c:pt>
                      <c:pt idx="1">
                        <c:v>2012-2013 to 2013-2014</c:v>
                      </c:pt>
                      <c:pt idx="2">
                        <c:v>2012-2013 to 2014-2015</c:v>
                      </c:pt>
                      <c:pt idx="3">
                        <c:v>2012-2013 to 2015-2016</c:v>
                      </c:pt>
                      <c:pt idx="4">
                        <c:v>2012-2013 to 2016-2017</c:v>
                      </c:pt>
                      <c:pt idx="5">
                        <c:v>2012-2013 to 2017-2018</c:v>
                      </c:pt>
                      <c:pt idx="6">
                        <c:v>2012-2013 to 2018-2019</c:v>
                      </c:pt>
                      <c:pt idx="7">
                        <c:v>2012-2013 to 2019-2020</c:v>
                      </c:pt>
                      <c:pt idx="8">
                        <c:v>2012-2013 to 2020-2021</c:v>
                      </c:pt>
                      <c:pt idx="9">
                        <c:v>2012-2013 to 2021-2022</c:v>
                      </c:pt>
                      <c:pt idx="10">
                        <c:v>2012-2013 to 2022-2023</c:v>
                      </c:pt>
                      <c:pt idx="11">
                        <c:v>2012-2013 to 2023-2024</c:v>
                      </c:pt>
                      <c:pt idx="12">
                        <c:v>Curently Active October 2023</c:v>
                      </c:pt>
                    </c:strCache>
                  </c:strRef>
                </c:cat>
                <c:val>
                  <c:numRef>
                    <c:extLst xmlns:c15="http://schemas.microsoft.com/office/drawing/2012/chart">
                      <c:ext xmlns:c15="http://schemas.microsoft.com/office/drawing/2012/chart" uri="{02D57815-91ED-43cb-92C2-25804820EDAC}">
                        <c15:formulaRef>
                          <c15:sqref>'LTCFs with Staff Vax Policy'!$S$127:$AD$127</c15:sqref>
                        </c15:formulaRef>
                      </c:ext>
                    </c:extLst>
                    <c:numCache>
                      <c:formatCode>0</c:formatCode>
                      <c:ptCount val="12"/>
                      <c:pt idx="0">
                        <c:v>108</c:v>
                      </c:pt>
                      <c:pt idx="1">
                        <c:v>87</c:v>
                      </c:pt>
                      <c:pt idx="2">
                        <c:v>66</c:v>
                      </c:pt>
                      <c:pt idx="3">
                        <c:v>81</c:v>
                      </c:pt>
                      <c:pt idx="4">
                        <c:v>101</c:v>
                      </c:pt>
                      <c:pt idx="5">
                        <c:v>129</c:v>
                      </c:pt>
                      <c:pt idx="6">
                        <c:v>218</c:v>
                      </c:pt>
                      <c:pt idx="7">
                        <c:v>234</c:v>
                      </c:pt>
                      <c:pt idx="8">
                        <c:v>225</c:v>
                      </c:pt>
                      <c:pt idx="9">
                        <c:v>214</c:v>
                      </c:pt>
                      <c:pt idx="10">
                        <c:v>171</c:v>
                      </c:pt>
                      <c:pt idx="11">
                        <c:v>157</c:v>
                      </c:pt>
                    </c:numCache>
                  </c:numRef>
                </c:val>
                <c:extLst xmlns:c15="http://schemas.microsoft.com/office/drawing/2012/chart">
                  <c:ext xmlns:c16="http://schemas.microsoft.com/office/drawing/2014/chart" uri="{C3380CC4-5D6E-409C-BE32-E72D297353CC}">
                    <c16:uniqueId val="{00000002-7CC7-4A47-ABDF-339F5F0C3C6B}"/>
                  </c:ext>
                </c:extLst>
              </c15:ser>
            </c15:filteredBarSeries>
          </c:ext>
        </c:extLst>
      </c:barChart>
      <c:lineChart>
        <c:grouping val="standard"/>
        <c:varyColors val="0"/>
        <c:dLbls>
          <c:showLegendKey val="0"/>
          <c:showVal val="0"/>
          <c:showCatName val="0"/>
          <c:showSerName val="0"/>
          <c:showPercent val="0"/>
          <c:showBubbleSize val="0"/>
        </c:dLbls>
        <c:marker val="1"/>
        <c:smooth val="0"/>
        <c:axId val="1729658144"/>
        <c:axId val="1714810080"/>
        <c:extLst>
          <c:ext xmlns:c15="http://schemas.microsoft.com/office/drawing/2012/chart" uri="{02D57815-91ED-43cb-92C2-25804820EDAC}">
            <c15:filteredLineSeries>
              <c15:ser>
                <c:idx val="3"/>
                <c:order val="3"/>
                <c:tx>
                  <c:strRef>
                    <c:extLst>
                      <c:ext uri="{02D57815-91ED-43cb-92C2-25804820EDAC}">
                        <c15:formulaRef>
                          <c15:sqref>'LTCFs with Staff Vax Policy'!$R$128</c15:sqref>
                        </c15:formulaRef>
                      </c:ext>
                    </c:extLst>
                    <c:strCache>
                      <c:ptCount val="1"/>
                      <c:pt idx="0">
                        <c:v>No. public LTCFs with  a staff vaccintion policy providing complete returns</c:v>
                      </c:pt>
                    </c:strCache>
                  </c:strRef>
                </c:tx>
                <c:spPr>
                  <a:ln w="28575" cap="rnd">
                    <a:solidFill>
                      <a:schemeClr val="accent4"/>
                    </a:solidFill>
                    <a:round/>
                  </a:ln>
                  <a:effectLst/>
                </c:spPr>
                <c:marker>
                  <c:symbol val="none"/>
                </c:marker>
                <c:cat>
                  <c:strRef>
                    <c:extLst>
                      <c:ext uri="{02D57815-91ED-43cb-92C2-25804820EDAC}">
                        <c15:formulaRef>
                          <c15:sqref>'LTCFs with Staff Vax Policy'!$S$126:$AD$126</c15:sqref>
                        </c15:formulaRef>
                      </c:ext>
                    </c:extLst>
                    <c:strCache>
                      <c:ptCount val="12"/>
                      <c:pt idx="0">
                        <c:v>2012-2013</c:v>
                      </c:pt>
                      <c:pt idx="1">
                        <c:v>2013-2014</c:v>
                      </c:pt>
                      <c:pt idx="2">
                        <c:v>2014-2015</c:v>
                      </c:pt>
                      <c:pt idx="3">
                        <c:v>2015-2016</c:v>
                      </c:pt>
                      <c:pt idx="4">
                        <c:v>2016-2017‡</c:v>
                      </c:pt>
                      <c:pt idx="5">
                        <c:v>2017-2018</c:v>
                      </c:pt>
                      <c:pt idx="6">
                        <c:v>2018-2019</c:v>
                      </c:pt>
                      <c:pt idx="7">
                        <c:v>2019-2020</c:v>
                      </c:pt>
                      <c:pt idx="8">
                        <c:v>2020-2021</c:v>
                      </c:pt>
                      <c:pt idx="9">
                        <c:v>2021-2022</c:v>
                      </c:pt>
                      <c:pt idx="10">
                        <c:v>2022-2023</c:v>
                      </c:pt>
                      <c:pt idx="11">
                        <c:v>2023-2024</c:v>
                      </c:pt>
                    </c:strCache>
                  </c:strRef>
                </c:cat>
                <c:val>
                  <c:numRef>
                    <c:extLst>
                      <c:ext uri="{02D57815-91ED-43cb-92C2-25804820EDAC}">
                        <c15:formulaRef>
                          <c15:sqref>'LTCFs with Staff Vax Policy'!$S$128:$AD$128</c15:sqref>
                        </c15:formulaRef>
                      </c:ext>
                    </c:extLst>
                    <c:numCache>
                      <c:formatCode>General</c:formatCode>
                      <c:ptCount val="12"/>
                      <c:pt idx="0">
                        <c:v>9</c:v>
                      </c:pt>
                      <c:pt idx="1">
                        <c:v>5</c:v>
                      </c:pt>
                      <c:pt idx="2">
                        <c:v>6</c:v>
                      </c:pt>
                      <c:pt idx="3">
                        <c:v>13</c:v>
                      </c:pt>
                      <c:pt idx="4">
                        <c:v>5</c:v>
                      </c:pt>
                      <c:pt idx="5">
                        <c:v>11</c:v>
                      </c:pt>
                      <c:pt idx="6">
                        <c:v>11</c:v>
                      </c:pt>
                      <c:pt idx="7">
                        <c:v>20</c:v>
                      </c:pt>
                      <c:pt idx="8">
                        <c:v>9</c:v>
                      </c:pt>
                      <c:pt idx="9">
                        <c:v>4</c:v>
                      </c:pt>
                      <c:pt idx="10">
                        <c:v>2</c:v>
                      </c:pt>
                      <c:pt idx="11">
                        <c:v>7</c:v>
                      </c:pt>
                    </c:numCache>
                  </c:numRef>
                </c:val>
                <c:smooth val="0"/>
                <c:extLst>
                  <c:ext xmlns:c16="http://schemas.microsoft.com/office/drawing/2014/chart" uri="{C3380CC4-5D6E-409C-BE32-E72D297353CC}">
                    <c16:uniqueId val="{00000003-7CC7-4A47-ABDF-339F5F0C3C6B}"/>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'LTCFs with Staff Vax Policy'!$R$129</c15:sqref>
                        </c15:formulaRef>
                      </c:ext>
                    </c:extLst>
                    <c:strCache>
                      <c:ptCount val="1"/>
                      <c:pt idx="0">
                        <c:v>% of Participating LTCFs  providing complete returns with a Staff Vaccination Policy</c:v>
                      </c:pt>
                    </c:strCache>
                  </c:strRef>
                </c:tx>
                <c:spPr>
                  <a:ln w="28575" cap="rnd">
                    <a:solidFill>
                      <a:schemeClr val="accent5"/>
                    </a:solidFill>
                    <a:round/>
                  </a:ln>
                  <a:effectLst/>
                </c:spPr>
                <c:marker>
                  <c:symbol val="none"/>
                </c:marker>
                <c:cat>
                  <c:strRef>
                    <c:extLst xmlns:c15="http://schemas.microsoft.com/office/drawing/2012/chart">
                      <c:ext xmlns:c15="http://schemas.microsoft.com/office/drawing/2012/chart" uri="{02D57815-91ED-43cb-92C2-25804820EDAC}">
                        <c15:formulaRef>
                          <c15:sqref>'LTCFs with Staff Vax Policy'!$S$126:$AD$126</c15:sqref>
                        </c15:formulaRef>
                      </c:ext>
                    </c:extLst>
                    <c:strCache>
                      <c:ptCount val="12"/>
                      <c:pt idx="0">
                        <c:v>2012-2013</c:v>
                      </c:pt>
                      <c:pt idx="1">
                        <c:v>2013-2014</c:v>
                      </c:pt>
                      <c:pt idx="2">
                        <c:v>2014-2015</c:v>
                      </c:pt>
                      <c:pt idx="3">
                        <c:v>2015-2016</c:v>
                      </c:pt>
                      <c:pt idx="4">
                        <c:v>2016-2017‡</c:v>
                      </c:pt>
                      <c:pt idx="5">
                        <c:v>2017-2018</c:v>
                      </c:pt>
                      <c:pt idx="6">
                        <c:v>2018-2019</c:v>
                      </c:pt>
                      <c:pt idx="7">
                        <c:v>2019-2020</c:v>
                      </c:pt>
                      <c:pt idx="8">
                        <c:v>2020-2021</c:v>
                      </c:pt>
                      <c:pt idx="9">
                        <c:v>2021-2022</c:v>
                      </c:pt>
                      <c:pt idx="10">
                        <c:v>2022-2023</c:v>
                      </c:pt>
                      <c:pt idx="11">
                        <c:v>2023-2024</c:v>
                      </c:pt>
                    </c:strCache>
                  </c:strRef>
                </c:cat>
                <c:val>
                  <c:numRef>
                    <c:extLst xmlns:c15="http://schemas.microsoft.com/office/drawing/2012/chart">
                      <c:ext xmlns:c15="http://schemas.microsoft.com/office/drawing/2012/chart" uri="{02D57815-91ED-43cb-92C2-25804820EDAC}">
                        <c15:formulaRef>
                          <c15:sqref>'LTCFs with Staff Vax Policy'!$S$129:$AD$129</c15:sqref>
                        </c15:formulaRef>
                      </c:ext>
                    </c:extLst>
                    <c:numCache>
                      <c:formatCode>0.0</c:formatCode>
                      <c:ptCount val="12"/>
                      <c:pt idx="0">
                        <c:v>9.2592592592592595</c:v>
                      </c:pt>
                      <c:pt idx="1">
                        <c:v>16.091954022988507</c:v>
                      </c:pt>
                      <c:pt idx="2">
                        <c:v>27.27272727272727</c:v>
                      </c:pt>
                      <c:pt idx="3">
                        <c:v>34.567901234567898</c:v>
                      </c:pt>
                      <c:pt idx="4">
                        <c:v>31.683168316831683</c:v>
                      </c:pt>
                      <c:pt idx="5">
                        <c:v>34.108527131782942</c:v>
                      </c:pt>
                      <c:pt idx="6">
                        <c:v>25.688073394495415</c:v>
                      </c:pt>
                      <c:pt idx="7">
                        <c:v>29.914529914529915</c:v>
                      </c:pt>
                      <c:pt idx="8">
                        <c:v>44.888888888888886</c:v>
                      </c:pt>
                      <c:pt idx="9">
                        <c:v>50.934579439252339</c:v>
                      </c:pt>
                      <c:pt idx="10">
                        <c:v>64.327485380116954</c:v>
                      </c:pt>
                      <c:pt idx="11">
                        <c:v>75.159235668789819</c:v>
                      </c:pt>
                    </c:numCache>
                  </c:numRef>
                </c:val>
                <c:smooth val="0"/>
                <c:extLst xmlns:c15="http://schemas.microsoft.com/office/drawing/2012/chart">
                  <c:ext xmlns:c16="http://schemas.microsoft.com/office/drawing/2014/chart" uri="{C3380CC4-5D6E-409C-BE32-E72D297353CC}">
                    <c16:uniqueId val="{00000004-7CC7-4A47-ABDF-339F5F0C3C6B}"/>
                  </c:ext>
                </c:extLst>
              </c15:ser>
            </c15:filteredLineSeries>
          </c:ext>
        </c:extLst>
      </c:lineChart>
      <c:catAx>
        <c:axId val="1729658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714810080"/>
        <c:crosses val="autoZero"/>
        <c:auto val="1"/>
        <c:lblAlgn val="ctr"/>
        <c:lblOffset val="100"/>
        <c:noMultiLvlLbl val="0"/>
      </c:catAx>
      <c:valAx>
        <c:axId val="1714810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US"/>
                  <a:t>Cumulative number of particpating public LTCFs  providing compete returns &amp; with a staff vaccination policy</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729658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b="1"/>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'LTCFs with Respite Vax Policy'!$U$161</c:f>
              <c:strCache>
                <c:ptCount val="1"/>
                <c:pt idx="0">
                  <c:v>Cumulative number of participating public LTCFs with complete annual returns &amp; a respite resident vax policy</c:v>
                </c:pt>
              </c:strCache>
            </c:strRef>
          </c:tx>
          <c:spPr>
            <a:solidFill>
              <a:srgbClr val="BA1F46"/>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'LTCFs with Respite Vax Policy'!$V$160:$AH$160</c:f>
              <c:strCache>
                <c:ptCount val="13"/>
                <c:pt idx="0">
                  <c:v>2011-2012</c:v>
                </c:pt>
                <c:pt idx="1">
                  <c:v>2011-2012 to  2012-2013</c:v>
                </c:pt>
                <c:pt idx="2">
                  <c:v>2011-2012 to 2013-2014</c:v>
                </c:pt>
                <c:pt idx="3">
                  <c:v>2011-2012 to 2014-2015</c:v>
                </c:pt>
                <c:pt idx="4">
                  <c:v>2011-2012 to 2015-2016</c:v>
                </c:pt>
                <c:pt idx="5">
                  <c:v>2011-2012 to 2016-2017</c:v>
                </c:pt>
                <c:pt idx="6">
                  <c:v>2011-2012 to 2017-2018</c:v>
                </c:pt>
                <c:pt idx="7">
                  <c:v>2011-2012 to 2018-2019</c:v>
                </c:pt>
                <c:pt idx="8">
                  <c:v>2011-2012 to 2019-2020</c:v>
                </c:pt>
                <c:pt idx="9">
                  <c:v>2011-2012 to 2020-2021</c:v>
                </c:pt>
                <c:pt idx="10">
                  <c:v>2011-2012 to 2021-2022</c:v>
                </c:pt>
                <c:pt idx="11">
                  <c:v>2011-2012 to 2022-2023</c:v>
                </c:pt>
                <c:pt idx="12">
                  <c:v>2011-2012 to 2023-2024</c:v>
                </c:pt>
              </c:strCache>
            </c:strRef>
          </c:cat>
          <c:val>
            <c:numRef>
              <c:f>'LTCFs with Respite Vax Policy'!$V$161:$AH$161</c:f>
              <c:numCache>
                <c:formatCode>General</c:formatCode>
                <c:ptCount val="13"/>
                <c:pt idx="0">
                  <c:v>5</c:v>
                </c:pt>
                <c:pt idx="1">
                  <c:v>13</c:v>
                </c:pt>
                <c:pt idx="2">
                  <c:v>29</c:v>
                </c:pt>
                <c:pt idx="3">
                  <c:v>38</c:v>
                </c:pt>
                <c:pt idx="4">
                  <c:v>44</c:v>
                </c:pt>
                <c:pt idx="5">
                  <c:v>55</c:v>
                </c:pt>
                <c:pt idx="6">
                  <c:v>61</c:v>
                </c:pt>
                <c:pt idx="7">
                  <c:v>65</c:v>
                </c:pt>
                <c:pt idx="8">
                  <c:v>74</c:v>
                </c:pt>
                <c:pt idx="9">
                  <c:v>79</c:v>
                </c:pt>
                <c:pt idx="10">
                  <c:v>85</c:v>
                </c:pt>
                <c:pt idx="11">
                  <c:v>86</c:v>
                </c:pt>
                <c:pt idx="12">
                  <c:v>87</c:v>
                </c:pt>
              </c:numCache>
            </c:numRef>
          </c:val>
          <c:extLst>
            <c:ext xmlns:c16="http://schemas.microsoft.com/office/drawing/2014/chart" uri="{C3380CC4-5D6E-409C-BE32-E72D297353CC}">
              <c16:uniqueId val="{00000000-4B3E-45CA-967A-6451A79D446D}"/>
            </c:ext>
          </c:extLst>
        </c:ser>
        <c:dLbls>
          <c:showLegendKey val="0"/>
          <c:showVal val="0"/>
          <c:showCatName val="0"/>
          <c:showSerName val="0"/>
          <c:showPercent val="0"/>
          <c:showBubbleSize val="0"/>
        </c:dLbls>
        <c:gapWidth val="219"/>
        <c:overlap val="-27"/>
        <c:axId val="1729636944"/>
        <c:axId val="800333984"/>
      </c:barChart>
      <c:catAx>
        <c:axId val="172963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800333984"/>
        <c:crosses val="autoZero"/>
        <c:auto val="1"/>
        <c:lblAlgn val="ctr"/>
        <c:lblOffset val="100"/>
        <c:noMultiLvlLbl val="0"/>
      </c:catAx>
      <c:valAx>
        <c:axId val="800333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US"/>
                  <a:t>Cumulative number of participating public LTCFs providing compete returns &amp; with a respite resident vaccination policy</a:t>
                </a:r>
              </a:p>
            </c:rich>
          </c:tx>
          <c:layout>
            <c:manualLayout>
              <c:xMode val="edge"/>
              <c:yMode val="edge"/>
              <c:x val="2.5945945945945945E-2"/>
              <c:y val="5.0925925925925923E-2"/>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729636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8.3985339562246408E-2"/>
          <c:y val="5.6030183727034097E-2"/>
          <c:w val="0.88545914525516456"/>
          <c:h val="0.71468922746385688"/>
        </c:manualLayout>
      </c:layout>
      <c:barChart>
        <c:barDir val="col"/>
        <c:grouping val="clustered"/>
        <c:varyColors val="0"/>
        <c:ser>
          <c:idx val="0"/>
          <c:order val="0"/>
          <c:tx>
            <c:strRef>
              <c:f>'Hosps by Staff&amp;Season Overall'!$B$3</c:f>
              <c:strCache>
                <c:ptCount val="1"/>
                <c:pt idx="0">
                  <c:v>2011-2012</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Overall'!$B$4:$B$10</c:f>
              <c:numCache>
                <c:formatCode>0.0</c:formatCode>
                <c:ptCount val="7"/>
                <c:pt idx="0">
                  <c:v>22.140083885000301</c:v>
                </c:pt>
                <c:pt idx="1">
                  <c:v>24.955333043732725</c:v>
                </c:pt>
                <c:pt idx="2">
                  <c:v>20.982766685504924</c:v>
                </c:pt>
                <c:pt idx="3">
                  <c:v>21.912222538548431</c:v>
                </c:pt>
                <c:pt idx="4">
                  <c:v>12.372844380644068</c:v>
                </c:pt>
                <c:pt idx="5">
                  <c:v>19.709898206224842</c:v>
                </c:pt>
                <c:pt idx="6">
                  <c:v>18.103325445725311</c:v>
                </c:pt>
              </c:numCache>
            </c:numRef>
          </c:val>
          <c:extLst>
            <c:ext xmlns:c16="http://schemas.microsoft.com/office/drawing/2014/chart" uri="{C3380CC4-5D6E-409C-BE32-E72D297353CC}">
              <c16:uniqueId val="{00000000-204E-4043-9A6C-A5A38015D248}"/>
            </c:ext>
          </c:extLst>
        </c:ser>
        <c:ser>
          <c:idx val="1"/>
          <c:order val="1"/>
          <c:tx>
            <c:strRef>
              <c:f>'Hosps by Staff&amp;Season Overall'!$C$3</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Overall'!$C$4:$C$10</c:f>
              <c:numCache>
                <c:formatCode>0.0</c:formatCode>
                <c:ptCount val="7"/>
                <c:pt idx="0">
                  <c:v>22.467049236647469</c:v>
                </c:pt>
                <c:pt idx="1">
                  <c:v>19.95780133140795</c:v>
                </c:pt>
                <c:pt idx="2">
                  <c:v>18.51842850963104</c:v>
                </c:pt>
                <c:pt idx="3">
                  <c:v>23.542121230308158</c:v>
                </c:pt>
                <c:pt idx="4">
                  <c:v>12.647995484352027</c:v>
                </c:pt>
                <c:pt idx="5">
                  <c:v>21.653977711574534</c:v>
                </c:pt>
                <c:pt idx="6">
                  <c:v>17.577661787758831</c:v>
                </c:pt>
              </c:numCache>
            </c:numRef>
          </c:val>
          <c:extLst>
            <c:ext xmlns:c16="http://schemas.microsoft.com/office/drawing/2014/chart" uri="{C3380CC4-5D6E-409C-BE32-E72D297353CC}">
              <c16:uniqueId val="{00000001-204E-4043-9A6C-A5A38015D248}"/>
            </c:ext>
          </c:extLst>
        </c:ser>
        <c:ser>
          <c:idx val="2"/>
          <c:order val="2"/>
          <c:tx>
            <c:strRef>
              <c:f>'Hosps by Staff&amp;Season Overall'!$D$3</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Overall'!$D$4:$D$10</c:f>
              <c:numCache>
                <c:formatCode>0.0</c:formatCode>
                <c:ptCount val="7"/>
                <c:pt idx="0">
                  <c:v>26.728260720250098</c:v>
                </c:pt>
                <c:pt idx="1">
                  <c:v>30.195680668601987</c:v>
                </c:pt>
                <c:pt idx="2">
                  <c:v>25.279002426840378</c:v>
                </c:pt>
                <c:pt idx="3">
                  <c:v>33.444648522290862</c:v>
                </c:pt>
                <c:pt idx="4">
                  <c:v>18.398159583775403</c:v>
                </c:pt>
                <c:pt idx="5">
                  <c:v>24.185361107127086</c:v>
                </c:pt>
                <c:pt idx="6">
                  <c:v>24.114124696217928</c:v>
                </c:pt>
              </c:numCache>
            </c:numRef>
          </c:val>
          <c:extLst>
            <c:ext xmlns:c16="http://schemas.microsoft.com/office/drawing/2014/chart" uri="{C3380CC4-5D6E-409C-BE32-E72D297353CC}">
              <c16:uniqueId val="{00000002-204E-4043-9A6C-A5A38015D248}"/>
            </c:ext>
          </c:extLst>
        </c:ser>
        <c:ser>
          <c:idx val="3"/>
          <c:order val="3"/>
          <c:tx>
            <c:strRef>
              <c:f>'Hosps by Staff&amp;Season Overall'!$E$3</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Overall'!$E$4:$E$10</c:f>
              <c:numCache>
                <c:formatCode>0.0</c:formatCode>
                <c:ptCount val="7"/>
                <c:pt idx="0">
                  <c:v>25.086148978132243</c:v>
                </c:pt>
                <c:pt idx="1">
                  <c:v>29.722153033983222</c:v>
                </c:pt>
                <c:pt idx="2">
                  <c:v>23.079846767821245</c:v>
                </c:pt>
                <c:pt idx="3">
                  <c:v>36.56493460992094</c:v>
                </c:pt>
                <c:pt idx="4">
                  <c:v>17.181276841178168</c:v>
                </c:pt>
                <c:pt idx="5">
                  <c:v>24.690258343052626</c:v>
                </c:pt>
                <c:pt idx="6">
                  <c:v>23.484881569927172</c:v>
                </c:pt>
              </c:numCache>
            </c:numRef>
          </c:val>
          <c:extLst>
            <c:ext xmlns:c16="http://schemas.microsoft.com/office/drawing/2014/chart" uri="{C3380CC4-5D6E-409C-BE32-E72D297353CC}">
              <c16:uniqueId val="{00000003-204E-4043-9A6C-A5A38015D248}"/>
            </c:ext>
          </c:extLst>
        </c:ser>
        <c:ser>
          <c:idx val="4"/>
          <c:order val="4"/>
          <c:tx>
            <c:strRef>
              <c:f>'Hosps by Staff&amp;Season Overall'!$F$3</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Overall'!$F$4:$F$10</c:f>
              <c:numCache>
                <c:formatCode>0.0</c:formatCode>
                <c:ptCount val="7"/>
                <c:pt idx="0">
                  <c:v>25.7951886103858</c:v>
                </c:pt>
                <c:pt idx="1">
                  <c:v>29.708298851693794</c:v>
                </c:pt>
                <c:pt idx="2">
                  <c:v>24.787638578282674</c:v>
                </c:pt>
                <c:pt idx="3">
                  <c:v>40.953967740259941</c:v>
                </c:pt>
                <c:pt idx="4">
                  <c:v>18.914566331122316</c:v>
                </c:pt>
                <c:pt idx="5">
                  <c:v>23.326296527503107</c:v>
                </c:pt>
                <c:pt idx="6">
                  <c:v>25.175011027329685</c:v>
                </c:pt>
              </c:numCache>
            </c:numRef>
          </c:val>
          <c:extLst>
            <c:ext xmlns:c16="http://schemas.microsoft.com/office/drawing/2014/chart" uri="{C3380CC4-5D6E-409C-BE32-E72D297353CC}">
              <c16:uniqueId val="{00000004-204E-4043-9A6C-A5A38015D248}"/>
            </c:ext>
          </c:extLst>
        </c:ser>
        <c:ser>
          <c:idx val="6"/>
          <c:order val="5"/>
          <c:tx>
            <c:strRef>
              <c:f>'Hosps by Staff&amp;Season Overall'!$G$3</c:f>
              <c:strCache>
                <c:ptCount val="1"/>
                <c:pt idx="0">
                  <c:v>2016-2017</c:v>
                </c:pt>
              </c:strCache>
            </c:strRef>
          </c:tx>
          <c:spPr>
            <a:solidFill>
              <a:srgbClr val="006858"/>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Overall'!$G$4:$G$10</c:f>
              <c:numCache>
                <c:formatCode>0.0</c:formatCode>
                <c:ptCount val="7"/>
                <c:pt idx="0">
                  <c:v>30.366543527482005</c:v>
                </c:pt>
                <c:pt idx="1">
                  <c:v>40.969290497719491</c:v>
                </c:pt>
                <c:pt idx="2">
                  <c:v>30.601568010706288</c:v>
                </c:pt>
                <c:pt idx="3">
                  <c:v>54.740158972718753</c:v>
                </c:pt>
                <c:pt idx="4">
                  <c:v>27.51906793990111</c:v>
                </c:pt>
                <c:pt idx="5">
                  <c:v>31.286235774103499</c:v>
                </c:pt>
                <c:pt idx="6">
                  <c:v>34.007536692680013</c:v>
                </c:pt>
              </c:numCache>
            </c:numRef>
          </c:val>
          <c:extLst>
            <c:ext xmlns:c16="http://schemas.microsoft.com/office/drawing/2014/chart" uri="{C3380CC4-5D6E-409C-BE32-E72D297353CC}">
              <c16:uniqueId val="{00000005-204E-4043-9A6C-A5A38015D248}"/>
            </c:ext>
          </c:extLst>
        </c:ser>
        <c:ser>
          <c:idx val="5"/>
          <c:order val="6"/>
          <c:tx>
            <c:strRef>
              <c:f>'Hosps by Staff&amp;Season Overall'!$H$3</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Overall'!$H$4:$H$10</c:f>
              <c:numCache>
                <c:formatCode>0.0</c:formatCode>
                <c:ptCount val="7"/>
                <c:pt idx="0">
                  <c:v>38.258228854026974</c:v>
                </c:pt>
                <c:pt idx="1">
                  <c:v>54.378391889748265</c:v>
                </c:pt>
                <c:pt idx="2">
                  <c:v>40.301309025775659</c:v>
                </c:pt>
                <c:pt idx="3">
                  <c:v>66.43160454145567</c:v>
                </c:pt>
                <c:pt idx="4">
                  <c:v>39.783756852582712</c:v>
                </c:pt>
                <c:pt idx="5">
                  <c:v>35.932991589416176</c:v>
                </c:pt>
                <c:pt idx="6">
                  <c:v>44.841507183982159</c:v>
                </c:pt>
              </c:numCache>
            </c:numRef>
          </c:val>
          <c:extLst>
            <c:ext xmlns:c16="http://schemas.microsoft.com/office/drawing/2014/chart" uri="{C3380CC4-5D6E-409C-BE32-E72D297353CC}">
              <c16:uniqueId val="{00000006-204E-4043-9A6C-A5A38015D248}"/>
            </c:ext>
          </c:extLst>
        </c:ser>
        <c:ser>
          <c:idx val="7"/>
          <c:order val="7"/>
          <c:tx>
            <c:strRef>
              <c:f>'Hosps by Staff&amp;Season Overall'!$I$3</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Overall'!$I$4:$I$10</c:f>
              <c:numCache>
                <c:formatCode>0.0</c:formatCode>
                <c:ptCount val="7"/>
                <c:pt idx="0">
                  <c:v>43.344851416724254</c:v>
                </c:pt>
                <c:pt idx="1">
                  <c:v>62.646233036967715</c:v>
                </c:pt>
                <c:pt idx="2">
                  <c:v>48.104193905259983</c:v>
                </c:pt>
                <c:pt idx="3">
                  <c:v>71.645904530922721</c:v>
                </c:pt>
                <c:pt idx="4">
                  <c:v>50.358085186581228</c:v>
                </c:pt>
                <c:pt idx="5">
                  <c:v>44.339963833634719</c:v>
                </c:pt>
                <c:pt idx="6">
                  <c:v>53.22554108021599</c:v>
                </c:pt>
              </c:numCache>
            </c:numRef>
          </c:val>
          <c:extLst>
            <c:ext xmlns:c16="http://schemas.microsoft.com/office/drawing/2014/chart" uri="{C3380CC4-5D6E-409C-BE32-E72D297353CC}">
              <c16:uniqueId val="{00000007-204E-4043-9A6C-A5A38015D248}"/>
            </c:ext>
          </c:extLst>
        </c:ser>
        <c:ser>
          <c:idx val="8"/>
          <c:order val="8"/>
          <c:tx>
            <c:strRef>
              <c:f>'Hosps by Staff&amp;Season Overall'!$J$3</c:f>
              <c:strCache>
                <c:ptCount val="1"/>
                <c:pt idx="0">
                  <c:v>2019-2020</c:v>
                </c:pt>
              </c:strCache>
            </c:strRef>
          </c:tx>
          <c:spPr>
            <a:solidFill>
              <a:srgbClr val="C0D236"/>
            </a:solidFill>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Overall'!$J$4:$J$10</c:f>
              <c:numCache>
                <c:formatCode>0.0</c:formatCode>
                <c:ptCount val="7"/>
                <c:pt idx="0">
                  <c:v>48.365919794491226</c:v>
                </c:pt>
                <c:pt idx="1">
                  <c:v>68.45018450184503</c:v>
                </c:pt>
                <c:pt idx="2">
                  <c:v>50.140872437578935</c:v>
                </c:pt>
                <c:pt idx="3">
                  <c:v>76.406215802144899</c:v>
                </c:pt>
                <c:pt idx="4">
                  <c:v>58.106890857228642</c:v>
                </c:pt>
                <c:pt idx="5">
                  <c:v>48.631098631098631</c:v>
                </c:pt>
                <c:pt idx="6">
                  <c:v>58.887801696020873</c:v>
                </c:pt>
              </c:numCache>
            </c:numRef>
          </c:val>
          <c:extLst>
            <c:ext xmlns:c16="http://schemas.microsoft.com/office/drawing/2014/chart" uri="{C3380CC4-5D6E-409C-BE32-E72D297353CC}">
              <c16:uniqueId val="{00000008-204E-4043-9A6C-A5A38015D248}"/>
            </c:ext>
          </c:extLst>
        </c:ser>
        <c:ser>
          <c:idx val="9"/>
          <c:order val="9"/>
          <c:tx>
            <c:strRef>
              <c:f>'Hosps by Staff&amp;Season Overall'!$K$3</c:f>
              <c:strCache>
                <c:ptCount val="1"/>
                <c:pt idx="0">
                  <c:v>2020-2021</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Overall'!$K$4:$K$10</c:f>
              <c:numCache>
                <c:formatCode>0.0</c:formatCode>
                <c:ptCount val="7"/>
                <c:pt idx="0">
                  <c:v>64.748490945674035</c:v>
                </c:pt>
                <c:pt idx="1">
                  <c:v>82.824048538334253</c:v>
                </c:pt>
                <c:pt idx="2">
                  <c:v>67.276290006531681</c:v>
                </c:pt>
                <c:pt idx="3">
                  <c:v>77.893249924326497</c:v>
                </c:pt>
                <c:pt idx="4">
                  <c:v>71.379665758668921</c:v>
                </c:pt>
                <c:pt idx="5">
                  <c:v>59.287275172297861</c:v>
                </c:pt>
                <c:pt idx="6">
                  <c:v>71.421658625450092</c:v>
                </c:pt>
              </c:numCache>
            </c:numRef>
          </c:val>
          <c:extLst>
            <c:ext xmlns:c16="http://schemas.microsoft.com/office/drawing/2014/chart" uri="{C3380CC4-5D6E-409C-BE32-E72D297353CC}">
              <c16:uniqueId val="{00000009-204E-4043-9A6C-A5A38015D248}"/>
            </c:ext>
          </c:extLst>
        </c:ser>
        <c:ser>
          <c:idx val="10"/>
          <c:order val="10"/>
          <c:tx>
            <c:strRef>
              <c:f>'Hosps by Staff&amp;Season Overall'!$L$3</c:f>
              <c:strCache>
                <c:ptCount val="1"/>
                <c:pt idx="0">
                  <c:v>2021-2022</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Overall'!$L$4:$L$10</c:f>
              <c:numCache>
                <c:formatCode>0.0</c:formatCode>
                <c:ptCount val="7"/>
                <c:pt idx="0">
                  <c:v>58.011515236624064</c:v>
                </c:pt>
                <c:pt idx="1">
                  <c:v>74.112782818421962</c:v>
                </c:pt>
                <c:pt idx="2">
                  <c:v>59.177740863787378</c:v>
                </c:pt>
                <c:pt idx="3">
                  <c:v>78.772238084779261</c:v>
                </c:pt>
                <c:pt idx="4">
                  <c:v>63.237907206317864</c:v>
                </c:pt>
                <c:pt idx="5">
                  <c:v>50.677014531043596</c:v>
                </c:pt>
                <c:pt idx="6">
                  <c:v>64.507862374330898</c:v>
                </c:pt>
              </c:numCache>
            </c:numRef>
          </c:val>
          <c:extLst>
            <c:ext xmlns:c16="http://schemas.microsoft.com/office/drawing/2014/chart" uri="{C3380CC4-5D6E-409C-BE32-E72D297353CC}">
              <c16:uniqueId val="{0000000A-204E-4043-9A6C-A5A38015D248}"/>
            </c:ext>
          </c:extLst>
        </c:ser>
        <c:ser>
          <c:idx val="11"/>
          <c:order val="11"/>
          <c:tx>
            <c:strRef>
              <c:f>'Hosps by Staff&amp;Season Overall'!$M$3</c:f>
              <c:strCache>
                <c:ptCount val="1"/>
                <c:pt idx="0">
                  <c:v>2022-2023</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Overall'!$M$4:$M$10</c:f>
              <c:numCache>
                <c:formatCode>0.0</c:formatCode>
                <c:ptCount val="7"/>
                <c:pt idx="0">
                  <c:v>55.215449290593796</c:v>
                </c:pt>
                <c:pt idx="1">
                  <c:v>58.567830942735135</c:v>
                </c:pt>
                <c:pt idx="2">
                  <c:v>48.089442400226432</c:v>
                </c:pt>
                <c:pt idx="3">
                  <c:v>68.98954703832753</c:v>
                </c:pt>
                <c:pt idx="4">
                  <c:v>51.336560724058089</c:v>
                </c:pt>
                <c:pt idx="5">
                  <c:v>49.327489799002571</c:v>
                </c:pt>
                <c:pt idx="6">
                  <c:v>54.442023389232133</c:v>
                </c:pt>
              </c:numCache>
            </c:numRef>
          </c:val>
          <c:extLst>
            <c:ext xmlns:c16="http://schemas.microsoft.com/office/drawing/2014/chart" uri="{C3380CC4-5D6E-409C-BE32-E72D297353CC}">
              <c16:uniqueId val="{0000000B-204E-4043-9A6C-A5A38015D248}"/>
            </c:ext>
          </c:extLst>
        </c:ser>
        <c:ser>
          <c:idx val="12"/>
          <c:order val="12"/>
          <c:tx>
            <c:strRef>
              <c:f>'Hosps by Staff&amp;Season Overall'!$N$3</c:f>
              <c:strCache>
                <c:ptCount val="1"/>
                <c:pt idx="0">
                  <c:v>2023-2024</c:v>
                </c:pt>
              </c:strCache>
            </c:strRef>
          </c:tx>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'Hosps by Staff&amp;Season Overall'!$A$4:$A$10</c:f>
              <c:strCache>
                <c:ptCount val="7"/>
                <c:pt idx="0">
                  <c:v>General Support Staff</c:v>
                </c:pt>
                <c:pt idx="1">
                  <c:v>Health &amp; Social Care Professionals</c:v>
                </c:pt>
                <c:pt idx="2">
                  <c:v>Management &amp; Admin</c:v>
                </c:pt>
                <c:pt idx="3">
                  <c:v>Medical &amp; Dental</c:v>
                </c:pt>
                <c:pt idx="4">
                  <c:v>Nursing</c:v>
                </c:pt>
                <c:pt idx="5">
                  <c:v>Other Patient &amp; Client Care</c:v>
                </c:pt>
                <c:pt idx="6">
                  <c:v>All Staff</c:v>
                </c:pt>
              </c:strCache>
            </c:strRef>
          </c:cat>
          <c:val>
            <c:numRef>
              <c:f>'Hosps by Staff&amp;Season Overall'!$N$4:$N$10</c:f>
              <c:numCache>
                <c:formatCode>0.0</c:formatCode>
                <c:ptCount val="7"/>
                <c:pt idx="0">
                  <c:v>47.214682693550472</c:v>
                </c:pt>
                <c:pt idx="1">
                  <c:v>59.157787924911212</c:v>
                </c:pt>
                <c:pt idx="2">
                  <c:v>41.576756435307111</c:v>
                </c:pt>
                <c:pt idx="3">
                  <c:v>66.066507440749589</c:v>
                </c:pt>
                <c:pt idx="4">
                  <c:v>49.386352479135986</c:v>
                </c:pt>
                <c:pt idx="5">
                  <c:v>40.566037735849058</c:v>
                </c:pt>
                <c:pt idx="6">
                  <c:v>50.795226065886482</c:v>
                </c:pt>
              </c:numCache>
            </c:numRef>
          </c:val>
          <c:extLst>
            <c:ext xmlns:c16="http://schemas.microsoft.com/office/drawing/2014/chart" uri="{C3380CC4-5D6E-409C-BE32-E72D297353CC}">
              <c16:uniqueId val="{0000000C-204E-4043-9A6C-A5A38015D248}"/>
            </c:ext>
          </c:extLst>
        </c:ser>
        <c:dLbls>
          <c:showLegendKey val="0"/>
          <c:showVal val="1"/>
          <c:showCatName val="0"/>
          <c:showSerName val="0"/>
          <c:showPercent val="0"/>
          <c:showBubbleSize val="0"/>
        </c:dLbls>
        <c:gapWidth val="150"/>
        <c:axId val="489548800"/>
        <c:axId val="489571456"/>
      </c:barChart>
      <c:catAx>
        <c:axId val="489548800"/>
        <c:scaling>
          <c:orientation val="minMax"/>
        </c:scaling>
        <c:delete val="0"/>
        <c:axPos val="b"/>
        <c:title>
          <c:tx>
            <c:rich>
              <a:bodyPr/>
              <a:lstStyle/>
              <a:p>
                <a:pPr>
                  <a:defRPr/>
                </a:pPr>
                <a:r>
                  <a:rPr lang="en-US"/>
                  <a:t>HSE Staff Category</a:t>
                </a:r>
              </a:p>
            </c:rich>
          </c:tx>
          <c:layout>
            <c:manualLayout>
              <c:xMode val="edge"/>
              <c:yMode val="edge"/>
              <c:x val="0.42260863225430156"/>
              <c:y val="0.88105912487574467"/>
            </c:manualLayout>
          </c:layout>
          <c:overlay val="0"/>
        </c:title>
        <c:numFmt formatCode="General" sourceLinked="0"/>
        <c:majorTickMark val="out"/>
        <c:minorTickMark val="none"/>
        <c:tickLblPos val="nextTo"/>
        <c:txPr>
          <a:bodyPr rot="0"/>
          <a:lstStyle/>
          <a:p>
            <a:pPr>
              <a:defRPr sz="1000"/>
            </a:pPr>
            <a:endParaRPr lang="en-US"/>
          </a:p>
        </c:txPr>
        <c:crossAx val="489571456"/>
        <c:crosses val="autoZero"/>
        <c:auto val="1"/>
        <c:lblAlgn val="ctr"/>
        <c:lblOffset val="100"/>
        <c:noMultiLvlLbl val="0"/>
      </c:catAx>
      <c:valAx>
        <c:axId val="489571456"/>
        <c:scaling>
          <c:orientation val="minMax"/>
        </c:scaling>
        <c:delete val="0"/>
        <c:axPos val="l"/>
        <c:title>
          <c:tx>
            <c:rich>
              <a:bodyPr rot="-5400000" vert="horz"/>
              <a:lstStyle/>
              <a:p>
                <a:pPr>
                  <a:defRPr sz="1000"/>
                </a:pPr>
                <a:r>
                  <a:rPr lang="en-US" sz="1000"/>
                  <a:t>Overall % Uptake</a:t>
                </a:r>
              </a:p>
            </c:rich>
          </c:tx>
          <c:layout>
            <c:manualLayout>
              <c:xMode val="edge"/>
              <c:yMode val="edge"/>
              <c:x val="9.1284479844835863E-3"/>
              <c:y val="9.8735418489355492E-2"/>
            </c:manualLayout>
          </c:layout>
          <c:overlay val="0"/>
        </c:title>
        <c:numFmt formatCode="0" sourceLinked="0"/>
        <c:majorTickMark val="out"/>
        <c:minorTickMark val="none"/>
        <c:tickLblPos val="nextTo"/>
        <c:crossAx val="489548800"/>
        <c:crosses val="autoZero"/>
        <c:crossBetween val="between"/>
        <c:majorUnit val="10"/>
      </c:valAx>
    </c:plotArea>
    <c:legend>
      <c:legendPos val="b"/>
      <c:layout>
        <c:manualLayout>
          <c:xMode val="edge"/>
          <c:yMode val="edge"/>
          <c:x val="1.9471231365785845E-2"/>
          <c:y val="0.93154407139430884"/>
          <c:w val="0.96476202012183254"/>
          <c:h val="6.8455928605691219E-2"/>
        </c:manualLayout>
      </c:layout>
      <c:overlay val="0"/>
      <c:txPr>
        <a:bodyPr/>
        <a:lstStyle/>
        <a:p>
          <a:pPr>
            <a:defRPr sz="900" b="0"/>
          </a:pPr>
          <a:endParaRPr lang="en-US"/>
        </a:p>
      </c:txPr>
    </c:legend>
    <c:plotVisOnly val="1"/>
    <c:dispBlanksAs val="gap"/>
    <c:showDLblsOverMax val="0"/>
  </c:chart>
  <c:spPr>
    <a:ln>
      <a:noFill/>
    </a:ln>
  </c:spPr>
  <c:txPr>
    <a:bodyPr/>
    <a:lstStyle/>
    <a:p>
      <a:pPr>
        <a:defRPr sz="9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CHO1</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'Graphs-CHO1'!$A$2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'Graphs-CHO1'!$A$3:$B$93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'Graphs-CHO1'!$C$3:$C$93</c:f>
              <c:numCache>
                <c:formatCode>0.0</c:formatCode>
                <c:ptCount val="91"/>
                <c:pt idx="0">
                  <c:v>12.785388127853881</c:v>
                </c:pt>
                <c:pt idx="1">
                  <c:v>9.503663508997823</c:v>
                </c:pt>
                <c:pt idx="2">
                  <c:v>15.65217391304348</c:v>
                </c:pt>
                <c:pt idx="3">
                  <c:v>26.506024096385545</c:v>
                </c:pt>
                <c:pt idx="4">
                  <c:v>21.611721611721613</c:v>
                </c:pt>
                <c:pt idx="5">
                  <c:v>22.785922143523855</c:v>
                </c:pt>
                <c:pt idx="6">
                  <c:v>27.492791524173544</c:v>
                </c:pt>
                <c:pt idx="7">
                  <c:v>31.16651825467498</c:v>
                </c:pt>
                <c:pt idx="8">
                  <c:v>35.007385524372232</c:v>
                </c:pt>
                <c:pt idx="9">
                  <c:v>56.369982547993011</c:v>
                </c:pt>
                <c:pt idx="10">
                  <c:v>46.526315789473685</c:v>
                </c:pt>
                <c:pt idx="11">
                  <c:v>39.461883408071749</c:v>
                </c:pt>
                <c:pt idx="12">
                  <c:v>25.414364640883981</c:v>
                </c:pt>
                <c:pt idx="13">
                  <c:v>24.137931034482758</c:v>
                </c:pt>
                <c:pt idx="14">
                  <c:v>22.222222222222221</c:v>
                </c:pt>
                <c:pt idx="15">
                  <c:v>15.315315315315313</c:v>
                </c:pt>
                <c:pt idx="16">
                  <c:v>22.222222222222221</c:v>
                </c:pt>
                <c:pt idx="17">
                  <c:v>12.549019607843137</c:v>
                </c:pt>
                <c:pt idx="18">
                  <c:v>22.950819672131146</c:v>
                </c:pt>
                <c:pt idx="19">
                  <c:v>36.781609195402297</c:v>
                </c:pt>
                <c:pt idx="20">
                  <c:v>40.049638989169672</c:v>
                </c:pt>
                <c:pt idx="21">
                  <c:v>42.857142857142854</c:v>
                </c:pt>
                <c:pt idx="22">
                  <c:v>59.523809523809526</c:v>
                </c:pt>
                <c:pt idx="23">
                  <c:v>54.54545454545454</c:v>
                </c:pt>
                <c:pt idx="24">
                  <c:v>42.424242424242422</c:v>
                </c:pt>
                <c:pt idx="25">
                  <c:v>36.812144212523719</c:v>
                </c:pt>
                <c:pt idx="26">
                  <c:v>27.27272727272727</c:v>
                </c:pt>
                <c:pt idx="27">
                  <c:v>14.842300556586272</c:v>
                </c:pt>
                <c:pt idx="28">
                  <c:v>14.529914529914532</c:v>
                </c:pt>
                <c:pt idx="29">
                  <c:v>20</c:v>
                </c:pt>
                <c:pt idx="30">
                  <c:v>24.390243902439025</c:v>
                </c:pt>
                <c:pt idx="31">
                  <c:v>32.506887052341597</c:v>
                </c:pt>
                <c:pt idx="32">
                  <c:v>42.222222222222221</c:v>
                </c:pt>
                <c:pt idx="33">
                  <c:v>35.517241379310342</c:v>
                </c:pt>
                <c:pt idx="34">
                  <c:v>34.728033472803347</c:v>
                </c:pt>
                <c:pt idx="35">
                  <c:v>54.716981132075468</c:v>
                </c:pt>
                <c:pt idx="36">
                  <c:v>67.64705882352942</c:v>
                </c:pt>
                <c:pt idx="37">
                  <c:v>43.333333333333336</c:v>
                </c:pt>
                <c:pt idx="38">
                  <c:v>33.085501858736059</c:v>
                </c:pt>
                <c:pt idx="39">
                  <c:v>0</c:v>
                </c:pt>
                <c:pt idx="40">
                  <c:v>9.0909090909090917</c:v>
                </c:pt>
                <c:pt idx="41">
                  <c:v>52</c:v>
                </c:pt>
                <c:pt idx="42">
                  <c:v>94.444444444444443</c:v>
                </c:pt>
                <c:pt idx="43">
                  <c:v>48.780487804878049</c:v>
                </c:pt>
                <c:pt idx="44">
                  <c:v>51.612903225806448</c:v>
                </c:pt>
                <c:pt idx="45">
                  <c:v>63.636363636363633</c:v>
                </c:pt>
                <c:pt idx="46">
                  <c:v>50.980392156862742</c:v>
                </c:pt>
                <c:pt idx="47">
                  <c:v>43.243243243243242</c:v>
                </c:pt>
                <c:pt idx="48">
                  <c:v>77.777777777777786</c:v>
                </c:pt>
                <c:pt idx="49">
                  <c:v>59.210526315789465</c:v>
                </c:pt>
                <c:pt idx="50">
                  <c:v>54.838709677419352</c:v>
                </c:pt>
                <c:pt idx="51">
                  <c:v>4</c:v>
                </c:pt>
                <c:pt idx="52">
                  <c:v>11.680911680911681</c:v>
                </c:pt>
                <c:pt idx="53">
                  <c:v>10.573202555565555</c:v>
                </c:pt>
                <c:pt idx="54">
                  <c:v>30.038022813688215</c:v>
                </c:pt>
                <c:pt idx="55">
                  <c:v>29.323308270676691</c:v>
                </c:pt>
                <c:pt idx="56">
                  <c:v>21.631205673758867</c:v>
                </c:pt>
                <c:pt idx="57">
                  <c:v>28.297872340425535</c:v>
                </c:pt>
                <c:pt idx="58">
                  <c:v>27.736006683375102</c:v>
                </c:pt>
                <c:pt idx="59">
                  <c:v>31.078536575489462</c:v>
                </c:pt>
                <c:pt idx="60">
                  <c:v>41.321499013806708</c:v>
                </c:pt>
                <c:pt idx="61">
                  <c:v>56.115879828326179</c:v>
                </c:pt>
                <c:pt idx="62">
                  <c:v>47.642276422764226</c:v>
                </c:pt>
                <c:pt idx="63">
                  <c:v>41.917808219178085</c:v>
                </c:pt>
                <c:pt idx="64">
                  <c:v>32.39227340267459</c:v>
                </c:pt>
                <c:pt idx="65">
                  <c:v>22.923588039867109</c:v>
                </c:pt>
                <c:pt idx="66">
                  <c:v>9.121621621621621</c:v>
                </c:pt>
                <c:pt idx="67">
                  <c:v>33.984375</c:v>
                </c:pt>
                <c:pt idx="68">
                  <c:v>20.863309352517987</c:v>
                </c:pt>
                <c:pt idx="69">
                  <c:v>23.232323232323232</c:v>
                </c:pt>
                <c:pt idx="70">
                  <c:v>17.990654205607477</c:v>
                </c:pt>
                <c:pt idx="71">
                  <c:v>18.424962852897476</c:v>
                </c:pt>
                <c:pt idx="72">
                  <c:v>24.163179916317993</c:v>
                </c:pt>
                <c:pt idx="73">
                  <c:v>35.240274599542332</c:v>
                </c:pt>
                <c:pt idx="74">
                  <c:v>55.331991951710258</c:v>
                </c:pt>
                <c:pt idx="75">
                  <c:v>43.034825870646763</c:v>
                </c:pt>
                <c:pt idx="76">
                  <c:v>33.687943262411345</c:v>
                </c:pt>
                <c:pt idx="77">
                  <c:v>33.333333333333329</c:v>
                </c:pt>
                <c:pt idx="78">
                  <c:v>16.717948717948719</c:v>
                </c:pt>
                <c:pt idx="79">
                  <c:v>10.974067800653673</c:v>
                </c:pt>
                <c:pt idx="80">
                  <c:v>23.766816143497756</c:v>
                </c:pt>
                <c:pt idx="81">
                  <c:v>27.375565610859731</c:v>
                </c:pt>
                <c:pt idx="82">
                  <c:v>20.969245107176139</c:v>
                </c:pt>
                <c:pt idx="83">
                  <c:v>24.73216870958402</c:v>
                </c:pt>
                <c:pt idx="84">
                  <c:v>26.287769564264934</c:v>
                </c:pt>
                <c:pt idx="85">
                  <c:v>30.195793094324642</c:v>
                </c:pt>
                <c:pt idx="86">
                  <c:v>37.856217616580309</c:v>
                </c:pt>
                <c:pt idx="87">
                  <c:v>56.423388817755018</c:v>
                </c:pt>
                <c:pt idx="88">
                  <c:v>48.446170921198664</c:v>
                </c:pt>
                <c:pt idx="89">
                  <c:v>39.537223340040242</c:v>
                </c:pt>
                <c:pt idx="90">
                  <c:v>31.225604996096802</c:v>
                </c:pt>
              </c:numCache>
            </c:numRef>
          </c:val>
          <c:extLst>
            <c:ext xmlns:c16="http://schemas.microsoft.com/office/drawing/2014/chart" uri="{C3380CC4-5D6E-409C-BE32-E72D297353CC}">
              <c16:uniqueId val="{00000000-BB83-42BD-AEC5-610CE33C94FF}"/>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CHO2</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'Graphs-CHO2'!$A$2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'Graphs-CHO2'!$A$3:$B$93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'Graphs-CHO2'!$C$3:$C$93</c:f>
              <c:numCache>
                <c:formatCode>0.0</c:formatCode>
                <c:ptCount val="91"/>
                <c:pt idx="0">
                  <c:v>16.993464052287582</c:v>
                </c:pt>
                <c:pt idx="1">
                  <c:v>12.440191387559809</c:v>
                </c:pt>
                <c:pt idx="2">
                  <c:v>10.38961038961039</c:v>
                </c:pt>
                <c:pt idx="3">
                  <c:v>24.242424242424242</c:v>
                </c:pt>
                <c:pt idx="4">
                  <c:v>28.472222222222221</c:v>
                </c:pt>
                <c:pt idx="5">
                  <c:v>25.274725274725274</c:v>
                </c:pt>
                <c:pt idx="6">
                  <c:v>41.428571428571431</c:v>
                </c:pt>
                <c:pt idx="7">
                  <c:v>34.268537074148298</c:v>
                </c:pt>
                <c:pt idx="8">
                  <c:v>45.700245700245702</c:v>
                </c:pt>
                <c:pt idx="9">
                  <c:v>61.130742049469966</c:v>
                </c:pt>
                <c:pt idx="10">
                  <c:v>79.047619047619051</c:v>
                </c:pt>
                <c:pt idx="11">
                  <c:v>72.277227722772281</c:v>
                </c:pt>
                <c:pt idx="12">
                  <c:v>75</c:v>
                </c:pt>
                <c:pt idx="13">
                  <c:v>3.4482758620689653</c:v>
                </c:pt>
                <c:pt idx="14">
                  <c:v>8.5106382978723403</c:v>
                </c:pt>
                <c:pt idx="15">
                  <c:v>11.320754716981133</c:v>
                </c:pt>
                <c:pt idx="16">
                  <c:v>20</c:v>
                </c:pt>
                <c:pt idx="17">
                  <c:v>10.256410256410255</c:v>
                </c:pt>
                <c:pt idx="18">
                  <c:v>27.27272727272727</c:v>
                </c:pt>
                <c:pt idx="19">
                  <c:v>85.714285714285708</c:v>
                </c:pt>
                <c:pt idx="20">
                  <c:v>93.506493506493499</c:v>
                </c:pt>
                <c:pt idx="21">
                  <c:v>60.869565217391312</c:v>
                </c:pt>
                <c:pt idx="22">
                  <c:v>95.294117647058812</c:v>
                </c:pt>
                <c:pt idx="23">
                  <c:v>64.835164835164832</c:v>
                </c:pt>
                <c:pt idx="24">
                  <c:v>71.428571428571431</c:v>
                </c:pt>
                <c:pt idx="25">
                  <c:v>72.41379310344827</c:v>
                </c:pt>
                <c:pt idx="26">
                  <c:v>6.666666666666667</c:v>
                </c:pt>
                <c:pt idx="27">
                  <c:v>13.846153846153847</c:v>
                </c:pt>
                <c:pt idx="28">
                  <c:v>12.173913043478262</c:v>
                </c:pt>
                <c:pt idx="29">
                  <c:v>32</c:v>
                </c:pt>
                <c:pt idx="30">
                  <c:v>14.792899408284024</c:v>
                </c:pt>
                <c:pt idx="31">
                  <c:v>18.867924528301888</c:v>
                </c:pt>
                <c:pt idx="32">
                  <c:v>45.454545454545453</c:v>
                </c:pt>
                <c:pt idx="33">
                  <c:v>58.571428571428577</c:v>
                </c:pt>
                <c:pt idx="34">
                  <c:v>75.342465753424662</c:v>
                </c:pt>
                <c:pt idx="35">
                  <c:v>67.796610169491515</c:v>
                </c:pt>
                <c:pt idx="36">
                  <c:v>88.888888888888886</c:v>
                </c:pt>
                <c:pt idx="37">
                  <c:v>57.407407407407405</c:v>
                </c:pt>
                <c:pt idx="38">
                  <c:v>62.962962962962962</c:v>
                </c:pt>
                <c:pt idx="39">
                  <c:v>0</c:v>
                </c:pt>
                <c:pt idx="40">
                  <c:v>0</c:v>
                </c:pt>
                <c:pt idx="41">
                  <c:v>11.111111111111111</c:v>
                </c:pt>
                <c:pt idx="42">
                  <c:v>100</c:v>
                </c:pt>
                <c:pt idx="43">
                  <c:v>83.333333333333343</c:v>
                </c:pt>
                <c:pt idx="44">
                  <c:v>100</c:v>
                </c:pt>
                <c:pt idx="45">
                  <c:v>30</c:v>
                </c:pt>
                <c:pt idx="46">
                  <c:v>58.82352941176471</c:v>
                </c:pt>
                <c:pt idx="47">
                  <c:v>73.68421052631578</c:v>
                </c:pt>
                <c:pt idx="48">
                  <c:v>55.555555555555557</c:v>
                </c:pt>
                <c:pt idx="49">
                  <c:v>21.428571428571427</c:v>
                </c:pt>
                <c:pt idx="50">
                  <c:v>8.3333333333333321</c:v>
                </c:pt>
                <c:pt idx="51">
                  <c:v>53.846153846153847</c:v>
                </c:pt>
                <c:pt idx="52">
                  <c:v>11.640211640211639</c:v>
                </c:pt>
                <c:pt idx="53">
                  <c:v>10.196078431372548</c:v>
                </c:pt>
                <c:pt idx="54">
                  <c:v>18.9873417721519</c:v>
                </c:pt>
                <c:pt idx="55">
                  <c:v>21.359223300970871</c:v>
                </c:pt>
                <c:pt idx="56">
                  <c:v>20.441988950276244</c:v>
                </c:pt>
                <c:pt idx="57">
                  <c:v>19.17808219178082</c:v>
                </c:pt>
                <c:pt idx="58">
                  <c:v>38.913193644945885</c:v>
                </c:pt>
                <c:pt idx="59">
                  <c:v>41.263157894736842</c:v>
                </c:pt>
                <c:pt idx="60">
                  <c:v>45.977011494252871</c:v>
                </c:pt>
                <c:pt idx="61">
                  <c:v>68.139534883720927</c:v>
                </c:pt>
                <c:pt idx="62">
                  <c:v>50.199203187250994</c:v>
                </c:pt>
                <c:pt idx="63">
                  <c:v>44.394618834080717</c:v>
                </c:pt>
                <c:pt idx="64">
                  <c:v>46.843177189409367</c:v>
                </c:pt>
                <c:pt idx="65">
                  <c:v>6.8181818181818175</c:v>
                </c:pt>
                <c:pt idx="66">
                  <c:v>7.1005917159763312</c:v>
                </c:pt>
                <c:pt idx="67">
                  <c:v>13.970588235294118</c:v>
                </c:pt>
                <c:pt idx="68">
                  <c:v>10.526315789473683</c:v>
                </c:pt>
                <c:pt idx="69">
                  <c:v>0</c:v>
                </c:pt>
                <c:pt idx="70">
                  <c:v>11.504424778761061</c:v>
                </c:pt>
                <c:pt idx="71">
                  <c:v>28.209154888617462</c:v>
                </c:pt>
                <c:pt idx="72">
                  <c:v>54.597701149425291</c:v>
                </c:pt>
                <c:pt idx="73">
                  <c:v>23.809523809523807</c:v>
                </c:pt>
                <c:pt idx="74">
                  <c:v>53.596287703016245</c:v>
                </c:pt>
                <c:pt idx="75">
                  <c:v>44.88330341113106</c:v>
                </c:pt>
                <c:pt idx="76">
                  <c:v>41.065292096219927</c:v>
                </c:pt>
                <c:pt idx="77">
                  <c:v>46.581875993640701</c:v>
                </c:pt>
                <c:pt idx="78">
                  <c:v>11.214953271028037</c:v>
                </c:pt>
                <c:pt idx="79">
                  <c:v>10.294117647058822</c:v>
                </c:pt>
                <c:pt idx="80">
                  <c:v>14.464944649446496</c:v>
                </c:pt>
                <c:pt idx="81">
                  <c:v>23.170731707317074</c:v>
                </c:pt>
                <c:pt idx="82">
                  <c:v>17.765042979942695</c:v>
                </c:pt>
                <c:pt idx="83">
                  <c:v>19.856887298747765</c:v>
                </c:pt>
                <c:pt idx="84">
                  <c:v>37.619032142741069</c:v>
                </c:pt>
                <c:pt idx="85">
                  <c:v>44.588414634146339</c:v>
                </c:pt>
                <c:pt idx="86">
                  <c:v>42.985487214927439</c:v>
                </c:pt>
                <c:pt idx="87">
                  <c:v>63.589743589743584</c:v>
                </c:pt>
                <c:pt idx="88">
                  <c:v>55.327868852459019</c:v>
                </c:pt>
                <c:pt idx="89">
                  <c:v>46.240905416329831</c:v>
                </c:pt>
                <c:pt idx="90">
                  <c:v>49.768518518518519</c:v>
                </c:pt>
              </c:numCache>
            </c:numRef>
          </c:val>
          <c:extLst>
            <c:ext xmlns:c16="http://schemas.microsoft.com/office/drawing/2014/chart" uri="{C3380CC4-5D6E-409C-BE32-E72D297353CC}">
              <c16:uniqueId val="{00000000-0195-46D0-A8C0-5281E312B17F}"/>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CHO3</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'Graphs-CHO3'!$A$2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'Graphs-CHO3'!$A$3:$B$93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'Graphs-CHO3'!$C$3:$C$93</c:f>
              <c:numCache>
                <c:formatCode>0.0</c:formatCode>
                <c:ptCount val="91"/>
                <c:pt idx="0">
                  <c:v>32.142857142857146</c:v>
                </c:pt>
                <c:pt idx="1">
                  <c:v>20.689655172413794</c:v>
                </c:pt>
                <c:pt idx="2">
                  <c:v>34.868421052631575</c:v>
                </c:pt>
                <c:pt idx="3">
                  <c:v>52.083333333333336</c:v>
                </c:pt>
                <c:pt idx="4">
                  <c:v>31.395348837209301</c:v>
                </c:pt>
                <c:pt idx="5">
                  <c:v>44.221105527638194</c:v>
                </c:pt>
                <c:pt idx="6">
                  <c:v>47.619047619047613</c:v>
                </c:pt>
                <c:pt idx="7">
                  <c:v>52.72727272727272</c:v>
                </c:pt>
                <c:pt idx="8">
                  <c:v>69.444444444444443</c:v>
                </c:pt>
                <c:pt idx="9">
                  <c:v>82.222222222222214</c:v>
                </c:pt>
                <c:pt idx="10">
                  <c:v>51.81818181818182</c:v>
                </c:pt>
                <c:pt idx="11">
                  <c:v>91.525423728813564</c:v>
                </c:pt>
                <c:pt idx="12">
                  <c:v>27.27272727272727</c:v>
                </c:pt>
                <c:pt idx="13">
                  <c:v>20.689655172413794</c:v>
                </c:pt>
                <c:pt idx="14">
                  <c:v>8.3333333333333321</c:v>
                </c:pt>
                <c:pt idx="15">
                  <c:v>28.571428571428569</c:v>
                </c:pt>
                <c:pt idx="17">
                  <c:v>40</c:v>
                </c:pt>
                <c:pt idx="18">
                  <c:v>48.936170212765958</c:v>
                </c:pt>
                <c:pt idx="19">
                  <c:v>47.474747474747474</c:v>
                </c:pt>
                <c:pt idx="20">
                  <c:v>58.139534883720934</c:v>
                </c:pt>
                <c:pt idx="21">
                  <c:v>80.769230769230774</c:v>
                </c:pt>
                <c:pt idx="22">
                  <c:v>63.636363636363633</c:v>
                </c:pt>
                <c:pt idx="23">
                  <c:v>53.472222222222221</c:v>
                </c:pt>
                <c:pt idx="24">
                  <c:v>91.666666666666657</c:v>
                </c:pt>
                <c:pt idx="25">
                  <c:v>38.888888888888893</c:v>
                </c:pt>
                <c:pt idx="26">
                  <c:v>0</c:v>
                </c:pt>
                <c:pt idx="27">
                  <c:v>31.578947368421051</c:v>
                </c:pt>
                <c:pt idx="28">
                  <c:v>11.413043478260869</c:v>
                </c:pt>
                <c:pt idx="29">
                  <c:v>45.454545454545453</c:v>
                </c:pt>
                <c:pt idx="30">
                  <c:v>52.941176470588239</c:v>
                </c:pt>
                <c:pt idx="31">
                  <c:v>58.490566037735846</c:v>
                </c:pt>
                <c:pt idx="32">
                  <c:v>34.188034188034187</c:v>
                </c:pt>
                <c:pt idx="33">
                  <c:v>51.219512195121951</c:v>
                </c:pt>
                <c:pt idx="34">
                  <c:v>35.897435897435898</c:v>
                </c:pt>
                <c:pt idx="35">
                  <c:v>66.666666666666657</c:v>
                </c:pt>
                <c:pt idx="36">
                  <c:v>66.666666666666657</c:v>
                </c:pt>
                <c:pt idx="37">
                  <c:v>70.886075949367083</c:v>
                </c:pt>
                <c:pt idx="38">
                  <c:v>36.666666666666664</c:v>
                </c:pt>
                <c:pt idx="39">
                  <c:v>0</c:v>
                </c:pt>
                <c:pt idx="40">
                  <c:v>0</c:v>
                </c:pt>
                <c:pt idx="41">
                  <c:v>50</c:v>
                </c:pt>
                <c:pt idx="42">
                  <c:v>100</c:v>
                </c:pt>
                <c:pt idx="43">
                  <c:v>50</c:v>
                </c:pt>
                <c:pt idx="44">
                  <c:v>40</c:v>
                </c:pt>
                <c:pt idx="45">
                  <c:v>24.137931034482758</c:v>
                </c:pt>
                <c:pt idx="46">
                  <c:v>0</c:v>
                </c:pt>
                <c:pt idx="47">
                  <c:v>0</c:v>
                </c:pt>
                <c:pt idx="48">
                  <c:v>40</c:v>
                </c:pt>
                <c:pt idx="49">
                  <c:v>45.454545454545453</c:v>
                </c:pt>
                <c:pt idx="50">
                  <c:v>66.666666666666657</c:v>
                </c:pt>
                <c:pt idx="51">
                  <c:v>0</c:v>
                </c:pt>
                <c:pt idx="52">
                  <c:v>10.526315789473683</c:v>
                </c:pt>
                <c:pt idx="53">
                  <c:v>10.469314079422382</c:v>
                </c:pt>
                <c:pt idx="54">
                  <c:v>30.281690140845068</c:v>
                </c:pt>
                <c:pt idx="55">
                  <c:v>52</c:v>
                </c:pt>
                <c:pt idx="56">
                  <c:v>26.041666666666668</c:v>
                </c:pt>
                <c:pt idx="57">
                  <c:v>35.059760956175303</c:v>
                </c:pt>
                <c:pt idx="58">
                  <c:v>32.193732193732195</c:v>
                </c:pt>
                <c:pt idx="59">
                  <c:v>49.262536873156343</c:v>
                </c:pt>
                <c:pt idx="60">
                  <c:v>48.18181818181818</c:v>
                </c:pt>
                <c:pt idx="61">
                  <c:v>76.818181818181813</c:v>
                </c:pt>
                <c:pt idx="62">
                  <c:v>55.927051671732521</c:v>
                </c:pt>
                <c:pt idx="63">
                  <c:v>74.947807933194156</c:v>
                </c:pt>
                <c:pt idx="64">
                  <c:v>28.04878048780488</c:v>
                </c:pt>
                <c:pt idx="65">
                  <c:v>3.0303030303030303</c:v>
                </c:pt>
                <c:pt idx="66">
                  <c:v>12.429378531073446</c:v>
                </c:pt>
                <c:pt idx="67">
                  <c:v>41.17647058823529</c:v>
                </c:pt>
                <c:pt idx="68">
                  <c:v>55.000000000000007</c:v>
                </c:pt>
                <c:pt idx="69">
                  <c:v>0</c:v>
                </c:pt>
                <c:pt idx="70">
                  <c:v>40</c:v>
                </c:pt>
                <c:pt idx="71">
                  <c:v>27.838827838827839</c:v>
                </c:pt>
                <c:pt idx="72">
                  <c:v>42.011834319526628</c:v>
                </c:pt>
                <c:pt idx="73">
                  <c:v>42.638036809815951</c:v>
                </c:pt>
                <c:pt idx="74">
                  <c:v>87.242798353909464</c:v>
                </c:pt>
                <c:pt idx="75">
                  <c:v>62.761506276150627</c:v>
                </c:pt>
                <c:pt idx="76">
                  <c:v>69.565217391304344</c:v>
                </c:pt>
                <c:pt idx="77">
                  <c:v>29.411764705882355</c:v>
                </c:pt>
                <c:pt idx="78">
                  <c:v>14.012738853503185</c:v>
                </c:pt>
                <c:pt idx="79">
                  <c:v>14.057507987220447</c:v>
                </c:pt>
                <c:pt idx="80">
                  <c:v>26.238532110091743</c:v>
                </c:pt>
                <c:pt idx="81">
                  <c:v>52.666666666666664</c:v>
                </c:pt>
                <c:pt idx="82">
                  <c:v>30.62200956937799</c:v>
                </c:pt>
                <c:pt idx="83">
                  <c:v>41.652892561983471</c:v>
                </c:pt>
                <c:pt idx="84">
                  <c:v>35.255198487712661</c:v>
                </c:pt>
                <c:pt idx="85">
                  <c:v>47.092360319270234</c:v>
                </c:pt>
                <c:pt idx="86">
                  <c:v>47.875</c:v>
                </c:pt>
                <c:pt idx="87">
                  <c:v>75.019638648860948</c:v>
                </c:pt>
                <c:pt idx="88">
                  <c:v>57.477678571428569</c:v>
                </c:pt>
                <c:pt idx="89">
                  <c:v>77.115384615384613</c:v>
                </c:pt>
                <c:pt idx="90">
                  <c:v>30.588235294117649</c:v>
                </c:pt>
              </c:numCache>
            </c:numRef>
          </c:val>
          <c:extLst>
            <c:ext xmlns:c16="http://schemas.microsoft.com/office/drawing/2014/chart" uri="{C3380CC4-5D6E-409C-BE32-E72D297353CC}">
              <c16:uniqueId val="{00000000-D050-4692-8C99-60360465BBD6}"/>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CHO4</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'Graphs-CHO4'!$A$2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'Graphs-CHO4'!$A$3:$B$93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'Graphs-CHO4'!$C$3:$C$93</c:f>
              <c:numCache>
                <c:formatCode>0.0</c:formatCode>
                <c:ptCount val="91"/>
                <c:pt idx="0">
                  <c:v>15</c:v>
                </c:pt>
                <c:pt idx="1">
                  <c:v>15.384615384615385</c:v>
                </c:pt>
                <c:pt idx="2">
                  <c:v>11.891694109037685</c:v>
                </c:pt>
                <c:pt idx="3">
                  <c:v>20.97902097902098</c:v>
                </c:pt>
                <c:pt idx="4">
                  <c:v>23.264647231981765</c:v>
                </c:pt>
                <c:pt idx="5">
                  <c:v>18.508535489667565</c:v>
                </c:pt>
                <c:pt idx="6">
                  <c:v>44.210526315789473</c:v>
                </c:pt>
                <c:pt idx="7">
                  <c:v>36.214953271028037</c:v>
                </c:pt>
                <c:pt idx="8">
                  <c:v>36.291913214990139</c:v>
                </c:pt>
                <c:pt idx="9">
                  <c:v>68.61435726210351</c:v>
                </c:pt>
                <c:pt idx="10">
                  <c:v>57.12328767123288</c:v>
                </c:pt>
                <c:pt idx="11">
                  <c:v>53.697749196141473</c:v>
                </c:pt>
                <c:pt idx="12">
                  <c:v>45.569620253164558</c:v>
                </c:pt>
                <c:pt idx="13">
                  <c:v>16.666666666666664</c:v>
                </c:pt>
                <c:pt idx="14">
                  <c:v>12.121212121212121</c:v>
                </c:pt>
                <c:pt idx="15">
                  <c:v>22.828307100804999</c:v>
                </c:pt>
                <c:pt idx="16">
                  <c:v>8.1081081081081088</c:v>
                </c:pt>
                <c:pt idx="17">
                  <c:v>31.972789115646261</c:v>
                </c:pt>
                <c:pt idx="18">
                  <c:v>30.529595015576323</c:v>
                </c:pt>
                <c:pt idx="19">
                  <c:v>42.5</c:v>
                </c:pt>
                <c:pt idx="20">
                  <c:v>44.736842105263158</c:v>
                </c:pt>
                <c:pt idx="21">
                  <c:v>42.342342342342342</c:v>
                </c:pt>
                <c:pt idx="22">
                  <c:v>66.929133858267718</c:v>
                </c:pt>
                <c:pt idx="23">
                  <c:v>50.289017341040463</c:v>
                </c:pt>
                <c:pt idx="24">
                  <c:v>44.642857142857146</c:v>
                </c:pt>
                <c:pt idx="25">
                  <c:v>60.869565217391312</c:v>
                </c:pt>
                <c:pt idx="26">
                  <c:v>4.7619047619047619</c:v>
                </c:pt>
                <c:pt idx="27">
                  <c:v>13.592233009708737</c:v>
                </c:pt>
                <c:pt idx="28">
                  <c:v>6.6803398769411073</c:v>
                </c:pt>
                <c:pt idx="29">
                  <c:v>33.928571428571431</c:v>
                </c:pt>
                <c:pt idx="30">
                  <c:v>29.310344827586203</c:v>
                </c:pt>
                <c:pt idx="31">
                  <c:v>25.429553264604809</c:v>
                </c:pt>
                <c:pt idx="32">
                  <c:v>45.263157894736842</c:v>
                </c:pt>
                <c:pt idx="33">
                  <c:v>54.377880184331794</c:v>
                </c:pt>
                <c:pt idx="34">
                  <c:v>65.158371040723978</c:v>
                </c:pt>
                <c:pt idx="35">
                  <c:v>76.646706586826355</c:v>
                </c:pt>
                <c:pt idx="36">
                  <c:v>71.976401179941007</c:v>
                </c:pt>
                <c:pt idx="37">
                  <c:v>73.333333333333329</c:v>
                </c:pt>
                <c:pt idx="38">
                  <c:v>71.111111111111114</c:v>
                </c:pt>
                <c:pt idx="39">
                  <c:v>0</c:v>
                </c:pt>
                <c:pt idx="40">
                  <c:v>0</c:v>
                </c:pt>
                <c:pt idx="41">
                  <c:v>17.885088307623516</c:v>
                </c:pt>
                <c:pt idx="42">
                  <c:v>48</c:v>
                </c:pt>
                <c:pt idx="43">
                  <c:v>18.75</c:v>
                </c:pt>
                <c:pt idx="44">
                  <c:v>12.295081967213115</c:v>
                </c:pt>
                <c:pt idx="45">
                  <c:v>77.272727272727266</c:v>
                </c:pt>
                <c:pt idx="46">
                  <c:v>57.843137254901968</c:v>
                </c:pt>
                <c:pt idx="47">
                  <c:v>67.256637168141594</c:v>
                </c:pt>
                <c:pt idx="48">
                  <c:v>84.375</c:v>
                </c:pt>
                <c:pt idx="49">
                  <c:v>52.76381909547738</c:v>
                </c:pt>
                <c:pt idx="50">
                  <c:v>100</c:v>
                </c:pt>
                <c:pt idx="51">
                  <c:v>86.666666666666671</c:v>
                </c:pt>
                <c:pt idx="52">
                  <c:v>5.9523809523809517</c:v>
                </c:pt>
                <c:pt idx="53">
                  <c:v>14.697406340057636</c:v>
                </c:pt>
                <c:pt idx="54">
                  <c:v>13.924878308672174</c:v>
                </c:pt>
                <c:pt idx="55">
                  <c:v>23.975409836065573</c:v>
                </c:pt>
                <c:pt idx="56">
                  <c:v>17.960602549246815</c:v>
                </c:pt>
                <c:pt idx="57">
                  <c:v>27.736006683375102</c:v>
                </c:pt>
                <c:pt idx="58">
                  <c:v>35.924369747899156</c:v>
                </c:pt>
                <c:pt idx="59">
                  <c:v>48.725490196078432</c:v>
                </c:pt>
                <c:pt idx="60">
                  <c:v>49.813084112149532</c:v>
                </c:pt>
                <c:pt idx="61">
                  <c:v>77.210574293527799</c:v>
                </c:pt>
                <c:pt idx="62">
                  <c:v>65.473527218493672</c:v>
                </c:pt>
                <c:pt idx="63">
                  <c:v>64.59854014598541</c:v>
                </c:pt>
                <c:pt idx="64">
                  <c:v>50.180505415162457</c:v>
                </c:pt>
                <c:pt idx="65">
                  <c:v>0.82644628099173556</c:v>
                </c:pt>
                <c:pt idx="66">
                  <c:v>7.0707070707070701</c:v>
                </c:pt>
                <c:pt idx="67">
                  <c:v>12.737839344001275</c:v>
                </c:pt>
                <c:pt idx="68">
                  <c:v>16.43835616438356</c:v>
                </c:pt>
                <c:pt idx="69">
                  <c:v>30.081300813008134</c:v>
                </c:pt>
                <c:pt idx="70">
                  <c:v>22.784810126582279</c:v>
                </c:pt>
                <c:pt idx="71">
                  <c:v>51.815181518151817</c:v>
                </c:pt>
                <c:pt idx="72">
                  <c:v>46.597633136094672</c:v>
                </c:pt>
                <c:pt idx="73">
                  <c:v>41.242236024844722</c:v>
                </c:pt>
                <c:pt idx="74">
                  <c:v>69.481481481481481</c:v>
                </c:pt>
                <c:pt idx="75">
                  <c:v>62.052117263843655</c:v>
                </c:pt>
                <c:pt idx="76">
                  <c:v>55.294117647058826</c:v>
                </c:pt>
                <c:pt idx="77">
                  <c:v>33.640552995391701</c:v>
                </c:pt>
                <c:pt idx="78">
                  <c:v>5.7934508816120909</c:v>
                </c:pt>
                <c:pt idx="79">
                  <c:v>12.49263406010607</c:v>
                </c:pt>
                <c:pt idx="80">
                  <c:v>11.385984887692786</c:v>
                </c:pt>
                <c:pt idx="81">
                  <c:v>22.232223222322229</c:v>
                </c:pt>
                <c:pt idx="82">
                  <c:v>22.660606220765839</c:v>
                </c:pt>
                <c:pt idx="83">
                  <c:v>23.988711194731891</c:v>
                </c:pt>
                <c:pt idx="84">
                  <c:v>43.625086147484495</c:v>
                </c:pt>
                <c:pt idx="85">
                  <c:v>46.676794530953288</c:v>
                </c:pt>
                <c:pt idx="86">
                  <c:v>46.55111425539441</c:v>
                </c:pt>
                <c:pt idx="87">
                  <c:v>72.794117647058826</c:v>
                </c:pt>
                <c:pt idx="88">
                  <c:v>61.613897450266187</c:v>
                </c:pt>
                <c:pt idx="89">
                  <c:v>58.950969213226912</c:v>
                </c:pt>
                <c:pt idx="90">
                  <c:v>46.666666666666664</c:v>
                </c:pt>
              </c:numCache>
            </c:numRef>
          </c:val>
          <c:extLst>
            <c:ext xmlns:c16="http://schemas.microsoft.com/office/drawing/2014/chart" uri="{C3380CC4-5D6E-409C-BE32-E72D297353CC}">
              <c16:uniqueId val="{00000000-F909-4A24-99E6-F600121CF41F}"/>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CHO5</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'Graphs-CHO5'!$A$2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'Graphs-CHO5'!$A$3:$B$93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'Graphs-CHO5'!$C$3:$C$93</c:f>
              <c:numCache>
                <c:formatCode>0.0</c:formatCode>
                <c:ptCount val="91"/>
                <c:pt idx="0">
                  <c:v>4.5801526717557248</c:v>
                </c:pt>
                <c:pt idx="1">
                  <c:v>7.8521939953810627</c:v>
                </c:pt>
                <c:pt idx="2">
                  <c:v>25</c:v>
                </c:pt>
                <c:pt idx="3">
                  <c:v>11.428571428571429</c:v>
                </c:pt>
                <c:pt idx="4">
                  <c:v>13.852813852813853</c:v>
                </c:pt>
                <c:pt idx="5">
                  <c:v>24.115755627009648</c:v>
                </c:pt>
                <c:pt idx="6">
                  <c:v>22.366863905325442</c:v>
                </c:pt>
                <c:pt idx="7">
                  <c:v>44.61538461538462</c:v>
                </c:pt>
                <c:pt idx="8">
                  <c:v>51.025641025641022</c:v>
                </c:pt>
                <c:pt idx="9">
                  <c:v>72.318339100346023</c:v>
                </c:pt>
                <c:pt idx="10">
                  <c:v>52.823920265780735</c:v>
                </c:pt>
                <c:pt idx="11">
                  <c:v>52.246256239600662</c:v>
                </c:pt>
                <c:pt idx="12">
                  <c:v>64.81481481481481</c:v>
                </c:pt>
                <c:pt idx="13">
                  <c:v>33.333333333333329</c:v>
                </c:pt>
                <c:pt idx="14">
                  <c:v>6.9742489270386256</c:v>
                </c:pt>
                <c:pt idx="15">
                  <c:v>9.433962264150944</c:v>
                </c:pt>
                <c:pt idx="16">
                  <c:v>15.364583333333334</c:v>
                </c:pt>
                <c:pt idx="17">
                  <c:v>26.666666666666668</c:v>
                </c:pt>
                <c:pt idx="18">
                  <c:v>28.735632183908045</c:v>
                </c:pt>
                <c:pt idx="19">
                  <c:v>34.01442307692308</c:v>
                </c:pt>
                <c:pt idx="20">
                  <c:v>50</c:v>
                </c:pt>
                <c:pt idx="21">
                  <c:v>37.142857142857146</c:v>
                </c:pt>
                <c:pt idx="22">
                  <c:v>85.365853658536579</c:v>
                </c:pt>
                <c:pt idx="23">
                  <c:v>36.71875</c:v>
                </c:pt>
                <c:pt idx="24">
                  <c:v>41.666666666666671</c:v>
                </c:pt>
                <c:pt idx="25">
                  <c:v>73.214285714285708</c:v>
                </c:pt>
                <c:pt idx="26">
                  <c:v>12.5</c:v>
                </c:pt>
                <c:pt idx="27">
                  <c:v>9.8765432098765427</c:v>
                </c:pt>
                <c:pt idx="28">
                  <c:v>6.6176470588235299</c:v>
                </c:pt>
                <c:pt idx="29">
                  <c:v>12.432432432432433</c:v>
                </c:pt>
                <c:pt idx="30">
                  <c:v>8.0882352941176467</c:v>
                </c:pt>
                <c:pt idx="31">
                  <c:v>32.352941176470587</c:v>
                </c:pt>
                <c:pt idx="32">
                  <c:v>27.063296801610377</c:v>
                </c:pt>
                <c:pt idx="33">
                  <c:v>53.94736842105263</c:v>
                </c:pt>
                <c:pt idx="34">
                  <c:v>54.411764705882348</c:v>
                </c:pt>
                <c:pt idx="35">
                  <c:v>70.3125</c:v>
                </c:pt>
                <c:pt idx="36">
                  <c:v>61.363636363636367</c:v>
                </c:pt>
                <c:pt idx="37">
                  <c:v>64.705882352941174</c:v>
                </c:pt>
                <c:pt idx="38">
                  <c:v>77.41935483870968</c:v>
                </c:pt>
                <c:pt idx="39">
                  <c:v>50</c:v>
                </c:pt>
                <c:pt idx="40">
                  <c:v>12.76595744680851</c:v>
                </c:pt>
                <c:pt idx="41">
                  <c:v>23.076923076923077</c:v>
                </c:pt>
                <c:pt idx="42">
                  <c:v>19.047619047619047</c:v>
                </c:pt>
                <c:pt idx="43">
                  <c:v>42.857142857142854</c:v>
                </c:pt>
                <c:pt idx="44">
                  <c:v>16.666666666666664</c:v>
                </c:pt>
                <c:pt idx="45">
                  <c:v>30.434782608695656</c:v>
                </c:pt>
                <c:pt idx="46">
                  <c:v>48</c:v>
                </c:pt>
                <c:pt idx="47">
                  <c:v>50.877192982456144</c:v>
                </c:pt>
                <c:pt idx="48">
                  <c:v>67.532467532467535</c:v>
                </c:pt>
                <c:pt idx="49">
                  <c:v>23.863636363636363</c:v>
                </c:pt>
                <c:pt idx="50">
                  <c:v>47.368421052631575</c:v>
                </c:pt>
                <c:pt idx="51">
                  <c:v>47.674418604651166</c:v>
                </c:pt>
                <c:pt idx="52">
                  <c:v>22.613065326633166</c:v>
                </c:pt>
                <c:pt idx="53">
                  <c:v>8.2437275985663092</c:v>
                </c:pt>
                <c:pt idx="54">
                  <c:v>17.12962962962963</c:v>
                </c:pt>
                <c:pt idx="55">
                  <c:v>19.392523364485982</c:v>
                </c:pt>
                <c:pt idx="56">
                  <c:v>22.268907563025213</c:v>
                </c:pt>
                <c:pt idx="57">
                  <c:v>20.947630922693268</c:v>
                </c:pt>
                <c:pt idx="58">
                  <c:v>27.168796234028246</c:v>
                </c:pt>
                <c:pt idx="59">
                  <c:v>41.612200435729847</c:v>
                </c:pt>
                <c:pt idx="60">
                  <c:v>48.938547486033521</c:v>
                </c:pt>
                <c:pt idx="61">
                  <c:v>69.289617486338798</c:v>
                </c:pt>
                <c:pt idx="62">
                  <c:v>48.712667353244079</c:v>
                </c:pt>
                <c:pt idx="63">
                  <c:v>44.793926247288503</c:v>
                </c:pt>
                <c:pt idx="64">
                  <c:v>48.261758691206545</c:v>
                </c:pt>
                <c:pt idx="65">
                  <c:v>36.363636363636367</c:v>
                </c:pt>
                <c:pt idx="66">
                  <c:v>5.2631578947368416</c:v>
                </c:pt>
                <c:pt idx="67">
                  <c:v>7.03125</c:v>
                </c:pt>
                <c:pt idx="68">
                  <c:v>12.455516014234876</c:v>
                </c:pt>
                <c:pt idx="69">
                  <c:v>10.309278350515463</c:v>
                </c:pt>
                <c:pt idx="70">
                  <c:v>13.461538461538462</c:v>
                </c:pt>
                <c:pt idx="71">
                  <c:v>42.670682730923694</c:v>
                </c:pt>
                <c:pt idx="72">
                  <c:v>38.787878787878789</c:v>
                </c:pt>
                <c:pt idx="73">
                  <c:v>55.808656036446472</c:v>
                </c:pt>
                <c:pt idx="74">
                  <c:v>76.041666666666657</c:v>
                </c:pt>
                <c:pt idx="75">
                  <c:v>62.40786240786241</c:v>
                </c:pt>
                <c:pt idx="76">
                  <c:v>62.926829268292686</c:v>
                </c:pt>
                <c:pt idx="77">
                  <c:v>56.534090909090907</c:v>
                </c:pt>
                <c:pt idx="78">
                  <c:v>20.974576271186439</c:v>
                </c:pt>
                <c:pt idx="79">
                  <c:v>7.3376191531811132</c:v>
                </c:pt>
                <c:pt idx="80">
                  <c:v>15.670103092783505</c:v>
                </c:pt>
                <c:pt idx="81">
                  <c:v>14.258911819887429</c:v>
                </c:pt>
                <c:pt idx="82">
                  <c:v>15.607734806629834</c:v>
                </c:pt>
                <c:pt idx="83">
                  <c:v>22.233930453108535</c:v>
                </c:pt>
                <c:pt idx="84">
                  <c:v>28.687608241718682</c:v>
                </c:pt>
                <c:pt idx="85">
                  <c:v>42.95302013422819</c:v>
                </c:pt>
                <c:pt idx="86">
                  <c:v>51.008492569002129</c:v>
                </c:pt>
                <c:pt idx="87">
                  <c:v>71.811361200428721</c:v>
                </c:pt>
                <c:pt idx="88">
                  <c:v>51.094570928196148</c:v>
                </c:pt>
                <c:pt idx="89">
                  <c:v>49.845520082389285</c:v>
                </c:pt>
                <c:pt idx="90">
                  <c:v>55.332999499248871</c:v>
                </c:pt>
              </c:numCache>
            </c:numRef>
          </c:val>
          <c:extLst>
            <c:ext xmlns:c16="http://schemas.microsoft.com/office/drawing/2014/chart" uri="{C3380CC4-5D6E-409C-BE32-E72D297353CC}">
              <c16:uniqueId val="{00000000-16C6-4F56-9E5B-36D84DF2596A}"/>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CHO6</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'Graphs-CHO6'!$A$2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'Graphs-CHO6'!$A$3:$B$93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'Graphs-CHO6'!$C$3:$C$93</c:f>
              <c:numCache>
                <c:formatCode>0.0</c:formatCode>
                <c:ptCount val="91"/>
                <c:pt idx="1">
                  <c:v>19.047619047619047</c:v>
                </c:pt>
                <c:pt idx="2">
                  <c:v>30</c:v>
                </c:pt>
                <c:pt idx="3">
                  <c:v>57.142857142857139</c:v>
                </c:pt>
                <c:pt idx="4">
                  <c:v>36.363636363636367</c:v>
                </c:pt>
                <c:pt idx="5">
                  <c:v>36.84210526315789</c:v>
                </c:pt>
                <c:pt idx="6">
                  <c:v>39.42307692307692</c:v>
                </c:pt>
                <c:pt idx="7">
                  <c:v>33.333333333333329</c:v>
                </c:pt>
                <c:pt idx="8">
                  <c:v>48.571428571428569</c:v>
                </c:pt>
                <c:pt idx="9">
                  <c:v>39.344262295081968</c:v>
                </c:pt>
                <c:pt idx="10">
                  <c:v>71.604938271604937</c:v>
                </c:pt>
                <c:pt idx="11">
                  <c:v>55.056179775280903</c:v>
                </c:pt>
                <c:pt idx="12">
                  <c:v>25.581395348837212</c:v>
                </c:pt>
                <c:pt idx="14">
                  <c:v>6.8493150684931505</c:v>
                </c:pt>
                <c:pt idx="15">
                  <c:v>60</c:v>
                </c:pt>
                <c:pt idx="16">
                  <c:v>75</c:v>
                </c:pt>
                <c:pt idx="17">
                  <c:v>33.333333333333329</c:v>
                </c:pt>
                <c:pt idx="18">
                  <c:v>25</c:v>
                </c:pt>
                <c:pt idx="19">
                  <c:v>50</c:v>
                </c:pt>
                <c:pt idx="20">
                  <c:v>62.5</c:v>
                </c:pt>
                <c:pt idx="21">
                  <c:v>53.846153846153847</c:v>
                </c:pt>
                <c:pt idx="22">
                  <c:v>72.222222222222214</c:v>
                </c:pt>
                <c:pt idx="23">
                  <c:v>64.444444444444443</c:v>
                </c:pt>
                <c:pt idx="24">
                  <c:v>60</c:v>
                </c:pt>
                <c:pt idx="25">
                  <c:v>50</c:v>
                </c:pt>
                <c:pt idx="26">
                  <c:v>100</c:v>
                </c:pt>
                <c:pt idx="27">
                  <c:v>50</c:v>
                </c:pt>
                <c:pt idx="28">
                  <c:v>50</c:v>
                </c:pt>
                <c:pt idx="29">
                  <c:v>36.84210526315789</c:v>
                </c:pt>
                <c:pt idx="30">
                  <c:v>38.805970149253731</c:v>
                </c:pt>
                <c:pt idx="31">
                  <c:v>31.25</c:v>
                </c:pt>
                <c:pt idx="32">
                  <c:v>35.294117647058826</c:v>
                </c:pt>
                <c:pt idx="33">
                  <c:v>33.333333333333329</c:v>
                </c:pt>
                <c:pt idx="34">
                  <c:v>52.380952380952387</c:v>
                </c:pt>
                <c:pt idx="35">
                  <c:v>67.741935483870961</c:v>
                </c:pt>
                <c:pt idx="36">
                  <c:v>72.5</c:v>
                </c:pt>
                <c:pt idx="37">
                  <c:v>82.5</c:v>
                </c:pt>
                <c:pt idx="38">
                  <c:v>47.058823529411761</c:v>
                </c:pt>
                <c:pt idx="40">
                  <c:v>0</c:v>
                </c:pt>
                <c:pt idx="41">
                  <c:v>50</c:v>
                </c:pt>
                <c:pt idx="42">
                  <c:v>50</c:v>
                </c:pt>
                <c:pt idx="43">
                  <c:v>50</c:v>
                </c:pt>
                <c:pt idx="44">
                  <c:v>100</c:v>
                </c:pt>
                <c:pt idx="45">
                  <c:v>100</c:v>
                </c:pt>
                <c:pt idx="46">
                  <c:v>100</c:v>
                </c:pt>
                <c:pt idx="47">
                  <c:v>100</c:v>
                </c:pt>
                <c:pt idx="48">
                  <c:v>85.714285714285708</c:v>
                </c:pt>
                <c:pt idx="49">
                  <c:v>68</c:v>
                </c:pt>
                <c:pt idx="50">
                  <c:v>92.857142857142861</c:v>
                </c:pt>
                <c:pt idx="51">
                  <c:v>100</c:v>
                </c:pt>
                <c:pt idx="52">
                  <c:v>54.411764705882348</c:v>
                </c:pt>
                <c:pt idx="53">
                  <c:v>32.352941176470587</c:v>
                </c:pt>
                <c:pt idx="54">
                  <c:v>32.116788321167881</c:v>
                </c:pt>
                <c:pt idx="55">
                  <c:v>36.607142857142854</c:v>
                </c:pt>
                <c:pt idx="56">
                  <c:v>14.814814814814813</c:v>
                </c:pt>
                <c:pt idx="57">
                  <c:v>22.727272727272727</c:v>
                </c:pt>
                <c:pt idx="58">
                  <c:v>23.076923076923077</c:v>
                </c:pt>
                <c:pt idx="59">
                  <c:v>26.851851851851855</c:v>
                </c:pt>
                <c:pt idx="60">
                  <c:v>54.86725663716814</c:v>
                </c:pt>
                <c:pt idx="61">
                  <c:v>71.612903225806463</c:v>
                </c:pt>
                <c:pt idx="62">
                  <c:v>60.869565217391312</c:v>
                </c:pt>
                <c:pt idx="63">
                  <c:v>51.243781094527364</c:v>
                </c:pt>
                <c:pt idx="64">
                  <c:v>30</c:v>
                </c:pt>
                <c:pt idx="65">
                  <c:v>65.789473684210535</c:v>
                </c:pt>
                <c:pt idx="66">
                  <c:v>17.171717171717169</c:v>
                </c:pt>
                <c:pt idx="67">
                  <c:v>25</c:v>
                </c:pt>
                <c:pt idx="68">
                  <c:v>14.399999999999999</c:v>
                </c:pt>
                <c:pt idx="69">
                  <c:v>11.842105263157894</c:v>
                </c:pt>
                <c:pt idx="70">
                  <c:v>21.978021978021978</c:v>
                </c:pt>
                <c:pt idx="71">
                  <c:v>29.166666666666668</c:v>
                </c:pt>
                <c:pt idx="72">
                  <c:v>56.497175141242941</c:v>
                </c:pt>
                <c:pt idx="73">
                  <c:v>47.619047619047613</c:v>
                </c:pt>
                <c:pt idx="74">
                  <c:v>63.87096774193548</c:v>
                </c:pt>
                <c:pt idx="75">
                  <c:v>64.971751412429384</c:v>
                </c:pt>
                <c:pt idx="76">
                  <c:v>64.86486486486487</c:v>
                </c:pt>
                <c:pt idx="77">
                  <c:v>7.6923076923076925</c:v>
                </c:pt>
                <c:pt idx="78">
                  <c:v>59.633027522935777</c:v>
                </c:pt>
                <c:pt idx="79">
                  <c:v>22.131147540983605</c:v>
                </c:pt>
                <c:pt idx="80">
                  <c:v>31.095406360424029</c:v>
                </c:pt>
                <c:pt idx="81">
                  <c:v>29.72027972027972</c:v>
                </c:pt>
                <c:pt idx="82">
                  <c:v>22.083333333333332</c:v>
                </c:pt>
                <c:pt idx="83">
                  <c:v>25.142857142857146</c:v>
                </c:pt>
                <c:pt idx="84">
                  <c:v>34.158415841584159</c:v>
                </c:pt>
                <c:pt idx="85">
                  <c:v>43.902439024390247</c:v>
                </c:pt>
                <c:pt idx="86">
                  <c:v>51.446945337620576</c:v>
                </c:pt>
                <c:pt idx="87">
                  <c:v>64.794816414686835</c:v>
                </c:pt>
                <c:pt idx="88">
                  <c:v>65.612648221343875</c:v>
                </c:pt>
                <c:pt idx="89">
                  <c:v>58.904109589041099</c:v>
                </c:pt>
                <c:pt idx="90">
                  <c:v>24.03846153846154</c:v>
                </c:pt>
              </c:numCache>
            </c:numRef>
          </c:val>
          <c:extLst>
            <c:ext xmlns:c16="http://schemas.microsoft.com/office/drawing/2014/chart" uri="{C3380CC4-5D6E-409C-BE32-E72D297353CC}">
              <c16:uniqueId val="{00000000-3E6B-44DA-AD86-1BDD83921C92}"/>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CHO7</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'Graphs-CHO7'!$A$2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'Graphs-CHO7'!$A$3:$B$93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'Graphs-CHO7'!$C$3:$C$93</c:f>
              <c:numCache>
                <c:formatCode>0.0</c:formatCode>
                <c:ptCount val="91"/>
                <c:pt idx="0">
                  <c:v>23.076923076923077</c:v>
                </c:pt>
                <c:pt idx="1">
                  <c:v>27.419354838709676</c:v>
                </c:pt>
                <c:pt idx="2">
                  <c:v>29.629629629629626</c:v>
                </c:pt>
                <c:pt idx="3">
                  <c:v>17.880794701986755</c:v>
                </c:pt>
                <c:pt idx="4">
                  <c:v>19.014084507042252</c:v>
                </c:pt>
                <c:pt idx="5">
                  <c:v>25.517241379310345</c:v>
                </c:pt>
                <c:pt idx="6">
                  <c:v>43.356643356643353</c:v>
                </c:pt>
                <c:pt idx="7">
                  <c:v>35.864978902953588</c:v>
                </c:pt>
                <c:pt idx="8">
                  <c:v>67.701863354037258</c:v>
                </c:pt>
                <c:pt idx="9">
                  <c:v>62.5</c:v>
                </c:pt>
                <c:pt idx="10">
                  <c:v>53.246753246753244</c:v>
                </c:pt>
                <c:pt idx="11">
                  <c:v>43.15789473684211</c:v>
                </c:pt>
                <c:pt idx="12">
                  <c:v>38.095238095238095</c:v>
                </c:pt>
                <c:pt idx="13">
                  <c:v>35</c:v>
                </c:pt>
                <c:pt idx="14">
                  <c:v>30</c:v>
                </c:pt>
                <c:pt idx="15">
                  <c:v>43.478260869565219</c:v>
                </c:pt>
                <c:pt idx="16">
                  <c:v>47.222222222222221</c:v>
                </c:pt>
                <c:pt idx="17">
                  <c:v>63.333333333333329</c:v>
                </c:pt>
                <c:pt idx="18">
                  <c:v>80</c:v>
                </c:pt>
                <c:pt idx="19">
                  <c:v>66.666666666666657</c:v>
                </c:pt>
                <c:pt idx="20">
                  <c:v>83.333333333333343</c:v>
                </c:pt>
                <c:pt idx="21">
                  <c:v>77.777777777777786</c:v>
                </c:pt>
                <c:pt idx="22">
                  <c:v>82.926829268292678</c:v>
                </c:pt>
                <c:pt idx="23">
                  <c:v>51.515151515151516</c:v>
                </c:pt>
                <c:pt idx="24">
                  <c:v>61.53846153846154</c:v>
                </c:pt>
                <c:pt idx="25">
                  <c:v>48.96551724137931</c:v>
                </c:pt>
                <c:pt idx="26">
                  <c:v>28.571428571428569</c:v>
                </c:pt>
                <c:pt idx="27">
                  <c:v>37.5</c:v>
                </c:pt>
                <c:pt idx="28">
                  <c:v>32.5</c:v>
                </c:pt>
                <c:pt idx="29">
                  <c:v>54.838709677419352</c:v>
                </c:pt>
                <c:pt idx="30">
                  <c:v>22.972972972972975</c:v>
                </c:pt>
                <c:pt idx="31">
                  <c:v>32.911392405063289</c:v>
                </c:pt>
                <c:pt idx="32">
                  <c:v>37.037037037037038</c:v>
                </c:pt>
                <c:pt idx="33">
                  <c:v>68</c:v>
                </c:pt>
                <c:pt idx="34">
                  <c:v>44.565217391304344</c:v>
                </c:pt>
                <c:pt idx="35">
                  <c:v>91.83673469387756</c:v>
                </c:pt>
                <c:pt idx="36">
                  <c:v>35.135135135135137</c:v>
                </c:pt>
                <c:pt idx="37">
                  <c:v>58.333333333333336</c:v>
                </c:pt>
                <c:pt idx="38">
                  <c:v>48.07692307692308</c:v>
                </c:pt>
                <c:pt idx="39">
                  <c:v>20</c:v>
                </c:pt>
                <c:pt idx="40">
                  <c:v>0</c:v>
                </c:pt>
                <c:pt idx="41">
                  <c:v>54.54545454545454</c:v>
                </c:pt>
                <c:pt idx="42">
                  <c:v>75</c:v>
                </c:pt>
                <c:pt idx="43">
                  <c:v>88.888888888888886</c:v>
                </c:pt>
                <c:pt idx="44">
                  <c:v>72.727272727272734</c:v>
                </c:pt>
                <c:pt idx="45">
                  <c:v>100</c:v>
                </c:pt>
                <c:pt idx="46">
                  <c:v>100</c:v>
                </c:pt>
                <c:pt idx="47">
                  <c:v>90</c:v>
                </c:pt>
                <c:pt idx="48">
                  <c:v>90.909090909090907</c:v>
                </c:pt>
                <c:pt idx="49">
                  <c:v>71.428571428571431</c:v>
                </c:pt>
                <c:pt idx="50">
                  <c:v>85.714285714285708</c:v>
                </c:pt>
                <c:pt idx="51">
                  <c:v>52.173913043478258</c:v>
                </c:pt>
                <c:pt idx="52">
                  <c:v>21.621621621621621</c:v>
                </c:pt>
                <c:pt idx="53">
                  <c:v>11.173184357541899</c:v>
                </c:pt>
                <c:pt idx="54">
                  <c:v>12.149532710280374</c:v>
                </c:pt>
                <c:pt idx="55">
                  <c:v>28.064516129032256</c:v>
                </c:pt>
                <c:pt idx="56">
                  <c:v>18.884120171673821</c:v>
                </c:pt>
                <c:pt idx="57">
                  <c:v>25.735294117647058</c:v>
                </c:pt>
                <c:pt idx="58">
                  <c:v>36.134453781512605</c:v>
                </c:pt>
                <c:pt idx="59">
                  <c:v>44.4954128440367</c:v>
                </c:pt>
                <c:pt idx="60">
                  <c:v>57.142857142857139</c:v>
                </c:pt>
                <c:pt idx="61">
                  <c:v>62.248995983935743</c:v>
                </c:pt>
                <c:pt idx="62">
                  <c:v>54.2713567839196</c:v>
                </c:pt>
                <c:pt idx="63">
                  <c:v>55.696202531645568</c:v>
                </c:pt>
                <c:pt idx="64">
                  <c:v>36.764705882352942</c:v>
                </c:pt>
                <c:pt idx="65">
                  <c:v>22.727272727272727</c:v>
                </c:pt>
                <c:pt idx="66">
                  <c:v>12.307692307692308</c:v>
                </c:pt>
                <c:pt idx="67">
                  <c:v>14.722222222222223</c:v>
                </c:pt>
                <c:pt idx="68">
                  <c:v>28.148148148148149</c:v>
                </c:pt>
                <c:pt idx="69">
                  <c:v>28.865979381443296</c:v>
                </c:pt>
                <c:pt idx="70">
                  <c:v>29.333333333333332</c:v>
                </c:pt>
                <c:pt idx="71">
                  <c:v>29.906542056074763</c:v>
                </c:pt>
                <c:pt idx="72">
                  <c:v>31.428571428571427</c:v>
                </c:pt>
                <c:pt idx="73">
                  <c:v>46.666666666666664</c:v>
                </c:pt>
                <c:pt idx="74">
                  <c:v>62.5</c:v>
                </c:pt>
                <c:pt idx="75">
                  <c:v>55.909090909090907</c:v>
                </c:pt>
                <c:pt idx="76">
                  <c:v>53.429602888086649</c:v>
                </c:pt>
                <c:pt idx="77">
                  <c:v>27.189781021897808</c:v>
                </c:pt>
                <c:pt idx="78">
                  <c:v>23.598820058997049</c:v>
                </c:pt>
                <c:pt idx="79">
                  <c:v>15.053763440860216</c:v>
                </c:pt>
                <c:pt idx="80">
                  <c:v>17.344497607655502</c:v>
                </c:pt>
                <c:pt idx="81">
                  <c:v>28.535980148883372</c:v>
                </c:pt>
                <c:pt idx="82">
                  <c:v>25.073313782991203</c:v>
                </c:pt>
                <c:pt idx="83">
                  <c:v>29.654255319148938</c:v>
                </c:pt>
                <c:pt idx="84">
                  <c:v>37.169517884914463</c:v>
                </c:pt>
                <c:pt idx="85">
                  <c:v>41.029900332225914</c:v>
                </c:pt>
                <c:pt idx="86">
                  <c:v>55.866666666666667</c:v>
                </c:pt>
                <c:pt idx="87">
                  <c:v>67.125171939477298</c:v>
                </c:pt>
                <c:pt idx="88">
                  <c:v>52.883569096844397</c:v>
                </c:pt>
                <c:pt idx="89">
                  <c:v>52.699530516431928</c:v>
                </c:pt>
                <c:pt idx="90">
                  <c:v>35.690897184020962</c:v>
                </c:pt>
              </c:numCache>
            </c:numRef>
          </c:val>
          <c:extLst>
            <c:ext xmlns:c16="http://schemas.microsoft.com/office/drawing/2014/chart" uri="{C3380CC4-5D6E-409C-BE32-E72D297353CC}">
              <c16:uniqueId val="{00000000-055A-40B3-A141-0015176BADCD}"/>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CHO8</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'Graphs-CHO8'!$A$2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'Graphs-CHO8'!$A$3:$B$93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'Graphs-CHO8'!$C$3:$C$93</c:f>
              <c:numCache>
                <c:formatCode>0.0</c:formatCode>
                <c:ptCount val="91"/>
                <c:pt idx="0">
                  <c:v>18.918918918918919</c:v>
                </c:pt>
                <c:pt idx="1">
                  <c:v>11.3314447592068</c:v>
                </c:pt>
                <c:pt idx="2">
                  <c:v>21.09375</c:v>
                </c:pt>
                <c:pt idx="3">
                  <c:v>19.230769230769234</c:v>
                </c:pt>
                <c:pt idx="4">
                  <c:v>23.843416370106763</c:v>
                </c:pt>
                <c:pt idx="5">
                  <c:v>30.314960629921263</c:v>
                </c:pt>
                <c:pt idx="6">
                  <c:v>19.900497512437813</c:v>
                </c:pt>
                <c:pt idx="7">
                  <c:v>29.553264604810998</c:v>
                </c:pt>
                <c:pt idx="8">
                  <c:v>33.917698500265622</c:v>
                </c:pt>
                <c:pt idx="9">
                  <c:v>55.867346938775512</c:v>
                </c:pt>
                <c:pt idx="10">
                  <c:v>53.405994550408721</c:v>
                </c:pt>
                <c:pt idx="11">
                  <c:v>59.708737864077662</c:v>
                </c:pt>
                <c:pt idx="12">
                  <c:v>40.277777777777779</c:v>
                </c:pt>
                <c:pt idx="13">
                  <c:v>0</c:v>
                </c:pt>
                <c:pt idx="14">
                  <c:v>35.897435897435898</c:v>
                </c:pt>
                <c:pt idx="15">
                  <c:v>47.368421052631575</c:v>
                </c:pt>
                <c:pt idx="16">
                  <c:v>22.857142857142858</c:v>
                </c:pt>
                <c:pt idx="17">
                  <c:v>17.142857142857142</c:v>
                </c:pt>
                <c:pt idx="18">
                  <c:v>90</c:v>
                </c:pt>
                <c:pt idx="19">
                  <c:v>44.285714285714285</c:v>
                </c:pt>
                <c:pt idx="20">
                  <c:v>69.047619047619051</c:v>
                </c:pt>
                <c:pt idx="21">
                  <c:v>36.178861788617887</c:v>
                </c:pt>
                <c:pt idx="22">
                  <c:v>51.088777219430483</c:v>
                </c:pt>
                <c:pt idx="23">
                  <c:v>36.781609195402297</c:v>
                </c:pt>
                <c:pt idx="24">
                  <c:v>37.931034482758619</c:v>
                </c:pt>
                <c:pt idx="25">
                  <c:v>28.571428571428569</c:v>
                </c:pt>
                <c:pt idx="26">
                  <c:v>23.076923076923077</c:v>
                </c:pt>
                <c:pt idx="27">
                  <c:v>35.294117647058826</c:v>
                </c:pt>
                <c:pt idx="28">
                  <c:v>49.019607843137251</c:v>
                </c:pt>
                <c:pt idx="29">
                  <c:v>28.947368421052634</c:v>
                </c:pt>
                <c:pt idx="30">
                  <c:v>31.531531531531531</c:v>
                </c:pt>
                <c:pt idx="31">
                  <c:v>35.164835164835168</c:v>
                </c:pt>
                <c:pt idx="32">
                  <c:v>51.41242937853108</c:v>
                </c:pt>
                <c:pt idx="33">
                  <c:v>50.602409638554214</c:v>
                </c:pt>
                <c:pt idx="34">
                  <c:v>42.1875</c:v>
                </c:pt>
                <c:pt idx="35">
                  <c:v>66.363636363636374</c:v>
                </c:pt>
                <c:pt idx="36">
                  <c:v>47.651006711409394</c:v>
                </c:pt>
                <c:pt idx="37">
                  <c:v>59.090909090909093</c:v>
                </c:pt>
                <c:pt idx="38">
                  <c:v>37.777777777777779</c:v>
                </c:pt>
                <c:pt idx="39">
                  <c:v>20</c:v>
                </c:pt>
                <c:pt idx="40">
                  <c:v>37.5</c:v>
                </c:pt>
                <c:pt idx="41">
                  <c:v>34.375</c:v>
                </c:pt>
                <c:pt idx="42">
                  <c:v>62.5</c:v>
                </c:pt>
                <c:pt idx="43">
                  <c:v>42.857142857142854</c:v>
                </c:pt>
                <c:pt idx="44">
                  <c:v>60</c:v>
                </c:pt>
                <c:pt idx="45">
                  <c:v>21.875</c:v>
                </c:pt>
                <c:pt idx="46">
                  <c:v>36.363636363636367</c:v>
                </c:pt>
                <c:pt idx="47">
                  <c:v>50</c:v>
                </c:pt>
                <c:pt idx="48">
                  <c:v>73.033707865168537</c:v>
                </c:pt>
                <c:pt idx="49">
                  <c:v>60.24096385542169</c:v>
                </c:pt>
                <c:pt idx="50">
                  <c:v>66.666666666666657</c:v>
                </c:pt>
                <c:pt idx="51">
                  <c:v>13.636363636363635</c:v>
                </c:pt>
                <c:pt idx="52">
                  <c:v>18.75</c:v>
                </c:pt>
                <c:pt idx="53">
                  <c:v>18.07909604519774</c:v>
                </c:pt>
                <c:pt idx="54">
                  <c:v>20.761245674740483</c:v>
                </c:pt>
                <c:pt idx="55">
                  <c:v>25.342465753424658</c:v>
                </c:pt>
                <c:pt idx="56">
                  <c:v>21.951219512195124</c:v>
                </c:pt>
                <c:pt idx="57">
                  <c:v>37.5</c:v>
                </c:pt>
                <c:pt idx="58">
                  <c:v>26.997840172786177</c:v>
                </c:pt>
                <c:pt idx="59">
                  <c:v>43.603133159268928</c:v>
                </c:pt>
                <c:pt idx="60">
                  <c:v>49.041562164098892</c:v>
                </c:pt>
                <c:pt idx="61">
                  <c:v>61.162790697674417</c:v>
                </c:pt>
                <c:pt idx="62">
                  <c:v>54.403131115459878</c:v>
                </c:pt>
                <c:pt idx="63">
                  <c:v>54.754098360655732</c:v>
                </c:pt>
                <c:pt idx="64">
                  <c:v>29.710144927536231</c:v>
                </c:pt>
                <c:pt idx="65">
                  <c:v>18.552036199095024</c:v>
                </c:pt>
                <c:pt idx="66">
                  <c:v>28.955223880597014</c:v>
                </c:pt>
                <c:pt idx="67">
                  <c:v>20.472440944881889</c:v>
                </c:pt>
                <c:pt idx="68">
                  <c:v>30.487804878048781</c:v>
                </c:pt>
                <c:pt idx="69">
                  <c:v>17.747440273037544</c:v>
                </c:pt>
                <c:pt idx="70">
                  <c:v>23.809523809523807</c:v>
                </c:pt>
                <c:pt idx="71">
                  <c:v>34.909909909909906</c:v>
                </c:pt>
                <c:pt idx="72">
                  <c:v>42.888402625820568</c:v>
                </c:pt>
                <c:pt idx="73">
                  <c:v>47.954611972893261</c:v>
                </c:pt>
                <c:pt idx="74">
                  <c:v>60.055096418732781</c:v>
                </c:pt>
                <c:pt idx="75">
                  <c:v>58.544303797468359</c:v>
                </c:pt>
                <c:pt idx="76">
                  <c:v>53.623188405797109</c:v>
                </c:pt>
                <c:pt idx="77">
                  <c:v>57.333333333333336</c:v>
                </c:pt>
                <c:pt idx="78">
                  <c:v>17.495711835334475</c:v>
                </c:pt>
                <c:pt idx="79">
                  <c:v>20.701754385964914</c:v>
                </c:pt>
                <c:pt idx="80">
                  <c:v>23.41842397336293</c:v>
                </c:pt>
                <c:pt idx="81">
                  <c:v>24.472573839662449</c:v>
                </c:pt>
                <c:pt idx="82">
                  <c:v>22.084805653710244</c:v>
                </c:pt>
                <c:pt idx="83">
                  <c:v>31.66855845629966</c:v>
                </c:pt>
                <c:pt idx="84">
                  <c:v>32.372025955299208</c:v>
                </c:pt>
                <c:pt idx="85">
                  <c:v>41.357537490134177</c:v>
                </c:pt>
                <c:pt idx="86">
                  <c:v>43.642864654537803</c:v>
                </c:pt>
                <c:pt idx="87">
                  <c:v>59.797791672209655</c:v>
                </c:pt>
                <c:pt idx="88">
                  <c:v>53.668208856576335</c:v>
                </c:pt>
                <c:pt idx="89">
                  <c:v>54.891304347826086</c:v>
                </c:pt>
                <c:pt idx="90">
                  <c:v>37.604456824512532</c:v>
                </c:pt>
              </c:numCache>
            </c:numRef>
          </c:val>
          <c:extLst>
            <c:ext xmlns:c16="http://schemas.microsoft.com/office/drawing/2014/chart" uri="{C3380CC4-5D6E-409C-BE32-E72D297353CC}">
              <c16:uniqueId val="{00000000-055E-41E6-A9C2-3A1E173B2D50}"/>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CHO9</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'Graphs-CHO9'!$A$2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'Graphs-CHO9'!$A$3:$B$93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'Graphs-CHO9'!$C$3:$C$93</c:f>
              <c:numCache>
                <c:formatCode>0.0</c:formatCode>
                <c:ptCount val="91"/>
                <c:pt idx="0">
                  <c:v>18.181818181818183</c:v>
                </c:pt>
                <c:pt idx="1">
                  <c:v>37.704918032786885</c:v>
                </c:pt>
                <c:pt idx="2">
                  <c:v>30.76923076923077</c:v>
                </c:pt>
                <c:pt idx="3">
                  <c:v>44.871794871794876</c:v>
                </c:pt>
                <c:pt idx="4">
                  <c:v>46.153846153846153</c:v>
                </c:pt>
                <c:pt idx="5">
                  <c:v>38.932830621695835</c:v>
                </c:pt>
                <c:pt idx="6">
                  <c:v>51.612903225806448</c:v>
                </c:pt>
                <c:pt idx="7">
                  <c:v>72.131147540983605</c:v>
                </c:pt>
                <c:pt idx="8">
                  <c:v>67.567567567567565</c:v>
                </c:pt>
                <c:pt idx="9">
                  <c:v>74.166666666666671</c:v>
                </c:pt>
                <c:pt idx="10">
                  <c:v>42.574257425742573</c:v>
                </c:pt>
                <c:pt idx="11">
                  <c:v>34.482758620689658</c:v>
                </c:pt>
                <c:pt idx="12">
                  <c:v>51.282051282051277</c:v>
                </c:pt>
                <c:pt idx="13">
                  <c:v>20.689655172413794</c:v>
                </c:pt>
                <c:pt idx="14">
                  <c:v>23.076923076923077</c:v>
                </c:pt>
                <c:pt idx="15">
                  <c:v>54.385964912280706</c:v>
                </c:pt>
                <c:pt idx="16">
                  <c:v>75.757575757575751</c:v>
                </c:pt>
                <c:pt idx="17">
                  <c:v>74.285714285714292</c:v>
                </c:pt>
                <c:pt idx="18">
                  <c:v>55.410964654521031</c:v>
                </c:pt>
                <c:pt idx="19">
                  <c:v>69.117647058823522</c:v>
                </c:pt>
                <c:pt idx="20">
                  <c:v>76.388888888888886</c:v>
                </c:pt>
                <c:pt idx="21">
                  <c:v>83.07692307692308</c:v>
                </c:pt>
                <c:pt idx="22">
                  <c:v>88.135593220338976</c:v>
                </c:pt>
                <c:pt idx="23">
                  <c:v>79.527559055118118</c:v>
                </c:pt>
                <c:pt idx="24">
                  <c:v>47.663551401869157</c:v>
                </c:pt>
                <c:pt idx="25">
                  <c:v>47.663551401869157</c:v>
                </c:pt>
                <c:pt idx="26">
                  <c:v>25</c:v>
                </c:pt>
                <c:pt idx="27">
                  <c:v>21.428571428571427</c:v>
                </c:pt>
                <c:pt idx="28">
                  <c:v>17.283950617283949</c:v>
                </c:pt>
                <c:pt idx="29">
                  <c:v>53.658536585365859</c:v>
                </c:pt>
                <c:pt idx="30">
                  <c:v>54.285714285714285</c:v>
                </c:pt>
                <c:pt idx="31">
                  <c:v>34.294812909547431</c:v>
                </c:pt>
                <c:pt idx="32">
                  <c:v>73.611111111111114</c:v>
                </c:pt>
                <c:pt idx="33">
                  <c:v>78.048780487804876</c:v>
                </c:pt>
                <c:pt idx="34">
                  <c:v>86.842105263157904</c:v>
                </c:pt>
                <c:pt idx="35">
                  <c:v>95.454545454545453</c:v>
                </c:pt>
                <c:pt idx="36">
                  <c:v>88.461538461538453</c:v>
                </c:pt>
                <c:pt idx="37">
                  <c:v>85.365853658536579</c:v>
                </c:pt>
                <c:pt idx="38">
                  <c:v>57.999999999999993</c:v>
                </c:pt>
                <c:pt idx="39">
                  <c:v>0</c:v>
                </c:pt>
                <c:pt idx="40">
                  <c:v>22.727272727272727</c:v>
                </c:pt>
                <c:pt idx="41">
                  <c:v>25</c:v>
                </c:pt>
                <c:pt idx="42">
                  <c:v>23.809523809523807</c:v>
                </c:pt>
                <c:pt idx="43">
                  <c:v>16.666666666666664</c:v>
                </c:pt>
                <c:pt idx="44">
                  <c:v>15.645194204475887</c:v>
                </c:pt>
                <c:pt idx="45">
                  <c:v>85.714285714285708</c:v>
                </c:pt>
                <c:pt idx="46">
                  <c:v>86.36363636363636</c:v>
                </c:pt>
                <c:pt idx="47">
                  <c:v>82.608695652173907</c:v>
                </c:pt>
                <c:pt idx="48">
                  <c:v>66.666666666666657</c:v>
                </c:pt>
                <c:pt idx="49">
                  <c:v>83.333333333333343</c:v>
                </c:pt>
                <c:pt idx="50">
                  <c:v>91.304347826086953</c:v>
                </c:pt>
                <c:pt idx="51">
                  <c:v>66.129032258064512</c:v>
                </c:pt>
                <c:pt idx="52">
                  <c:v>25.409836065573771</c:v>
                </c:pt>
                <c:pt idx="53">
                  <c:v>19.40700808625337</c:v>
                </c:pt>
                <c:pt idx="54">
                  <c:v>30.088495575221241</c:v>
                </c:pt>
                <c:pt idx="55">
                  <c:v>32.970027247956402</c:v>
                </c:pt>
                <c:pt idx="56">
                  <c:v>33.237822349570202</c:v>
                </c:pt>
                <c:pt idx="57">
                  <c:v>24.39054284278518</c:v>
                </c:pt>
                <c:pt idx="58">
                  <c:v>44.628099173553721</c:v>
                </c:pt>
                <c:pt idx="59">
                  <c:v>43.258426966292134</c:v>
                </c:pt>
                <c:pt idx="60">
                  <c:v>46.473779385171795</c:v>
                </c:pt>
                <c:pt idx="61">
                  <c:v>62.327416173570015</c:v>
                </c:pt>
                <c:pt idx="62">
                  <c:v>70.022371364653253</c:v>
                </c:pt>
                <c:pt idx="63">
                  <c:v>52.142857142857146</c:v>
                </c:pt>
                <c:pt idx="64">
                  <c:v>45.601436265709154</c:v>
                </c:pt>
                <c:pt idx="65">
                  <c:v>31.884057971014489</c:v>
                </c:pt>
                <c:pt idx="66">
                  <c:v>17.277486910994764</c:v>
                </c:pt>
                <c:pt idx="67">
                  <c:v>33.018867924528301</c:v>
                </c:pt>
                <c:pt idx="68">
                  <c:v>35.238095238095241</c:v>
                </c:pt>
                <c:pt idx="69">
                  <c:v>27.586206896551722</c:v>
                </c:pt>
                <c:pt idx="70">
                  <c:v>26.417070893398009</c:v>
                </c:pt>
                <c:pt idx="71">
                  <c:v>41.326530612244902</c:v>
                </c:pt>
                <c:pt idx="72">
                  <c:v>51.145038167938928</c:v>
                </c:pt>
                <c:pt idx="73">
                  <c:v>43.312101910828027</c:v>
                </c:pt>
                <c:pt idx="74">
                  <c:v>55.979643765903312</c:v>
                </c:pt>
                <c:pt idx="75">
                  <c:v>30.088495575221241</c:v>
                </c:pt>
                <c:pt idx="76">
                  <c:v>90.909090909090907</c:v>
                </c:pt>
                <c:pt idx="77">
                  <c:v>42.171717171717169</c:v>
                </c:pt>
                <c:pt idx="78">
                  <c:v>24.829931972789115</c:v>
                </c:pt>
                <c:pt idx="79">
                  <c:v>23.228803716608596</c:v>
                </c:pt>
                <c:pt idx="80">
                  <c:v>31.213872832369944</c:v>
                </c:pt>
                <c:pt idx="81">
                  <c:v>38.285024154589372</c:v>
                </c:pt>
                <c:pt idx="82">
                  <c:v>35.877862595419849</c:v>
                </c:pt>
                <c:pt idx="83">
                  <c:v>28.780037543688618</c:v>
                </c:pt>
                <c:pt idx="84">
                  <c:v>50.977653631284916</c:v>
                </c:pt>
                <c:pt idx="85">
                  <c:v>52.871621621621621</c:v>
                </c:pt>
                <c:pt idx="86">
                  <c:v>51.386748844375965</c:v>
                </c:pt>
                <c:pt idx="87">
                  <c:v>64.066608238387374</c:v>
                </c:pt>
                <c:pt idx="88">
                  <c:v>52.470424495476685</c:v>
                </c:pt>
                <c:pt idx="89">
                  <c:v>50.83932853717026</c:v>
                </c:pt>
                <c:pt idx="90">
                  <c:v>46.837349397590359</c:v>
                </c:pt>
              </c:numCache>
            </c:numRef>
          </c:val>
          <c:extLst>
            <c:ext xmlns:c16="http://schemas.microsoft.com/office/drawing/2014/chart" uri="{C3380CC4-5D6E-409C-BE32-E72D297353CC}">
              <c16:uniqueId val="{00000000-F56E-4FDD-A9EF-363B9FEF6980}"/>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RHArea A-Dublin and North East</a:t>
            </a:r>
          </a:p>
        </c:rich>
      </c:tx>
      <c:layout>
        <c:manualLayout>
          <c:xMode val="edge"/>
          <c:yMode val="edge"/>
          <c:x val="8.7644599980557986E-2"/>
          <c:y val="3.6382533396759981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'Graphs-RHA-A'!$A$2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'Graphs-RHA-A'!$A$3:$B$93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'Graphs-RHA-A'!$C$3:$C$93</c:f>
              <c:numCache>
                <c:formatCode>0.0</c:formatCode>
                <c:ptCount val="91"/>
                <c:pt idx="0">
                  <c:v>16.201117318435752</c:v>
                </c:pt>
                <c:pt idx="1">
                  <c:v>20.073664825046038</c:v>
                </c:pt>
                <c:pt idx="2">
                  <c:v>23.963133640552993</c:v>
                </c:pt>
                <c:pt idx="3">
                  <c:v>27.327935222672068</c:v>
                </c:pt>
                <c:pt idx="4">
                  <c:v>27.789046653144016</c:v>
                </c:pt>
                <c:pt idx="5">
                  <c:v>33.951132632047646</c:v>
                </c:pt>
                <c:pt idx="6">
                  <c:v>26.576576576576578</c:v>
                </c:pt>
                <c:pt idx="7">
                  <c:v>42.209072978303745</c:v>
                </c:pt>
                <c:pt idx="8">
                  <c:v>55.365853658536594</c:v>
                </c:pt>
                <c:pt idx="9">
                  <c:v>65.553869499241273</c:v>
                </c:pt>
                <c:pt idx="10">
                  <c:v>50.932568149210901</c:v>
                </c:pt>
                <c:pt idx="11">
                  <c:v>39.182692307692307</c:v>
                </c:pt>
                <c:pt idx="12">
                  <c:v>43.266475644699142</c:v>
                </c:pt>
                <c:pt idx="13">
                  <c:v>7.8947368421052628</c:v>
                </c:pt>
                <c:pt idx="14">
                  <c:v>28.571428571428569</c:v>
                </c:pt>
                <c:pt idx="15">
                  <c:v>28.504672897196258</c:v>
                </c:pt>
                <c:pt idx="16">
                  <c:v>39.805825242718448</c:v>
                </c:pt>
                <c:pt idx="17">
                  <c:v>19.924812030075188</c:v>
                </c:pt>
                <c:pt idx="18">
                  <c:v>55.901055132415621</c:v>
                </c:pt>
                <c:pt idx="19">
                  <c:v>54.605263157894733</c:v>
                </c:pt>
                <c:pt idx="20">
                  <c:v>66.906474820143885</c:v>
                </c:pt>
                <c:pt idx="21">
                  <c:v>58.158995815899587</c:v>
                </c:pt>
                <c:pt idx="22">
                  <c:v>62.146892655367225</c:v>
                </c:pt>
                <c:pt idx="23">
                  <c:v>58.483754512635379</c:v>
                </c:pt>
                <c:pt idx="24">
                  <c:v>49.59349593495935</c:v>
                </c:pt>
                <c:pt idx="25">
                  <c:v>48.630136986301373</c:v>
                </c:pt>
                <c:pt idx="26">
                  <c:v>20.289855072463769</c:v>
                </c:pt>
                <c:pt idx="27">
                  <c:v>29.166666666666668</c:v>
                </c:pt>
                <c:pt idx="28">
                  <c:v>29.629629629629626</c:v>
                </c:pt>
                <c:pt idx="29">
                  <c:v>37.606837606837608</c:v>
                </c:pt>
                <c:pt idx="30">
                  <c:v>34.031413612565444</c:v>
                </c:pt>
                <c:pt idx="31">
                  <c:v>34.535259385792273</c:v>
                </c:pt>
                <c:pt idx="32">
                  <c:v>58.955223880597018</c:v>
                </c:pt>
                <c:pt idx="33">
                  <c:v>50.267379679144383</c:v>
                </c:pt>
                <c:pt idx="34">
                  <c:v>73.19587628865979</c:v>
                </c:pt>
                <c:pt idx="35">
                  <c:v>76.21621621621621</c:v>
                </c:pt>
                <c:pt idx="36">
                  <c:v>63.934426229508205</c:v>
                </c:pt>
                <c:pt idx="37">
                  <c:v>68.085106382978722</c:v>
                </c:pt>
                <c:pt idx="38">
                  <c:v>35.91549295774648</c:v>
                </c:pt>
                <c:pt idx="39">
                  <c:v>13.333333333333334</c:v>
                </c:pt>
                <c:pt idx="40">
                  <c:v>26.666666666666668</c:v>
                </c:pt>
                <c:pt idx="41">
                  <c:v>30.76923076923077</c:v>
                </c:pt>
                <c:pt idx="42">
                  <c:v>34.482758620689658</c:v>
                </c:pt>
                <c:pt idx="43">
                  <c:v>22.222222222222221</c:v>
                </c:pt>
                <c:pt idx="44">
                  <c:v>16.665598359079546</c:v>
                </c:pt>
                <c:pt idx="45">
                  <c:v>43.137254901960787</c:v>
                </c:pt>
                <c:pt idx="46">
                  <c:v>67.567567567567565</c:v>
                </c:pt>
                <c:pt idx="47">
                  <c:v>77.41935483870968</c:v>
                </c:pt>
                <c:pt idx="48">
                  <c:v>72.727272727272734</c:v>
                </c:pt>
                <c:pt idx="49">
                  <c:v>63.809523809523803</c:v>
                </c:pt>
                <c:pt idx="50">
                  <c:v>90.625</c:v>
                </c:pt>
                <c:pt idx="51">
                  <c:v>69.117647058823522</c:v>
                </c:pt>
                <c:pt idx="52">
                  <c:v>20.057306590257877</c:v>
                </c:pt>
                <c:pt idx="53">
                  <c:v>18.604651162790699</c:v>
                </c:pt>
                <c:pt idx="54">
                  <c:v>25.86750788643533</c:v>
                </c:pt>
                <c:pt idx="55">
                  <c:v>29.590288315629742</c:v>
                </c:pt>
                <c:pt idx="56">
                  <c:v>25.531914893617021</c:v>
                </c:pt>
                <c:pt idx="57">
                  <c:v>27.113762234529602</c:v>
                </c:pt>
                <c:pt idx="58">
                  <c:v>32.151898734177216</c:v>
                </c:pt>
                <c:pt idx="59">
                  <c:v>43.175735950044604</c:v>
                </c:pt>
                <c:pt idx="60">
                  <c:v>53.263157894736842</c:v>
                </c:pt>
                <c:pt idx="61">
                  <c:v>64.377289377289387</c:v>
                </c:pt>
                <c:pt idx="62">
                  <c:v>60.941828254847643</c:v>
                </c:pt>
                <c:pt idx="63">
                  <c:v>49.010654490106539</c:v>
                </c:pt>
                <c:pt idx="64">
                  <c:v>43.239951278928132</c:v>
                </c:pt>
                <c:pt idx="65">
                  <c:v>27.507163323782237</c:v>
                </c:pt>
                <c:pt idx="66">
                  <c:v>24.1635687732342</c:v>
                </c:pt>
                <c:pt idx="67">
                  <c:v>26.427061310782239</c:v>
                </c:pt>
                <c:pt idx="68">
                  <c:v>33.155080213903744</c:v>
                </c:pt>
                <c:pt idx="69">
                  <c:v>21.811460258780038</c:v>
                </c:pt>
                <c:pt idx="70">
                  <c:v>24.666605110076372</c:v>
                </c:pt>
                <c:pt idx="71">
                  <c:v>37.372262773722625</c:v>
                </c:pt>
                <c:pt idx="72">
                  <c:v>44.714686623012163</c:v>
                </c:pt>
                <c:pt idx="73">
                  <c:v>53.94736842105263</c:v>
                </c:pt>
                <c:pt idx="74">
                  <c:v>62.060889929742387</c:v>
                </c:pt>
                <c:pt idx="75">
                  <c:v>41.693461950696673</c:v>
                </c:pt>
                <c:pt idx="76">
                  <c:v>48.578199052132703</c:v>
                </c:pt>
                <c:pt idx="77">
                  <c:v>40.303030303030305</c:v>
                </c:pt>
                <c:pt idx="78">
                  <c:v>20.925747348119575</c:v>
                </c:pt>
                <c:pt idx="79">
                  <c:v>21.537703302119272</c:v>
                </c:pt>
                <c:pt idx="80">
                  <c:v>26.261585993820802</c:v>
                </c:pt>
                <c:pt idx="81">
                  <c:v>30.912162162162161</c:v>
                </c:pt>
                <c:pt idx="82">
                  <c:v>25.139186295503212</c:v>
                </c:pt>
                <c:pt idx="83">
                  <c:v>29.226663813109866</c:v>
                </c:pt>
                <c:pt idx="84">
                  <c:v>37.280334728033473</c:v>
                </c:pt>
                <c:pt idx="85">
                  <c:v>45.359477124183009</c:v>
                </c:pt>
                <c:pt idx="86">
                  <c:v>55.367913148371528</c:v>
                </c:pt>
                <c:pt idx="87">
                  <c:v>64.837424495566125</c:v>
                </c:pt>
                <c:pt idx="88">
                  <c:v>53.578915843066788</c:v>
                </c:pt>
                <c:pt idx="89">
                  <c:v>48.473486877343333</c:v>
                </c:pt>
                <c:pt idx="90">
                  <c:v>43.046660567246107</c:v>
                </c:pt>
              </c:numCache>
            </c:numRef>
          </c:val>
          <c:extLst>
            <c:ext xmlns:c16="http://schemas.microsoft.com/office/drawing/2014/chart" uri="{C3380CC4-5D6E-409C-BE32-E72D297353CC}">
              <c16:uniqueId val="{00000000-45CF-4FFC-99B3-682FABA4D207}"/>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8.4438125789831828E-2"/>
          <c:y val="3.1154032854444458E-2"/>
          <c:w val="0.89858656556819283"/>
          <c:h val="0.69126614601135705"/>
        </c:manualLayout>
      </c:layout>
      <c:barChart>
        <c:barDir val="col"/>
        <c:grouping val="clustered"/>
        <c:varyColors val="0"/>
        <c:ser>
          <c:idx val="0"/>
          <c:order val="0"/>
          <c:tx>
            <c:strRef>
              <c:f>'Summary tables'!$B$3</c:f>
              <c:strCache>
                <c:ptCount val="1"/>
                <c:pt idx="0">
                  <c:v>2011-2012 </c:v>
                </c:pt>
              </c:strCache>
            </c:strRef>
          </c:tx>
          <c:spPr>
            <a:solidFill>
              <a:srgbClr val="BA1F46"/>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tables'!$B$22:$B$26</c:f>
              <c:numCache>
                <c:formatCode>0.0</c:formatCode>
                <c:ptCount val="5"/>
                <c:pt idx="0">
                  <c:v>15.03989395600194</c:v>
                </c:pt>
                <c:pt idx="1">
                  <c:v>28.854592153205022</c:v>
                </c:pt>
                <c:pt idx="2">
                  <c:v>19.266389258025953</c:v>
                </c:pt>
                <c:pt idx="3">
                  <c:v>14.359810783180105</c:v>
                </c:pt>
                <c:pt idx="4">
                  <c:v>19.031799260711487</c:v>
                </c:pt>
              </c:numCache>
            </c:numRef>
          </c:val>
          <c:extLst>
            <c:ext xmlns:c16="http://schemas.microsoft.com/office/drawing/2014/chart" uri="{C3380CC4-5D6E-409C-BE32-E72D297353CC}">
              <c16:uniqueId val="{00000000-182B-458D-B253-12AFE907EFA4}"/>
            </c:ext>
          </c:extLst>
        </c:ser>
        <c:ser>
          <c:idx val="1"/>
          <c:order val="1"/>
          <c:tx>
            <c:strRef>
              <c:f>'Summary tables'!$C$3</c:f>
              <c:strCache>
                <c:ptCount val="1"/>
                <c:pt idx="0">
                  <c:v>2012-2013</c:v>
                </c:pt>
              </c:strCache>
            </c:strRef>
          </c:tx>
          <c:spPr>
            <a:solidFill>
              <a:srgbClr val="EB89A3"/>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tables'!$C$22:$C$26</c:f>
              <c:numCache>
                <c:formatCode>0.0</c:formatCode>
                <c:ptCount val="5"/>
                <c:pt idx="0">
                  <c:v>6.6691048340253429</c:v>
                </c:pt>
                <c:pt idx="1">
                  <c:v>21.220335970135988</c:v>
                </c:pt>
                <c:pt idx="2">
                  <c:v>14.211605048816454</c:v>
                </c:pt>
                <c:pt idx="3">
                  <c:v>13.960503195381206</c:v>
                </c:pt>
                <c:pt idx="4">
                  <c:v>20.20179271204</c:v>
                </c:pt>
              </c:numCache>
            </c:numRef>
          </c:val>
          <c:extLst>
            <c:ext xmlns:c16="http://schemas.microsoft.com/office/drawing/2014/chart" uri="{C3380CC4-5D6E-409C-BE32-E72D297353CC}">
              <c16:uniqueId val="{00000001-182B-458D-B253-12AFE907EFA4}"/>
            </c:ext>
          </c:extLst>
        </c:ser>
        <c:ser>
          <c:idx val="2"/>
          <c:order val="2"/>
          <c:tx>
            <c:strRef>
              <c:f>'Summary tables'!$D$3</c:f>
              <c:strCache>
                <c:ptCount val="1"/>
                <c:pt idx="0">
                  <c:v>2013-2014</c:v>
                </c:pt>
              </c:strCache>
            </c:strRef>
          </c:tx>
          <c:spPr>
            <a:solidFill>
              <a:srgbClr val="A6428D"/>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tables'!$D$22:$D$26</c:f>
              <c:numCache>
                <c:formatCode>0.0</c:formatCode>
                <c:ptCount val="5"/>
                <c:pt idx="0">
                  <c:v>8.0858085808580853</c:v>
                </c:pt>
                <c:pt idx="1">
                  <c:v>19.828805359136584</c:v>
                </c:pt>
                <c:pt idx="2">
                  <c:v>22.075594258391902</c:v>
                </c:pt>
                <c:pt idx="3">
                  <c:v>21.053621825023519</c:v>
                </c:pt>
                <c:pt idx="4">
                  <c:v>27.050401191562969</c:v>
                </c:pt>
              </c:numCache>
            </c:numRef>
          </c:val>
          <c:extLst>
            <c:ext xmlns:c16="http://schemas.microsoft.com/office/drawing/2014/chart" uri="{C3380CC4-5D6E-409C-BE32-E72D297353CC}">
              <c16:uniqueId val="{00000002-182B-458D-B253-12AFE907EFA4}"/>
            </c:ext>
          </c:extLst>
        </c:ser>
        <c:ser>
          <c:idx val="3"/>
          <c:order val="3"/>
          <c:tx>
            <c:strRef>
              <c:f>'Summary tables'!$E$3</c:f>
              <c:strCache>
                <c:ptCount val="1"/>
                <c:pt idx="0">
                  <c:v>2014-2015</c:v>
                </c:pt>
              </c:strCache>
            </c:strRef>
          </c:tx>
          <c:spPr>
            <a:solidFill>
              <a:srgbClr val="3E5B84"/>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tables'!$E$22:$E$26</c:f>
              <c:numCache>
                <c:formatCode>0.0</c:formatCode>
                <c:ptCount val="5"/>
                <c:pt idx="0">
                  <c:v>8.8717572197748407</c:v>
                </c:pt>
                <c:pt idx="1">
                  <c:v>22.510883179903125</c:v>
                </c:pt>
                <c:pt idx="2">
                  <c:v>24.368618054159459</c:v>
                </c:pt>
                <c:pt idx="3">
                  <c:v>18.32419168591224</c:v>
                </c:pt>
                <c:pt idx="4">
                  <c:v>26.522949713128586</c:v>
                </c:pt>
              </c:numCache>
            </c:numRef>
          </c:val>
          <c:extLst>
            <c:ext xmlns:c16="http://schemas.microsoft.com/office/drawing/2014/chart" uri="{C3380CC4-5D6E-409C-BE32-E72D297353CC}">
              <c16:uniqueId val="{00000003-182B-458D-B253-12AFE907EFA4}"/>
            </c:ext>
          </c:extLst>
        </c:ser>
        <c:ser>
          <c:idx val="4"/>
          <c:order val="4"/>
          <c:tx>
            <c:strRef>
              <c:f>'Summary tables'!$F$3</c:f>
              <c:strCache>
                <c:ptCount val="1"/>
                <c:pt idx="0">
                  <c:v>2015-2016</c:v>
                </c:pt>
              </c:strCache>
            </c:strRef>
          </c:tx>
          <c:spPr>
            <a:solidFill>
              <a:srgbClr val="71A59C"/>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tables'!$F$22:$F$26</c:f>
              <c:numCache>
                <c:formatCode>0.0</c:formatCode>
                <c:ptCount val="5"/>
                <c:pt idx="0">
                  <c:v>12.683227337790578</c:v>
                </c:pt>
                <c:pt idx="1">
                  <c:v>24.26318873067224</c:v>
                </c:pt>
                <c:pt idx="2">
                  <c:v>24.759218602265989</c:v>
                </c:pt>
                <c:pt idx="3">
                  <c:v>23.099734665209926</c:v>
                </c:pt>
                <c:pt idx="4">
                  <c:v>26.653837660494023</c:v>
                </c:pt>
              </c:numCache>
            </c:numRef>
          </c:val>
          <c:extLst>
            <c:ext xmlns:c16="http://schemas.microsoft.com/office/drawing/2014/chart" uri="{C3380CC4-5D6E-409C-BE32-E72D297353CC}">
              <c16:uniqueId val="{00000004-182B-458D-B253-12AFE907EFA4}"/>
            </c:ext>
          </c:extLst>
        </c:ser>
        <c:ser>
          <c:idx val="5"/>
          <c:order val="5"/>
          <c:tx>
            <c:strRef>
              <c:f>'Summary tables'!$G$3</c:f>
              <c:strCache>
                <c:ptCount val="1"/>
                <c:pt idx="0">
                  <c:v>2016-2017</c:v>
                </c:pt>
              </c:strCache>
            </c:strRef>
          </c:tx>
          <c:spPr>
            <a:solidFill>
              <a:srgbClr val="006858"/>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tables'!$G$22:$G$26</c:f>
              <c:numCache>
                <c:formatCode>0.0</c:formatCode>
                <c:ptCount val="5"/>
                <c:pt idx="0">
                  <c:v>23.118660061335223</c:v>
                </c:pt>
                <c:pt idx="1">
                  <c:v>32.242424242424242</c:v>
                </c:pt>
                <c:pt idx="2">
                  <c:v>34.258118450443796</c:v>
                </c:pt>
                <c:pt idx="3">
                  <c:v>31.322490334622049</c:v>
                </c:pt>
                <c:pt idx="4">
                  <c:v>35.620714985308524</c:v>
                </c:pt>
              </c:numCache>
            </c:numRef>
          </c:val>
          <c:extLst>
            <c:ext xmlns:c16="http://schemas.microsoft.com/office/drawing/2014/chart" uri="{C3380CC4-5D6E-409C-BE32-E72D297353CC}">
              <c16:uniqueId val="{00000005-182B-458D-B253-12AFE907EFA4}"/>
            </c:ext>
          </c:extLst>
        </c:ser>
        <c:ser>
          <c:idx val="6"/>
          <c:order val="6"/>
          <c:tx>
            <c:strRef>
              <c:f>'Summary tables'!$H$3</c:f>
              <c:strCache>
                <c:ptCount val="1"/>
                <c:pt idx="0">
                  <c:v>2017-2018</c:v>
                </c:pt>
              </c:strCache>
            </c:strRef>
          </c:tx>
          <c:spPr>
            <a:solidFill>
              <a:srgbClr val="65B328"/>
            </a:solidFill>
            <a:ln>
              <a:noFill/>
            </a:ln>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tables'!$H$22:$H$26</c:f>
              <c:numCache>
                <c:formatCode>0.0</c:formatCode>
                <c:ptCount val="5"/>
                <c:pt idx="0">
                  <c:v>40.084388185654007</c:v>
                </c:pt>
                <c:pt idx="1">
                  <c:v>46.461802609085034</c:v>
                </c:pt>
                <c:pt idx="2">
                  <c:v>46.089625537139348</c:v>
                </c:pt>
                <c:pt idx="3">
                  <c:v>44.362964621585313</c:v>
                </c:pt>
                <c:pt idx="4">
                  <c:v>44.732528684249736</c:v>
                </c:pt>
              </c:numCache>
            </c:numRef>
          </c:val>
          <c:extLst>
            <c:ext xmlns:c16="http://schemas.microsoft.com/office/drawing/2014/chart" uri="{C3380CC4-5D6E-409C-BE32-E72D297353CC}">
              <c16:uniqueId val="{00000006-182B-458D-B253-12AFE907EFA4}"/>
            </c:ext>
          </c:extLst>
        </c:ser>
        <c:ser>
          <c:idx val="7"/>
          <c:order val="7"/>
          <c:tx>
            <c:strRef>
              <c:f>'Summary tables'!$I$3</c:f>
              <c:strCache>
                <c:ptCount val="1"/>
                <c:pt idx="0">
                  <c:v>2018-2019</c:v>
                </c:pt>
              </c:strCache>
            </c:strRef>
          </c:tx>
          <c:spPr>
            <a:solidFill>
              <a:srgbClr val="7CBDC4"/>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tables'!$I$22:$I$26</c:f>
              <c:numCache>
                <c:formatCode>0.0</c:formatCode>
                <c:ptCount val="5"/>
                <c:pt idx="0">
                  <c:v>42.408376963350783</c:v>
                </c:pt>
                <c:pt idx="1">
                  <c:v>49.407816818002374</c:v>
                </c:pt>
                <c:pt idx="2">
                  <c:v>52.208655054767462</c:v>
                </c:pt>
                <c:pt idx="3">
                  <c:v>48.983326555510374</c:v>
                </c:pt>
                <c:pt idx="4">
                  <c:v>54.643141781405447</c:v>
                </c:pt>
              </c:numCache>
            </c:numRef>
          </c:val>
          <c:extLst>
            <c:ext xmlns:c16="http://schemas.microsoft.com/office/drawing/2014/chart" uri="{C3380CC4-5D6E-409C-BE32-E72D297353CC}">
              <c16:uniqueId val="{00000007-182B-458D-B253-12AFE907EFA4}"/>
            </c:ext>
          </c:extLst>
        </c:ser>
        <c:ser>
          <c:idx val="8"/>
          <c:order val="8"/>
          <c:tx>
            <c:strRef>
              <c:f>'Summary tables'!$J$3</c:f>
              <c:strCache>
                <c:ptCount val="1"/>
                <c:pt idx="0">
                  <c:v>2019-2020</c:v>
                </c:pt>
              </c:strCache>
            </c:strRef>
          </c:tx>
          <c:spPr>
            <a:solidFill>
              <a:srgbClr val="C0D236"/>
            </a:solidFill>
          </c:spPr>
          <c:invertIfNegative val="0"/>
          <c:dLbls>
            <c:spPr>
              <a:noFill/>
              <a:ln>
                <a:noFill/>
              </a:ln>
              <a:effectLst/>
            </c:spPr>
            <c:txPr>
              <a:bodyPr rot="-5400000" vert="horz" wrap="square" lIns="38100" tIns="19050" rIns="38100" bIns="19050" anchor="ctr">
                <a:spAutoFit/>
              </a:bodyPr>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tables'!$J$22:$J$26</c:f>
              <c:numCache>
                <c:formatCode>0.0</c:formatCode>
                <c:ptCount val="5"/>
                <c:pt idx="0">
                  <c:v>49.377593360995853</c:v>
                </c:pt>
                <c:pt idx="1">
                  <c:v>50.484343320567696</c:v>
                </c:pt>
                <c:pt idx="2">
                  <c:v>59.998103726178066</c:v>
                </c:pt>
                <c:pt idx="3">
                  <c:v>56.240115972588299</c:v>
                </c:pt>
                <c:pt idx="4">
                  <c:v>60.799282764616393</c:v>
                </c:pt>
              </c:numCache>
            </c:numRef>
          </c:val>
          <c:extLst>
            <c:ext xmlns:c16="http://schemas.microsoft.com/office/drawing/2014/chart" uri="{C3380CC4-5D6E-409C-BE32-E72D297353CC}">
              <c16:uniqueId val="{00000008-182B-458D-B253-12AFE907EFA4}"/>
            </c:ext>
          </c:extLst>
        </c:ser>
        <c:ser>
          <c:idx val="9"/>
          <c:order val="9"/>
          <c:tx>
            <c:strRef>
              <c:f>'Summary tables'!$K$3</c:f>
              <c:strCache>
                <c:ptCount val="1"/>
                <c:pt idx="0">
                  <c:v>2020-2021</c:v>
                </c:pt>
              </c:strCache>
            </c:strRef>
          </c:tx>
          <c:invertIfNegative val="0"/>
          <c:dLbls>
            <c:spPr>
              <a:noFill/>
              <a:ln>
                <a:noFill/>
              </a:ln>
              <a:effectLst/>
            </c:spPr>
            <c:txPr>
              <a:bodyPr rot="-5400000" vert="horz" wrap="square" lIns="38100" tIns="19050" rIns="38100" bIns="19050" anchor="ctr">
                <a:spAutoFit/>
              </a:bodyPr>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tables'!$K$22:$K$26</c:f>
              <c:numCache>
                <c:formatCode>0.0</c:formatCode>
                <c:ptCount val="5"/>
                <c:pt idx="0">
                  <c:v>67.400000000000006</c:v>
                </c:pt>
                <c:pt idx="1">
                  <c:v>70.599999999999994</c:v>
                </c:pt>
                <c:pt idx="2">
                  <c:v>72.900000000000006</c:v>
                </c:pt>
                <c:pt idx="3">
                  <c:v>70.400000000000006</c:v>
                </c:pt>
                <c:pt idx="4">
                  <c:v>71.8</c:v>
                </c:pt>
              </c:numCache>
            </c:numRef>
          </c:val>
          <c:extLst>
            <c:ext xmlns:c16="http://schemas.microsoft.com/office/drawing/2014/chart" uri="{C3380CC4-5D6E-409C-BE32-E72D297353CC}">
              <c16:uniqueId val="{00000009-182B-458D-B253-12AFE907EFA4}"/>
            </c:ext>
          </c:extLst>
        </c:ser>
        <c:ser>
          <c:idx val="10"/>
          <c:order val="10"/>
          <c:tx>
            <c:strRef>
              <c:f>'Summary tables'!$L$3</c:f>
              <c:strCache>
                <c:ptCount val="1"/>
                <c:pt idx="0">
                  <c:v>2021-2022</c:v>
                </c:pt>
              </c:strCache>
            </c:strRef>
          </c:tx>
          <c:invertIfNegative val="0"/>
          <c:dLbls>
            <c:spPr>
              <a:noFill/>
              <a:ln>
                <a:noFill/>
              </a:ln>
              <a:effectLst/>
            </c:spPr>
            <c:txPr>
              <a:bodyPr rot="-5400000" vert="horz" wrap="square" lIns="38100" tIns="19050" rIns="38100" bIns="19050" anchor="ctr">
                <a:spAutoFit/>
              </a:bodyPr>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tables'!$L$22:$L$26</c:f>
              <c:numCache>
                <c:formatCode>0.0</c:formatCode>
                <c:ptCount val="5"/>
                <c:pt idx="0">
                  <c:v>52.941176470588239</c:v>
                </c:pt>
                <c:pt idx="1">
                  <c:v>58.944705457173832</c:v>
                </c:pt>
                <c:pt idx="2">
                  <c:v>66.317803286067971</c:v>
                </c:pt>
                <c:pt idx="3">
                  <c:v>60.99610461880912</c:v>
                </c:pt>
                <c:pt idx="4">
                  <c:v>65.360342019543964</c:v>
                </c:pt>
              </c:numCache>
            </c:numRef>
          </c:val>
          <c:extLst>
            <c:ext xmlns:c16="http://schemas.microsoft.com/office/drawing/2014/chart" uri="{C3380CC4-5D6E-409C-BE32-E72D297353CC}">
              <c16:uniqueId val="{0000000A-182B-458D-B253-12AFE907EFA4}"/>
            </c:ext>
          </c:extLst>
        </c:ser>
        <c:ser>
          <c:idx val="11"/>
          <c:order val="11"/>
          <c:tx>
            <c:strRef>
              <c:f>'Summary tables'!$M$3</c:f>
              <c:strCache>
                <c:ptCount val="1"/>
                <c:pt idx="0">
                  <c:v>2022-2023</c:v>
                </c:pt>
              </c:strCache>
            </c:strRef>
          </c:tx>
          <c:spPr>
            <a:solidFill>
              <a:schemeClr val="accent2">
                <a:lumMod val="75000"/>
              </a:schemeClr>
            </a:solidFill>
          </c:spPr>
          <c:invertIfNegative val="0"/>
          <c:dLbls>
            <c:spPr>
              <a:noFill/>
              <a:ln>
                <a:noFill/>
              </a:ln>
              <a:effectLst/>
            </c:spPr>
            <c:txPr>
              <a:bodyPr rot="-5400000" vert="horz" wrap="square" lIns="38100" tIns="19050" rIns="38100" bIns="19050" anchor="ctr">
                <a:spAutoFit/>
              </a:bodyPr>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tables'!$M$22:$M$26</c:f>
              <c:numCache>
                <c:formatCode>0.0</c:formatCode>
                <c:ptCount val="5"/>
                <c:pt idx="0">
                  <c:v>44.609665427509292</c:v>
                </c:pt>
                <c:pt idx="1">
                  <c:v>56.145610278372594</c:v>
                </c:pt>
                <c:pt idx="2">
                  <c:v>54.428450465707023</c:v>
                </c:pt>
                <c:pt idx="3">
                  <c:v>49.528569220464732</c:v>
                </c:pt>
                <c:pt idx="4">
                  <c:v>55.936258478017521</c:v>
                </c:pt>
              </c:numCache>
            </c:numRef>
          </c:val>
          <c:extLst>
            <c:ext xmlns:c16="http://schemas.microsoft.com/office/drawing/2014/chart" uri="{C3380CC4-5D6E-409C-BE32-E72D297353CC}">
              <c16:uniqueId val="{0000000B-182B-458D-B253-12AFE907EFA4}"/>
            </c:ext>
          </c:extLst>
        </c:ser>
        <c:ser>
          <c:idx val="12"/>
          <c:order val="12"/>
          <c:tx>
            <c:strRef>
              <c:f>'Summary tables'!$N$3</c:f>
              <c:strCache>
                <c:ptCount val="1"/>
                <c:pt idx="0">
                  <c:v>2023-2024</c:v>
                </c:pt>
              </c:strCache>
            </c:strRef>
          </c:tx>
          <c:spPr>
            <a:solidFill>
              <a:schemeClr val="tx1">
                <a:lumMod val="75000"/>
                <a:lumOff val="25000"/>
              </a:schemeClr>
            </a:solidFill>
          </c:spPr>
          <c:invertIfNegative val="0"/>
          <c:dLbls>
            <c:spPr>
              <a:noFill/>
              <a:ln>
                <a:noFill/>
              </a:ln>
              <a:effectLst/>
            </c:spPr>
            <c:txPr>
              <a:bodyPr rot="-5400000" vert="horz" wrap="square" lIns="38100" tIns="19050" rIns="38100" bIns="19050" anchor="ctr">
                <a:spAutoFit/>
              </a:bodyPr>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'Summary tables'!$A$22:$A$26</c:f>
              <c:strCache>
                <c:ptCount val="5"/>
                <c:pt idx="0">
                  <c:v>&lt;250 HCWs</c:v>
                </c:pt>
                <c:pt idx="1">
                  <c:v>250-499 HCWs</c:v>
                </c:pt>
                <c:pt idx="2">
                  <c:v>500-999 HCWs</c:v>
                </c:pt>
                <c:pt idx="3">
                  <c:v>1000-1999 HCWs</c:v>
                </c:pt>
                <c:pt idx="4">
                  <c:v>&gt;=2000 HCWs</c:v>
                </c:pt>
              </c:strCache>
            </c:strRef>
          </c:cat>
          <c:val>
            <c:numRef>
              <c:f>'Summary tables'!$N$22:$N$26</c:f>
              <c:numCache>
                <c:formatCode>0.0</c:formatCode>
                <c:ptCount val="5"/>
                <c:pt idx="0">
                  <c:v>39.398998330550917</c:v>
                </c:pt>
                <c:pt idx="1">
                  <c:v>50.348473924537373</c:v>
                </c:pt>
                <c:pt idx="2">
                  <c:v>51.984055082442474</c:v>
                </c:pt>
                <c:pt idx="3">
                  <c:v>50.61751762646098</c:v>
                </c:pt>
                <c:pt idx="4">
                  <c:v>50.92255717255717</c:v>
                </c:pt>
              </c:numCache>
            </c:numRef>
          </c:val>
          <c:extLst>
            <c:ext xmlns:c16="http://schemas.microsoft.com/office/drawing/2014/chart" uri="{C3380CC4-5D6E-409C-BE32-E72D297353CC}">
              <c16:uniqueId val="{0000000C-182B-458D-B253-12AFE907EFA4}"/>
            </c:ext>
          </c:extLst>
        </c:ser>
        <c:dLbls>
          <c:dLblPos val="outEnd"/>
          <c:showLegendKey val="0"/>
          <c:showVal val="1"/>
          <c:showCatName val="0"/>
          <c:showSerName val="0"/>
          <c:showPercent val="0"/>
          <c:showBubbleSize val="0"/>
        </c:dLbls>
        <c:gapWidth val="150"/>
        <c:axId val="523157504"/>
        <c:axId val="523159424"/>
      </c:barChart>
      <c:catAx>
        <c:axId val="523157504"/>
        <c:scaling>
          <c:orientation val="minMax"/>
        </c:scaling>
        <c:delete val="0"/>
        <c:axPos val="b"/>
        <c:title>
          <c:tx>
            <c:rich>
              <a:bodyPr/>
              <a:lstStyle/>
              <a:p>
                <a:pPr>
                  <a:defRPr/>
                </a:pPr>
                <a:r>
                  <a:rPr lang="en-US"/>
                  <a:t>Eligible Hospital</a:t>
                </a:r>
                <a:r>
                  <a:rPr lang="en-US" baseline="0"/>
                  <a:t> HCW </a:t>
                </a:r>
                <a:r>
                  <a:rPr lang="en-US"/>
                  <a:t>Staff Category Size</a:t>
                </a:r>
              </a:p>
            </c:rich>
          </c:tx>
          <c:overlay val="0"/>
        </c:title>
        <c:numFmt formatCode="General" sourceLinked="1"/>
        <c:majorTickMark val="out"/>
        <c:minorTickMark val="none"/>
        <c:tickLblPos val="nextTo"/>
        <c:crossAx val="523159424"/>
        <c:crosses val="autoZero"/>
        <c:auto val="1"/>
        <c:lblAlgn val="ctr"/>
        <c:lblOffset val="100"/>
        <c:noMultiLvlLbl val="0"/>
      </c:catAx>
      <c:valAx>
        <c:axId val="523159424"/>
        <c:scaling>
          <c:orientation val="minMax"/>
        </c:scaling>
        <c:delete val="0"/>
        <c:axPos val="l"/>
        <c:title>
          <c:tx>
            <c:rich>
              <a:bodyPr rot="-5400000" vert="horz"/>
              <a:lstStyle/>
              <a:p>
                <a:pPr>
                  <a:defRPr/>
                </a:pPr>
                <a:r>
                  <a:rPr lang="en-IE"/>
                  <a:t>Overall % Uptake</a:t>
                </a:r>
              </a:p>
            </c:rich>
          </c:tx>
          <c:overlay val="0"/>
        </c:title>
        <c:numFmt formatCode="0.0" sourceLinked="1"/>
        <c:majorTickMark val="out"/>
        <c:minorTickMark val="none"/>
        <c:tickLblPos val="nextTo"/>
        <c:crossAx val="523157504"/>
        <c:crosses val="autoZero"/>
        <c:crossBetween val="between"/>
        <c:majorUnit val="10"/>
      </c:valAx>
    </c:plotArea>
    <c:legend>
      <c:legendPos val="b"/>
      <c:layout>
        <c:manualLayout>
          <c:xMode val="edge"/>
          <c:yMode val="edge"/>
          <c:x val="1.6868609089478945E-2"/>
          <c:y val="0.88253461197097727"/>
          <c:w val="0.96358364926606399"/>
          <c:h val="8.9783765355571851E-2"/>
        </c:manualLayout>
      </c:layout>
      <c:overlay val="0"/>
    </c:legend>
    <c:plotVisOnly val="1"/>
    <c:dispBlanksAs val="gap"/>
    <c:showDLblsOverMax val="0"/>
  </c:chart>
  <c:spPr>
    <a:ln>
      <a:noFill/>
    </a:ln>
  </c:sp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i="0" u="none" strike="noStrike" kern="1200" baseline="0">
                <a:solidFill>
                  <a:sysClr val="windowText" lastClr="000000"/>
                </a:solidFill>
              </a:rPr>
              <a:t>RHArea B-Dublin and Midlands</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'Graphs-RHA-B'!$A$2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'Graphs-RHA-B'!$A$3:$B$93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'Graphs-RHA-B'!$C$3:$C$93</c:f>
              <c:numCache>
                <c:formatCode>0.0</c:formatCode>
                <c:ptCount val="91"/>
                <c:pt idx="0">
                  <c:v>20.930232558139537</c:v>
                </c:pt>
                <c:pt idx="1">
                  <c:v>27.419354838709676</c:v>
                </c:pt>
                <c:pt idx="2">
                  <c:v>29.629629629629626</c:v>
                </c:pt>
                <c:pt idx="3">
                  <c:v>17.880794701986755</c:v>
                </c:pt>
                <c:pt idx="4">
                  <c:v>19.014084507042252</c:v>
                </c:pt>
                <c:pt idx="5">
                  <c:v>25.641025641025639</c:v>
                </c:pt>
                <c:pt idx="6">
                  <c:v>43.356643356643353</c:v>
                </c:pt>
                <c:pt idx="7">
                  <c:v>35.864978902953588</c:v>
                </c:pt>
                <c:pt idx="8">
                  <c:v>48.287550765885321</c:v>
                </c:pt>
                <c:pt idx="9">
                  <c:v>62.5</c:v>
                </c:pt>
                <c:pt idx="10">
                  <c:v>53.246753246753244</c:v>
                </c:pt>
                <c:pt idx="11">
                  <c:v>54.901960784313729</c:v>
                </c:pt>
                <c:pt idx="12">
                  <c:v>34.782608695652172</c:v>
                </c:pt>
                <c:pt idx="13">
                  <c:v>36.84210526315789</c:v>
                </c:pt>
                <c:pt idx="14">
                  <c:v>30</c:v>
                </c:pt>
                <c:pt idx="15">
                  <c:v>43.478260869565219</c:v>
                </c:pt>
                <c:pt idx="16">
                  <c:v>47.222222222222221</c:v>
                </c:pt>
                <c:pt idx="17">
                  <c:v>63.333333333333329</c:v>
                </c:pt>
                <c:pt idx="18">
                  <c:v>73.333333333333329</c:v>
                </c:pt>
                <c:pt idx="19">
                  <c:v>66.666666666666657</c:v>
                </c:pt>
                <c:pt idx="20">
                  <c:v>83.333333333333343</c:v>
                </c:pt>
                <c:pt idx="21">
                  <c:v>29.032258064516132</c:v>
                </c:pt>
                <c:pt idx="22">
                  <c:v>82.926829268292678</c:v>
                </c:pt>
                <c:pt idx="23">
                  <c:v>51.515151515151516</c:v>
                </c:pt>
                <c:pt idx="24">
                  <c:v>30</c:v>
                </c:pt>
                <c:pt idx="25">
                  <c:v>53.535353535353536</c:v>
                </c:pt>
                <c:pt idx="26">
                  <c:v>22.222222222222221</c:v>
                </c:pt>
                <c:pt idx="27">
                  <c:v>37.5</c:v>
                </c:pt>
                <c:pt idx="28">
                  <c:v>32.5</c:v>
                </c:pt>
                <c:pt idx="29">
                  <c:v>54.838709677419352</c:v>
                </c:pt>
                <c:pt idx="30">
                  <c:v>22.972972972972975</c:v>
                </c:pt>
                <c:pt idx="31">
                  <c:v>33.766233766233768</c:v>
                </c:pt>
                <c:pt idx="32">
                  <c:v>37.037037037037038</c:v>
                </c:pt>
                <c:pt idx="33">
                  <c:v>68</c:v>
                </c:pt>
                <c:pt idx="34">
                  <c:v>40.217391304347828</c:v>
                </c:pt>
                <c:pt idx="35">
                  <c:v>91.83673469387756</c:v>
                </c:pt>
                <c:pt idx="36">
                  <c:v>35.135135135135137</c:v>
                </c:pt>
                <c:pt idx="37">
                  <c:v>68.888888888888886</c:v>
                </c:pt>
                <c:pt idx="38">
                  <c:v>40</c:v>
                </c:pt>
                <c:pt idx="39">
                  <c:v>50</c:v>
                </c:pt>
                <c:pt idx="40">
                  <c:v>0</c:v>
                </c:pt>
                <c:pt idx="41">
                  <c:v>54.54545454545454</c:v>
                </c:pt>
                <c:pt idx="42">
                  <c:v>75</c:v>
                </c:pt>
                <c:pt idx="43">
                  <c:v>88.888888888888886</c:v>
                </c:pt>
                <c:pt idx="44">
                  <c:v>100</c:v>
                </c:pt>
                <c:pt idx="45">
                  <c:v>100</c:v>
                </c:pt>
                <c:pt idx="46">
                  <c:v>100</c:v>
                </c:pt>
                <c:pt idx="47">
                  <c:v>76.470588235294116</c:v>
                </c:pt>
                <c:pt idx="48">
                  <c:v>90.909090909090907</c:v>
                </c:pt>
                <c:pt idx="49">
                  <c:v>71.428571428571431</c:v>
                </c:pt>
                <c:pt idx="50">
                  <c:v>57.142857142857139</c:v>
                </c:pt>
                <c:pt idx="51">
                  <c:v>25</c:v>
                </c:pt>
                <c:pt idx="52">
                  <c:v>17.721518987341771</c:v>
                </c:pt>
                <c:pt idx="53">
                  <c:v>11.173184357541899</c:v>
                </c:pt>
                <c:pt idx="54">
                  <c:v>12.149532710280374</c:v>
                </c:pt>
                <c:pt idx="55">
                  <c:v>28.064516129032256</c:v>
                </c:pt>
                <c:pt idx="56">
                  <c:v>18.884120171673821</c:v>
                </c:pt>
                <c:pt idx="57">
                  <c:v>24.897959183673468</c:v>
                </c:pt>
                <c:pt idx="58">
                  <c:v>36.134453781512605</c:v>
                </c:pt>
                <c:pt idx="59">
                  <c:v>44.4954128440367</c:v>
                </c:pt>
                <c:pt idx="60">
                  <c:v>50.336884989031653</c:v>
                </c:pt>
                <c:pt idx="61">
                  <c:v>62.248995983935743</c:v>
                </c:pt>
                <c:pt idx="62">
                  <c:v>54.2713567839196</c:v>
                </c:pt>
                <c:pt idx="63">
                  <c:v>53.584905660377359</c:v>
                </c:pt>
                <c:pt idx="64">
                  <c:v>29.846938775510207</c:v>
                </c:pt>
                <c:pt idx="65">
                  <c:v>12</c:v>
                </c:pt>
                <c:pt idx="66">
                  <c:v>12.307692307692308</c:v>
                </c:pt>
                <c:pt idx="67">
                  <c:v>14.722222222222223</c:v>
                </c:pt>
                <c:pt idx="68">
                  <c:v>28.148148148148149</c:v>
                </c:pt>
                <c:pt idx="69">
                  <c:v>28.865979381443296</c:v>
                </c:pt>
                <c:pt idx="70">
                  <c:v>29.333333333333332</c:v>
                </c:pt>
                <c:pt idx="71">
                  <c:v>29.906542056074763</c:v>
                </c:pt>
                <c:pt idx="72">
                  <c:v>31.428571428571427</c:v>
                </c:pt>
                <c:pt idx="73">
                  <c:v>40.280911909230866</c:v>
                </c:pt>
                <c:pt idx="74">
                  <c:v>62.5</c:v>
                </c:pt>
                <c:pt idx="75">
                  <c:v>55.909090909090907</c:v>
                </c:pt>
                <c:pt idx="76">
                  <c:v>48.717948717948715</c:v>
                </c:pt>
                <c:pt idx="77">
                  <c:v>22.004357298474943</c:v>
                </c:pt>
                <c:pt idx="78">
                  <c:v>18.64406779661017</c:v>
                </c:pt>
                <c:pt idx="79">
                  <c:v>15.053763440860216</c:v>
                </c:pt>
                <c:pt idx="80">
                  <c:v>17.344497607655502</c:v>
                </c:pt>
                <c:pt idx="81">
                  <c:v>28.535980148883372</c:v>
                </c:pt>
                <c:pt idx="82">
                  <c:v>25.073313782991203</c:v>
                </c:pt>
                <c:pt idx="83">
                  <c:v>29.403202328966522</c:v>
                </c:pt>
                <c:pt idx="84">
                  <c:v>37.169517884914463</c:v>
                </c:pt>
                <c:pt idx="85">
                  <c:v>41.029900332225914</c:v>
                </c:pt>
                <c:pt idx="86">
                  <c:v>44.210857364041026</c:v>
                </c:pt>
                <c:pt idx="87">
                  <c:v>67.125171939477298</c:v>
                </c:pt>
                <c:pt idx="88">
                  <c:v>52.883569096844397</c:v>
                </c:pt>
                <c:pt idx="89">
                  <c:v>51.925465838509325</c:v>
                </c:pt>
                <c:pt idx="90">
                  <c:v>30.17515923566879</c:v>
                </c:pt>
              </c:numCache>
            </c:numRef>
          </c:val>
          <c:extLst>
            <c:ext xmlns:c16="http://schemas.microsoft.com/office/drawing/2014/chart" uri="{C3380CC4-5D6E-409C-BE32-E72D297353CC}">
              <c16:uniqueId val="{00000000-7592-4109-BF14-93313E19A7CB}"/>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i="0" u="none" strike="noStrike" kern="1200" baseline="0">
                <a:solidFill>
                  <a:sysClr val="windowText" lastClr="000000"/>
                </a:solidFill>
              </a:rPr>
              <a:t>RHArea C-Dublin and South East</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'Graphs-RHA-C'!$A$2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'Graphs-RHA-C'!$A$3:$B$93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'Graphs-RHA-C'!$C$3:$C$93</c:f>
              <c:numCache>
                <c:formatCode>0.0</c:formatCode>
                <c:ptCount val="91"/>
                <c:pt idx="0">
                  <c:v>7.8431372549019605</c:v>
                </c:pt>
                <c:pt idx="1">
                  <c:v>8.8421052631578938</c:v>
                </c:pt>
                <c:pt idx="2">
                  <c:v>25.229357798165136</c:v>
                </c:pt>
                <c:pt idx="3">
                  <c:v>12.244897959183673</c:v>
                </c:pt>
                <c:pt idx="4">
                  <c:v>14.87603305785124</c:v>
                </c:pt>
                <c:pt idx="5">
                  <c:v>24.848484848484848</c:v>
                </c:pt>
                <c:pt idx="6">
                  <c:v>23.355629877369008</c:v>
                </c:pt>
                <c:pt idx="7">
                  <c:v>43.300970873786412</c:v>
                </c:pt>
                <c:pt idx="8">
                  <c:v>50.823529411764703</c:v>
                </c:pt>
                <c:pt idx="9">
                  <c:v>66.571428571428569</c:v>
                </c:pt>
                <c:pt idx="10">
                  <c:v>55.051244509516842</c:v>
                </c:pt>
                <c:pt idx="11">
                  <c:v>52.708058124174372</c:v>
                </c:pt>
                <c:pt idx="12">
                  <c:v>62.474645030425968</c:v>
                </c:pt>
                <c:pt idx="13">
                  <c:v>30.76923076923077</c:v>
                </c:pt>
                <c:pt idx="14">
                  <c:v>6.9695405265875063</c:v>
                </c:pt>
                <c:pt idx="15">
                  <c:v>17.460317460317459</c:v>
                </c:pt>
                <c:pt idx="16">
                  <c:v>17.171717171717169</c:v>
                </c:pt>
                <c:pt idx="17">
                  <c:v>27.777777777777779</c:v>
                </c:pt>
                <c:pt idx="18">
                  <c:v>28.571428571428569</c:v>
                </c:pt>
                <c:pt idx="19">
                  <c:v>34.090909090909086</c:v>
                </c:pt>
                <c:pt idx="20">
                  <c:v>50.862068965517238</c:v>
                </c:pt>
                <c:pt idx="21">
                  <c:v>41.666666666666671</c:v>
                </c:pt>
                <c:pt idx="22">
                  <c:v>77.89473684210526</c:v>
                </c:pt>
                <c:pt idx="23">
                  <c:v>43.930635838150287</c:v>
                </c:pt>
                <c:pt idx="24">
                  <c:v>46.153846153846153</c:v>
                </c:pt>
                <c:pt idx="25">
                  <c:v>73.333333333333329</c:v>
                </c:pt>
                <c:pt idx="26">
                  <c:v>31.03448275862069</c:v>
                </c:pt>
                <c:pt idx="27">
                  <c:v>11.538461538461538</c:v>
                </c:pt>
                <c:pt idx="28">
                  <c:v>10.135135135135135</c:v>
                </c:pt>
                <c:pt idx="29">
                  <c:v>14.705882352941178</c:v>
                </c:pt>
                <c:pt idx="30">
                  <c:v>18.226600985221676</c:v>
                </c:pt>
                <c:pt idx="31">
                  <c:v>32</c:v>
                </c:pt>
                <c:pt idx="32">
                  <c:v>27.364792070674422</c:v>
                </c:pt>
                <c:pt idx="33">
                  <c:v>51.136363636363633</c:v>
                </c:pt>
                <c:pt idx="34">
                  <c:v>53.932584269662918</c:v>
                </c:pt>
                <c:pt idx="35">
                  <c:v>69.473684210526315</c:v>
                </c:pt>
                <c:pt idx="36">
                  <c:v>64.84375</c:v>
                </c:pt>
                <c:pt idx="37">
                  <c:v>66.666666666666657</c:v>
                </c:pt>
                <c:pt idx="38">
                  <c:v>70.434782608695656</c:v>
                </c:pt>
                <c:pt idx="39">
                  <c:v>28.571428571428569</c:v>
                </c:pt>
                <c:pt idx="40">
                  <c:v>12.587412587412588</c:v>
                </c:pt>
                <c:pt idx="41">
                  <c:v>26.666666666666668</c:v>
                </c:pt>
                <c:pt idx="42">
                  <c:v>20.454545454545457</c:v>
                </c:pt>
                <c:pt idx="43">
                  <c:v>44.444444444444443</c:v>
                </c:pt>
                <c:pt idx="44">
                  <c:v>23.076923076923077</c:v>
                </c:pt>
                <c:pt idx="45">
                  <c:v>30.810810810810814</c:v>
                </c:pt>
                <c:pt idx="46">
                  <c:v>51.851851851851848</c:v>
                </c:pt>
                <c:pt idx="47">
                  <c:v>53.333333333333336</c:v>
                </c:pt>
                <c:pt idx="48">
                  <c:v>69.047619047619051</c:v>
                </c:pt>
                <c:pt idx="49">
                  <c:v>33.628318584070797</c:v>
                </c:pt>
                <c:pt idx="50">
                  <c:v>56.944444444444443</c:v>
                </c:pt>
                <c:pt idx="51">
                  <c:v>48.275862068965516</c:v>
                </c:pt>
                <c:pt idx="52">
                  <c:v>30.76923076923077</c:v>
                </c:pt>
                <c:pt idx="53">
                  <c:v>11.613566289825282</c:v>
                </c:pt>
                <c:pt idx="54">
                  <c:v>20.738137082601053</c:v>
                </c:pt>
                <c:pt idx="55">
                  <c:v>22.962962962962962</c:v>
                </c:pt>
                <c:pt idx="56">
                  <c:v>20.376175548589341</c:v>
                </c:pt>
                <c:pt idx="57">
                  <c:v>21.123595505617978</c:v>
                </c:pt>
                <c:pt idx="58">
                  <c:v>27.030539311241064</c:v>
                </c:pt>
                <c:pt idx="59">
                  <c:v>40.058479532163744</c:v>
                </c:pt>
                <c:pt idx="60">
                  <c:v>49.603174603174608</c:v>
                </c:pt>
                <c:pt idx="61">
                  <c:v>69.626168224299064</c:v>
                </c:pt>
                <c:pt idx="62">
                  <c:v>50.225428313796215</c:v>
                </c:pt>
                <c:pt idx="63">
                  <c:v>48.17880794701987</c:v>
                </c:pt>
                <c:pt idx="64">
                  <c:v>47.406733393994536</c:v>
                </c:pt>
                <c:pt idx="65">
                  <c:v>44.26229508196721</c:v>
                </c:pt>
                <c:pt idx="66">
                  <c:v>6.4292779426310576</c:v>
                </c:pt>
                <c:pt idx="67">
                  <c:v>15.416666666666668</c:v>
                </c:pt>
                <c:pt idx="68">
                  <c:v>13.054187192118228</c:v>
                </c:pt>
                <c:pt idx="69">
                  <c:v>10.982658959537572</c:v>
                </c:pt>
                <c:pt idx="70">
                  <c:v>17.435897435897434</c:v>
                </c:pt>
                <c:pt idx="71">
                  <c:v>42.180696661828733</c:v>
                </c:pt>
                <c:pt idx="72">
                  <c:v>44.970414201183431</c:v>
                </c:pt>
                <c:pt idx="73">
                  <c:v>53.982300884955748</c:v>
                </c:pt>
                <c:pt idx="74">
                  <c:v>73.070866141732282</c:v>
                </c:pt>
                <c:pt idx="75">
                  <c:v>63.184931506849317</c:v>
                </c:pt>
                <c:pt idx="76">
                  <c:v>64.819944598337955</c:v>
                </c:pt>
                <c:pt idx="77">
                  <c:v>51.777777777777779</c:v>
                </c:pt>
                <c:pt idx="78">
                  <c:v>29.239766081871345</c:v>
                </c:pt>
                <c:pt idx="79">
                  <c:v>8.447816280500307</c:v>
                </c:pt>
                <c:pt idx="80">
                  <c:v>19.154030327214684</c:v>
                </c:pt>
                <c:pt idx="81">
                  <c:v>16.087675765095121</c:v>
                </c:pt>
                <c:pt idx="82">
                  <c:v>17.219917012448132</c:v>
                </c:pt>
                <c:pt idx="83">
                  <c:v>22.686832740213521</c:v>
                </c:pt>
                <c:pt idx="84">
                  <c:v>28.889286326954451</c:v>
                </c:pt>
                <c:pt idx="85">
                  <c:v>43.104943625325234</c:v>
                </c:pt>
                <c:pt idx="86">
                  <c:v>51.070615034168569</c:v>
                </c:pt>
                <c:pt idx="87">
                  <c:v>70.41648776298841</c:v>
                </c:pt>
                <c:pt idx="88">
                  <c:v>53.727598566308245</c:v>
                </c:pt>
                <c:pt idx="89">
                  <c:v>52.910052910052904</c:v>
                </c:pt>
                <c:pt idx="90">
                  <c:v>53.342013888888886</c:v>
                </c:pt>
              </c:numCache>
            </c:numRef>
          </c:val>
          <c:extLst>
            <c:ext xmlns:c16="http://schemas.microsoft.com/office/drawing/2014/chart" uri="{C3380CC4-5D6E-409C-BE32-E72D297353CC}">
              <c16:uniqueId val="{00000000-D2E1-476D-A798-270DB589CBC6}"/>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r>
              <a:rPr lang="en-US" sz="1400" b="1" i="0" u="none" strike="noStrike" kern="1200" baseline="0">
                <a:solidFill>
                  <a:sysClr val="windowText" lastClr="000000"/>
                </a:solidFill>
              </a:rPr>
              <a:t>RHArea D-South West</a:t>
            </a:r>
          </a:p>
        </c:rich>
      </c:tx>
      <c:layout>
        <c:manualLayout>
          <c:xMode val="edge"/>
          <c:yMode val="edge"/>
          <c:x val="8.0240687766713309E-2"/>
          <c:y val="2.3121387283236993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'Graphs-RHA-D'!$A$2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'Graphs-RHA-D'!$A$3:$B$93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'Graphs-RHA-D'!$C$3:$C$93</c:f>
              <c:numCache>
                <c:formatCode>0.0</c:formatCode>
                <c:ptCount val="91"/>
                <c:pt idx="0">
                  <c:v>15</c:v>
                </c:pt>
                <c:pt idx="1">
                  <c:v>15.384615384615385</c:v>
                </c:pt>
                <c:pt idx="2">
                  <c:v>11.891694109037685</c:v>
                </c:pt>
                <c:pt idx="3">
                  <c:v>20.97902097902098</c:v>
                </c:pt>
                <c:pt idx="4">
                  <c:v>23.264647231981765</c:v>
                </c:pt>
                <c:pt idx="5">
                  <c:v>18.508535489667565</c:v>
                </c:pt>
                <c:pt idx="6">
                  <c:v>44.210526315789473</c:v>
                </c:pt>
                <c:pt idx="7">
                  <c:v>36.214953271028037</c:v>
                </c:pt>
                <c:pt idx="8">
                  <c:v>36.291913214990139</c:v>
                </c:pt>
                <c:pt idx="9">
                  <c:v>68.61435726210351</c:v>
                </c:pt>
                <c:pt idx="10">
                  <c:v>57.12328767123288</c:v>
                </c:pt>
                <c:pt idx="11">
                  <c:v>53.697749196141473</c:v>
                </c:pt>
                <c:pt idx="12">
                  <c:v>45.569620253164558</c:v>
                </c:pt>
                <c:pt idx="13">
                  <c:v>16.666666666666664</c:v>
                </c:pt>
                <c:pt idx="14">
                  <c:v>12.121212121212121</c:v>
                </c:pt>
                <c:pt idx="15">
                  <c:v>22.828307100805002</c:v>
                </c:pt>
                <c:pt idx="16">
                  <c:v>8.1081081081081088</c:v>
                </c:pt>
                <c:pt idx="17">
                  <c:v>31.972789115646261</c:v>
                </c:pt>
                <c:pt idx="18">
                  <c:v>30.529595015576323</c:v>
                </c:pt>
                <c:pt idx="19">
                  <c:v>42.5</c:v>
                </c:pt>
                <c:pt idx="20">
                  <c:v>44.736842105263158</c:v>
                </c:pt>
                <c:pt idx="21">
                  <c:v>42.342342342342342</c:v>
                </c:pt>
                <c:pt idx="22">
                  <c:v>66.929133858267718</c:v>
                </c:pt>
                <c:pt idx="23">
                  <c:v>50.289017341040463</c:v>
                </c:pt>
                <c:pt idx="24">
                  <c:v>44.642857142857146</c:v>
                </c:pt>
                <c:pt idx="25">
                  <c:v>60.869565217391312</c:v>
                </c:pt>
                <c:pt idx="26">
                  <c:v>4.7619047619047619</c:v>
                </c:pt>
                <c:pt idx="27">
                  <c:v>13.592233009708737</c:v>
                </c:pt>
                <c:pt idx="28">
                  <c:v>6.6803398769411073</c:v>
                </c:pt>
                <c:pt idx="29">
                  <c:v>33.928571428571431</c:v>
                </c:pt>
                <c:pt idx="30">
                  <c:v>29.310344827586203</c:v>
                </c:pt>
                <c:pt idx="31">
                  <c:v>25.429553264604809</c:v>
                </c:pt>
                <c:pt idx="32">
                  <c:v>45.263157894736842</c:v>
                </c:pt>
                <c:pt idx="33">
                  <c:v>54.377880184331794</c:v>
                </c:pt>
                <c:pt idx="34">
                  <c:v>65.158371040723978</c:v>
                </c:pt>
                <c:pt idx="35">
                  <c:v>76.646706586826355</c:v>
                </c:pt>
                <c:pt idx="36">
                  <c:v>71.976401179941007</c:v>
                </c:pt>
                <c:pt idx="37">
                  <c:v>73.333333333333329</c:v>
                </c:pt>
                <c:pt idx="38">
                  <c:v>71.111111111111114</c:v>
                </c:pt>
                <c:pt idx="39">
                  <c:v>0</c:v>
                </c:pt>
                <c:pt idx="40">
                  <c:v>0</c:v>
                </c:pt>
                <c:pt idx="41">
                  <c:v>17.885088307623516</c:v>
                </c:pt>
                <c:pt idx="42">
                  <c:v>48</c:v>
                </c:pt>
                <c:pt idx="43">
                  <c:v>18.75</c:v>
                </c:pt>
                <c:pt idx="44">
                  <c:v>12.295081967213115</c:v>
                </c:pt>
                <c:pt idx="45">
                  <c:v>77.272727272727266</c:v>
                </c:pt>
                <c:pt idx="46">
                  <c:v>57.843137254901968</c:v>
                </c:pt>
                <c:pt idx="47">
                  <c:v>67.256637168141594</c:v>
                </c:pt>
                <c:pt idx="48">
                  <c:v>84.375</c:v>
                </c:pt>
                <c:pt idx="49">
                  <c:v>52.76381909547738</c:v>
                </c:pt>
                <c:pt idx="50">
                  <c:v>100</c:v>
                </c:pt>
                <c:pt idx="51">
                  <c:v>86.666666666666671</c:v>
                </c:pt>
                <c:pt idx="52">
                  <c:v>5.9523809523809517</c:v>
                </c:pt>
                <c:pt idx="53">
                  <c:v>14.697406340057636</c:v>
                </c:pt>
                <c:pt idx="54">
                  <c:v>13.924878308672174</c:v>
                </c:pt>
                <c:pt idx="55">
                  <c:v>23.975409836065573</c:v>
                </c:pt>
                <c:pt idx="56">
                  <c:v>17.960602549246815</c:v>
                </c:pt>
                <c:pt idx="57">
                  <c:v>27.736006683375102</c:v>
                </c:pt>
                <c:pt idx="58">
                  <c:v>35.924369747899156</c:v>
                </c:pt>
                <c:pt idx="59">
                  <c:v>48.725490196078432</c:v>
                </c:pt>
                <c:pt idx="60">
                  <c:v>49.813084112149532</c:v>
                </c:pt>
                <c:pt idx="61">
                  <c:v>77.210574293527799</c:v>
                </c:pt>
                <c:pt idx="62">
                  <c:v>65.473527218493672</c:v>
                </c:pt>
                <c:pt idx="63">
                  <c:v>64.59854014598541</c:v>
                </c:pt>
                <c:pt idx="64">
                  <c:v>50.180505415162457</c:v>
                </c:pt>
                <c:pt idx="65">
                  <c:v>0.82644628099173556</c:v>
                </c:pt>
                <c:pt idx="66">
                  <c:v>7.0707070707070701</c:v>
                </c:pt>
                <c:pt idx="67">
                  <c:v>12.737839344001275</c:v>
                </c:pt>
                <c:pt idx="68">
                  <c:v>16.43835616438356</c:v>
                </c:pt>
                <c:pt idx="69">
                  <c:v>30.081300813008134</c:v>
                </c:pt>
                <c:pt idx="70">
                  <c:v>22.784810126582279</c:v>
                </c:pt>
                <c:pt idx="71">
                  <c:v>51.815181518151817</c:v>
                </c:pt>
                <c:pt idx="72">
                  <c:v>46.597633136094672</c:v>
                </c:pt>
                <c:pt idx="73">
                  <c:v>41.242236024844722</c:v>
                </c:pt>
                <c:pt idx="74">
                  <c:v>69.481481481481481</c:v>
                </c:pt>
                <c:pt idx="75">
                  <c:v>62.052117263843655</c:v>
                </c:pt>
                <c:pt idx="76">
                  <c:v>55.294117647058826</c:v>
                </c:pt>
                <c:pt idx="77">
                  <c:v>33.640552995391701</c:v>
                </c:pt>
                <c:pt idx="78">
                  <c:v>5.7934508816120909</c:v>
                </c:pt>
                <c:pt idx="79">
                  <c:v>12.49263406010607</c:v>
                </c:pt>
                <c:pt idx="80">
                  <c:v>11.385984887692786</c:v>
                </c:pt>
                <c:pt idx="81">
                  <c:v>22.232223222322229</c:v>
                </c:pt>
                <c:pt idx="82">
                  <c:v>22.660606220765839</c:v>
                </c:pt>
                <c:pt idx="83">
                  <c:v>23.988711194731891</c:v>
                </c:pt>
                <c:pt idx="84">
                  <c:v>43.625086147484495</c:v>
                </c:pt>
                <c:pt idx="85">
                  <c:v>46.676794530953288</c:v>
                </c:pt>
                <c:pt idx="86">
                  <c:v>46.55111425539441</c:v>
                </c:pt>
                <c:pt idx="87">
                  <c:v>72.794117647058826</c:v>
                </c:pt>
                <c:pt idx="88">
                  <c:v>61.613897450266187</c:v>
                </c:pt>
                <c:pt idx="89">
                  <c:v>58.950969213226912</c:v>
                </c:pt>
                <c:pt idx="90">
                  <c:v>46.666666666666664</c:v>
                </c:pt>
              </c:numCache>
            </c:numRef>
          </c:val>
          <c:extLst>
            <c:ext xmlns:c16="http://schemas.microsoft.com/office/drawing/2014/chart" uri="{C3380CC4-5D6E-409C-BE32-E72D297353CC}">
              <c16:uniqueId val="{00000000-3C71-4E44-8928-0E36C400422E}"/>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i="0" u="none" strike="noStrike" kern="1200" baseline="0">
                <a:solidFill>
                  <a:sysClr val="windowText" lastClr="000000"/>
                </a:solidFill>
              </a:rPr>
              <a:t>RHArea E-MidWest</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'Graphs-RHA-E'!$A$2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'Graphs-RHA-E'!$A$3:$B$93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'Graphs-RHA-E'!$C$3:$C$93</c:f>
              <c:numCache>
                <c:formatCode>0.0</c:formatCode>
                <c:ptCount val="91"/>
                <c:pt idx="0">
                  <c:v>32.142857142857146</c:v>
                </c:pt>
                <c:pt idx="1">
                  <c:v>20.689655172413794</c:v>
                </c:pt>
                <c:pt idx="2">
                  <c:v>34.868421052631575</c:v>
                </c:pt>
                <c:pt idx="3">
                  <c:v>52.083333333333336</c:v>
                </c:pt>
                <c:pt idx="4">
                  <c:v>31.395348837209301</c:v>
                </c:pt>
                <c:pt idx="5">
                  <c:v>44.221105527638194</c:v>
                </c:pt>
                <c:pt idx="6">
                  <c:v>47.619047619047613</c:v>
                </c:pt>
                <c:pt idx="7">
                  <c:v>52.72727272727272</c:v>
                </c:pt>
                <c:pt idx="8">
                  <c:v>69.444444444444443</c:v>
                </c:pt>
                <c:pt idx="9">
                  <c:v>82.222222222222214</c:v>
                </c:pt>
                <c:pt idx="10">
                  <c:v>51.81818181818182</c:v>
                </c:pt>
                <c:pt idx="11">
                  <c:v>91.525423728813564</c:v>
                </c:pt>
                <c:pt idx="12">
                  <c:v>28.205128205128204</c:v>
                </c:pt>
                <c:pt idx="13">
                  <c:v>20.689655172413794</c:v>
                </c:pt>
                <c:pt idx="14">
                  <c:v>8.3333333333333321</c:v>
                </c:pt>
                <c:pt idx="15">
                  <c:v>28.571428571428569</c:v>
                </c:pt>
                <c:pt idx="17">
                  <c:v>40</c:v>
                </c:pt>
                <c:pt idx="18">
                  <c:v>48.936170212765958</c:v>
                </c:pt>
                <c:pt idx="19">
                  <c:v>47.474747474747474</c:v>
                </c:pt>
                <c:pt idx="20">
                  <c:v>58.139534883720934</c:v>
                </c:pt>
                <c:pt idx="21">
                  <c:v>80.769230769230774</c:v>
                </c:pt>
                <c:pt idx="22">
                  <c:v>63.636363636363633</c:v>
                </c:pt>
                <c:pt idx="23">
                  <c:v>53.472222222222221</c:v>
                </c:pt>
                <c:pt idx="24">
                  <c:v>91.666666666666657</c:v>
                </c:pt>
                <c:pt idx="25">
                  <c:v>28.8135593220339</c:v>
                </c:pt>
                <c:pt idx="26">
                  <c:v>0</c:v>
                </c:pt>
                <c:pt idx="27">
                  <c:v>31.578947368421051</c:v>
                </c:pt>
                <c:pt idx="28">
                  <c:v>11.413043478260869</c:v>
                </c:pt>
                <c:pt idx="29">
                  <c:v>45.454545454545453</c:v>
                </c:pt>
                <c:pt idx="30">
                  <c:v>52.941176470588239</c:v>
                </c:pt>
                <c:pt idx="31">
                  <c:v>58.490566037735846</c:v>
                </c:pt>
                <c:pt idx="32">
                  <c:v>34.188034188034187</c:v>
                </c:pt>
                <c:pt idx="33">
                  <c:v>51.219512195121951</c:v>
                </c:pt>
                <c:pt idx="34">
                  <c:v>35.897435897435898</c:v>
                </c:pt>
                <c:pt idx="35">
                  <c:v>66.666666666666657</c:v>
                </c:pt>
                <c:pt idx="36">
                  <c:v>66.666666666666657</c:v>
                </c:pt>
                <c:pt idx="37">
                  <c:v>70.886075949367083</c:v>
                </c:pt>
                <c:pt idx="38">
                  <c:v>40</c:v>
                </c:pt>
                <c:pt idx="39">
                  <c:v>0</c:v>
                </c:pt>
                <c:pt idx="40">
                  <c:v>0</c:v>
                </c:pt>
                <c:pt idx="41">
                  <c:v>50</c:v>
                </c:pt>
                <c:pt idx="42">
                  <c:v>100</c:v>
                </c:pt>
                <c:pt idx="43">
                  <c:v>50</c:v>
                </c:pt>
                <c:pt idx="44">
                  <c:v>40</c:v>
                </c:pt>
                <c:pt idx="45">
                  <c:v>24.137931034482758</c:v>
                </c:pt>
                <c:pt idx="46">
                  <c:v>0</c:v>
                </c:pt>
                <c:pt idx="47">
                  <c:v>0</c:v>
                </c:pt>
                <c:pt idx="48">
                  <c:v>40</c:v>
                </c:pt>
                <c:pt idx="49">
                  <c:v>45.454545454545453</c:v>
                </c:pt>
                <c:pt idx="50">
                  <c:v>66.666666666666657</c:v>
                </c:pt>
                <c:pt idx="51">
                  <c:v>0</c:v>
                </c:pt>
                <c:pt idx="52">
                  <c:v>10.526315789473683</c:v>
                </c:pt>
                <c:pt idx="53">
                  <c:v>10.469314079422382</c:v>
                </c:pt>
                <c:pt idx="54">
                  <c:v>30.281690140845068</c:v>
                </c:pt>
                <c:pt idx="55">
                  <c:v>52</c:v>
                </c:pt>
                <c:pt idx="56">
                  <c:v>26.041666666666668</c:v>
                </c:pt>
                <c:pt idx="57">
                  <c:v>35.059760956175303</c:v>
                </c:pt>
                <c:pt idx="58">
                  <c:v>32.193732193732195</c:v>
                </c:pt>
                <c:pt idx="59">
                  <c:v>49.262536873156343</c:v>
                </c:pt>
                <c:pt idx="60">
                  <c:v>48.18181818181818</c:v>
                </c:pt>
                <c:pt idx="61">
                  <c:v>76.818181818181813</c:v>
                </c:pt>
                <c:pt idx="62">
                  <c:v>55.927051671732521</c:v>
                </c:pt>
                <c:pt idx="63">
                  <c:v>74.947807933194156</c:v>
                </c:pt>
                <c:pt idx="64">
                  <c:v>27.927927927927925</c:v>
                </c:pt>
                <c:pt idx="65">
                  <c:v>3.0303030303030303</c:v>
                </c:pt>
                <c:pt idx="66">
                  <c:v>12.429378531073446</c:v>
                </c:pt>
                <c:pt idx="67">
                  <c:v>41.17647058823529</c:v>
                </c:pt>
                <c:pt idx="68">
                  <c:v>55.000000000000007</c:v>
                </c:pt>
                <c:pt idx="69">
                  <c:v>0</c:v>
                </c:pt>
                <c:pt idx="70">
                  <c:v>40</c:v>
                </c:pt>
                <c:pt idx="71">
                  <c:v>27.838827838827839</c:v>
                </c:pt>
                <c:pt idx="72">
                  <c:v>42.011834319526628</c:v>
                </c:pt>
                <c:pt idx="73">
                  <c:v>42.638036809815951</c:v>
                </c:pt>
                <c:pt idx="74">
                  <c:v>87.242798353909464</c:v>
                </c:pt>
                <c:pt idx="75">
                  <c:v>62.761506276150627</c:v>
                </c:pt>
                <c:pt idx="76">
                  <c:v>69.565217391304344</c:v>
                </c:pt>
                <c:pt idx="77">
                  <c:v>29.411764705882355</c:v>
                </c:pt>
                <c:pt idx="78">
                  <c:v>14.012738853503185</c:v>
                </c:pt>
                <c:pt idx="79">
                  <c:v>14.057507987220447</c:v>
                </c:pt>
                <c:pt idx="80">
                  <c:v>26.238532110091743</c:v>
                </c:pt>
                <c:pt idx="81">
                  <c:v>52.666666666666664</c:v>
                </c:pt>
                <c:pt idx="82">
                  <c:v>30.62200956937799</c:v>
                </c:pt>
                <c:pt idx="83">
                  <c:v>41.652892561983471</c:v>
                </c:pt>
                <c:pt idx="84">
                  <c:v>35.255198487712661</c:v>
                </c:pt>
                <c:pt idx="85">
                  <c:v>47.092360319270234</c:v>
                </c:pt>
                <c:pt idx="86">
                  <c:v>47.875</c:v>
                </c:pt>
                <c:pt idx="87">
                  <c:v>75.019638648860948</c:v>
                </c:pt>
                <c:pt idx="88">
                  <c:v>57.477678571428569</c:v>
                </c:pt>
                <c:pt idx="89">
                  <c:v>77.115384615384613</c:v>
                </c:pt>
                <c:pt idx="90">
                  <c:v>30.147058823529409</c:v>
                </c:pt>
              </c:numCache>
            </c:numRef>
          </c:val>
          <c:extLst>
            <c:ext xmlns:c16="http://schemas.microsoft.com/office/drawing/2014/chart" uri="{C3380CC4-5D6E-409C-BE32-E72D297353CC}">
              <c16:uniqueId val="{00000000-54B4-47E0-9E23-658D6C438DC5}"/>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i="0" u="none" strike="noStrike" kern="1200" baseline="0">
                <a:solidFill>
                  <a:sysClr val="windowText" lastClr="000000"/>
                </a:solidFill>
              </a:rPr>
              <a:t>RHArea F-West and North West</a:t>
            </a:r>
          </a:p>
        </c:rich>
      </c:tx>
      <c:layout>
        <c:manualLayout>
          <c:xMode val="edge"/>
          <c:yMode val="edge"/>
          <c:x val="8.7176470266919048E-2"/>
          <c:y val="2.197802197802198E-2"/>
        </c:manualLayout>
      </c:layout>
      <c:overlay val="0"/>
    </c:title>
    <c:autoTitleDeleted val="0"/>
    <c:plotArea>
      <c:layout>
        <c:manualLayout>
          <c:layoutTarget val="inner"/>
          <c:xMode val="edge"/>
          <c:yMode val="edge"/>
          <c:x val="8.1127543760463869E-2"/>
          <c:y val="5.5063597819503332E-2"/>
          <c:w val="0.88135423238588417"/>
          <c:h val="0.47563121917452628"/>
        </c:manualLayout>
      </c:layout>
      <c:barChart>
        <c:barDir val="col"/>
        <c:grouping val="clustered"/>
        <c:varyColors val="0"/>
        <c:ser>
          <c:idx val="0"/>
          <c:order val="0"/>
          <c:tx>
            <c:strRef>
              <c:f>'Graphs-RHA-F'!$A$2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'Graphs-RHA-F'!$A$3:$B$93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All Staff</c:v>
                  </c:pt>
                </c:lvl>
              </c:multiLvlStrCache>
            </c:multiLvlStrRef>
          </c:cat>
          <c:val>
            <c:numRef>
              <c:f>'Graphs-RHA-F'!$C$3:$C$93</c:f>
              <c:numCache>
                <c:formatCode>0.0</c:formatCode>
                <c:ptCount val="91"/>
                <c:pt idx="0">
                  <c:v>15.217391304347828</c:v>
                </c:pt>
                <c:pt idx="1">
                  <c:v>10.791571214903726</c:v>
                </c:pt>
                <c:pt idx="2">
                  <c:v>12.955465587044534</c:v>
                </c:pt>
                <c:pt idx="3">
                  <c:v>25</c:v>
                </c:pt>
                <c:pt idx="4">
                  <c:v>26.086956521739129</c:v>
                </c:pt>
                <c:pt idx="5">
                  <c:v>23.440723099426172</c:v>
                </c:pt>
                <c:pt idx="6">
                  <c:v>37.441589646073794</c:v>
                </c:pt>
                <c:pt idx="7">
                  <c:v>31.66063114330057</c:v>
                </c:pt>
                <c:pt idx="8">
                  <c:v>36.830601092896174</c:v>
                </c:pt>
                <c:pt idx="9">
                  <c:v>52.468265162200275</c:v>
                </c:pt>
                <c:pt idx="10">
                  <c:v>56.373429084380611</c:v>
                </c:pt>
                <c:pt idx="11">
                  <c:v>50.943396226415096</c:v>
                </c:pt>
                <c:pt idx="12">
                  <c:v>33.707865168539328</c:v>
                </c:pt>
                <c:pt idx="13">
                  <c:v>13.793103448275861</c:v>
                </c:pt>
                <c:pt idx="14">
                  <c:v>16.806722689075631</c:v>
                </c:pt>
                <c:pt idx="15">
                  <c:v>14.479638009049776</c:v>
                </c:pt>
                <c:pt idx="16">
                  <c:v>20.833333333333336</c:v>
                </c:pt>
                <c:pt idx="17">
                  <c:v>13.684210526315791</c:v>
                </c:pt>
                <c:pt idx="18">
                  <c:v>24.324324324324326</c:v>
                </c:pt>
                <c:pt idx="19">
                  <c:v>47.872340425531917</c:v>
                </c:pt>
                <c:pt idx="20">
                  <c:v>58.443824145150039</c:v>
                </c:pt>
                <c:pt idx="21">
                  <c:v>49.065420560747661</c:v>
                </c:pt>
                <c:pt idx="22">
                  <c:v>82.962962962962962</c:v>
                </c:pt>
                <c:pt idx="23">
                  <c:v>63.749999999999993</c:v>
                </c:pt>
                <c:pt idx="24">
                  <c:v>63.076923076923073</c:v>
                </c:pt>
                <c:pt idx="25">
                  <c:v>38.519924098671723</c:v>
                </c:pt>
                <c:pt idx="26">
                  <c:v>23.170731707317074</c:v>
                </c:pt>
                <c:pt idx="27">
                  <c:v>14.134275618374556</c:v>
                </c:pt>
                <c:pt idx="28">
                  <c:v>13.583815028901732</c:v>
                </c:pt>
                <c:pt idx="29">
                  <c:v>23.52941176470588</c:v>
                </c:pt>
                <c:pt idx="30">
                  <c:v>17.813765182186234</c:v>
                </c:pt>
                <c:pt idx="31">
                  <c:v>26.958105646630237</c:v>
                </c:pt>
                <c:pt idx="32">
                  <c:v>39.977477477477478</c:v>
                </c:pt>
                <c:pt idx="33">
                  <c:v>41.750841750841751</c:v>
                </c:pt>
                <c:pt idx="34">
                  <c:v>41.868512110726641</c:v>
                </c:pt>
                <c:pt idx="35">
                  <c:v>56.856187290969892</c:v>
                </c:pt>
                <c:pt idx="36">
                  <c:v>76</c:v>
                </c:pt>
                <c:pt idx="37">
                  <c:v>49.494949494949495</c:v>
                </c:pt>
                <c:pt idx="38">
                  <c:v>46.274509803921568</c:v>
                </c:pt>
                <c:pt idx="39">
                  <c:v>0</c:v>
                </c:pt>
                <c:pt idx="40">
                  <c:v>7.1428571428571423</c:v>
                </c:pt>
                <c:pt idx="41">
                  <c:v>41.17647058823529</c:v>
                </c:pt>
                <c:pt idx="42">
                  <c:v>94.73684210526315</c:v>
                </c:pt>
                <c:pt idx="43">
                  <c:v>70.588235294117652</c:v>
                </c:pt>
                <c:pt idx="44">
                  <c:v>54.838709677419352</c:v>
                </c:pt>
                <c:pt idx="45">
                  <c:v>45.945945945945951</c:v>
                </c:pt>
                <c:pt idx="46">
                  <c:v>53.125</c:v>
                </c:pt>
                <c:pt idx="47">
                  <c:v>47.777777777777779</c:v>
                </c:pt>
                <c:pt idx="48">
                  <c:v>70</c:v>
                </c:pt>
                <c:pt idx="49">
                  <c:v>53.488372093023251</c:v>
                </c:pt>
                <c:pt idx="50">
                  <c:v>40.476190476190474</c:v>
                </c:pt>
                <c:pt idx="51">
                  <c:v>8.0291970802919703</c:v>
                </c:pt>
                <c:pt idx="52">
                  <c:v>11.881188118811881</c:v>
                </c:pt>
                <c:pt idx="53">
                  <c:v>10.526012227477217</c:v>
                </c:pt>
                <c:pt idx="54">
                  <c:v>24.696356275303643</c:v>
                </c:pt>
                <c:pt idx="55">
                  <c:v>25.847457627118644</c:v>
                </c:pt>
                <c:pt idx="56">
                  <c:v>24.046920821114369</c:v>
                </c:pt>
                <c:pt idx="57">
                  <c:v>26.975945017182131</c:v>
                </c:pt>
                <c:pt idx="58">
                  <c:v>33.129352184005064</c:v>
                </c:pt>
                <c:pt idx="59">
                  <c:v>33.126261101666643</c:v>
                </c:pt>
                <c:pt idx="60">
                  <c:v>38.980509745127435</c:v>
                </c:pt>
                <c:pt idx="61">
                  <c:v>57.332228666114339</c:v>
                </c:pt>
                <c:pt idx="62">
                  <c:v>47.983870967741936</c:v>
                </c:pt>
                <c:pt idx="63">
                  <c:v>43.971631205673759</c:v>
                </c:pt>
                <c:pt idx="64">
                  <c:v>39.258555133079845</c:v>
                </c:pt>
                <c:pt idx="65">
                  <c:v>12.032085561497325</c:v>
                </c:pt>
                <c:pt idx="66">
                  <c:v>8.6092715231788084</c:v>
                </c:pt>
                <c:pt idx="67">
                  <c:v>26.753246753246749</c:v>
                </c:pt>
                <c:pt idx="68">
                  <c:v>19.62025316455696</c:v>
                </c:pt>
                <c:pt idx="69">
                  <c:v>16.8</c:v>
                </c:pt>
                <c:pt idx="70">
                  <c:v>16.969696969696972</c:v>
                </c:pt>
                <c:pt idx="71">
                  <c:v>20.681991233305208</c:v>
                </c:pt>
                <c:pt idx="72">
                  <c:v>26.893523600439078</c:v>
                </c:pt>
                <c:pt idx="73">
                  <c:v>27.361853832442069</c:v>
                </c:pt>
                <c:pt idx="74">
                  <c:v>49.879518072289159</c:v>
                </c:pt>
                <c:pt idx="75">
                  <c:v>42.888643880926132</c:v>
                </c:pt>
                <c:pt idx="76">
                  <c:v>40.663900414937757</c:v>
                </c:pt>
                <c:pt idx="77">
                  <c:v>41.560798548094375</c:v>
                </c:pt>
                <c:pt idx="78">
                  <c:v>13.407407407407407</c:v>
                </c:pt>
                <c:pt idx="79">
                  <c:v>10.821689902958772</c:v>
                </c:pt>
                <c:pt idx="80">
                  <c:v>20.661923909681409</c:v>
                </c:pt>
                <c:pt idx="81">
                  <c:v>25.584415584415581</c:v>
                </c:pt>
                <c:pt idx="82">
                  <c:v>21.71344165435746</c:v>
                </c:pt>
                <c:pt idx="83">
                  <c:v>23.896113787391226</c:v>
                </c:pt>
                <c:pt idx="84">
                  <c:v>31.032288029174477</c:v>
                </c:pt>
                <c:pt idx="85">
                  <c:v>33.810980518435038</c:v>
                </c:pt>
                <c:pt idx="86">
                  <c:v>36.150353178607467</c:v>
                </c:pt>
                <c:pt idx="87">
                  <c:v>55.617283950617278</c:v>
                </c:pt>
                <c:pt idx="88">
                  <c:v>50.747306221758784</c:v>
                </c:pt>
                <c:pt idx="89">
                  <c:v>44.549763033175353</c:v>
                </c:pt>
                <c:pt idx="90">
                  <c:v>38.582677165354326</c:v>
                </c:pt>
              </c:numCache>
            </c:numRef>
          </c:val>
          <c:extLst>
            <c:ext xmlns:c16="http://schemas.microsoft.com/office/drawing/2014/chart" uri="{C3380CC4-5D6E-409C-BE32-E72D297353CC}">
              <c16:uniqueId val="{00000000-8B08-4F1C-8157-A761436553BC}"/>
            </c:ext>
          </c:extLst>
        </c:ser>
        <c:dLbls>
          <c:showLegendKey val="0"/>
          <c:showVal val="0"/>
          <c:showCatName val="0"/>
          <c:showSerName val="0"/>
          <c:showPercent val="0"/>
          <c:showBubbleSize val="0"/>
        </c:dLbls>
        <c:gapWidth val="150"/>
        <c:axId val="442150272"/>
        <c:axId val="442156544"/>
      </c:barChart>
      <c:catAx>
        <c:axId val="442150272"/>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42156544"/>
        <c:crosses val="autoZero"/>
        <c:auto val="1"/>
        <c:lblAlgn val="ctr"/>
        <c:lblOffset val="100"/>
        <c:tickLblSkip val="1"/>
        <c:noMultiLvlLbl val="0"/>
      </c:catAx>
      <c:valAx>
        <c:axId val="44215654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42150272"/>
        <c:crosses val="autoZero"/>
        <c:crossBetween val="between"/>
      </c:valAx>
    </c:plotArea>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53506720750813"/>
          <c:y val="5.1400554097404488E-2"/>
          <c:w val="0.87010730931360858"/>
          <c:h val="0.61243546049281161"/>
        </c:manualLayout>
      </c:layout>
      <c:barChart>
        <c:barDir val="col"/>
        <c:grouping val="clustered"/>
        <c:varyColors val="0"/>
        <c:ser>
          <c:idx val="0"/>
          <c:order val="0"/>
          <c:tx>
            <c:strRef>
              <c:f>'OverallPPSs by CHO'!$AJ$6</c:f>
              <c:strCache>
                <c:ptCount val="1"/>
                <c:pt idx="0">
                  <c:v>PPS1-Nov 2017</c:v>
                </c:pt>
              </c:strCache>
            </c:strRef>
          </c:tx>
          <c:spPr>
            <a:solidFill>
              <a:srgbClr val="BA1F46"/>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CHO'!$AJ$7:$AJ$17</c:f>
              <c:numCache>
                <c:formatCode>0.0</c:formatCode>
                <c:ptCount val="11"/>
                <c:pt idx="0">
                  <c:v>87.870239774330045</c:v>
                </c:pt>
                <c:pt idx="1">
                  <c:v>92.241379310344826</c:v>
                </c:pt>
                <c:pt idx="2">
                  <c:v>78.325123152709367</c:v>
                </c:pt>
                <c:pt idx="3">
                  <c:v>90.747330960854086</c:v>
                </c:pt>
                <c:pt idx="4">
                  <c:v>89.017341040462426</c:v>
                </c:pt>
                <c:pt idx="5">
                  <c:v>94.117647058823522</c:v>
                </c:pt>
                <c:pt idx="6">
                  <c:v>96.652719665271974</c:v>
                </c:pt>
                <c:pt idx="7">
                  <c:v>87.272727272727266</c:v>
                </c:pt>
                <c:pt idx="8">
                  <c:v>92.098092643051771</c:v>
                </c:pt>
                <c:pt idx="9">
                  <c:v>89.406610911987258</c:v>
                </c:pt>
                <c:pt idx="10">
                  <c:v>89.200233508464677</c:v>
                </c:pt>
              </c:numCache>
            </c:numRef>
          </c:val>
          <c:extLst>
            <c:ext xmlns:c16="http://schemas.microsoft.com/office/drawing/2014/chart" uri="{C3380CC4-5D6E-409C-BE32-E72D297353CC}">
              <c16:uniqueId val="{00000000-9ADE-4A42-8147-88659AC88B59}"/>
            </c:ext>
          </c:extLst>
        </c:ser>
        <c:ser>
          <c:idx val="1"/>
          <c:order val="1"/>
          <c:tx>
            <c:strRef>
              <c:f>'OverallPPSs by CHO'!$AK$6</c:f>
              <c:strCache>
                <c:ptCount val="1"/>
                <c:pt idx="0">
                  <c:v>PPS2-Apr 2018</c:v>
                </c:pt>
              </c:strCache>
            </c:strRef>
          </c:tx>
          <c:spPr>
            <a:solidFill>
              <a:srgbClr val="EB89A3"/>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CHO'!$AK$7:$AK$17</c:f>
              <c:numCache>
                <c:formatCode>0.0</c:formatCode>
                <c:ptCount val="11"/>
                <c:pt idx="0">
                  <c:v>89.145496535796767</c:v>
                </c:pt>
                <c:pt idx="1">
                  <c:v>95.774647887323937</c:v>
                </c:pt>
                <c:pt idx="2">
                  <c:v>95.454545454545453</c:v>
                </c:pt>
                <c:pt idx="3">
                  <c:v>94.708994708994709</c:v>
                </c:pt>
                <c:pt idx="4">
                  <c:v>51.219512195121951</c:v>
                </c:pt>
                <c:pt idx="5">
                  <c:v>90.555555555555557</c:v>
                </c:pt>
                <c:pt idx="6">
                  <c:v>97.839506172839506</c:v>
                </c:pt>
                <c:pt idx="7">
                  <c:v>88.294314381270894</c:v>
                </c:pt>
                <c:pt idx="8">
                  <c:v>98.86363636363636</c:v>
                </c:pt>
                <c:pt idx="9">
                  <c:v>87.73792093704246</c:v>
                </c:pt>
                <c:pt idx="10">
                  <c:v>88.466850828729278</c:v>
                </c:pt>
              </c:numCache>
            </c:numRef>
          </c:val>
          <c:extLst>
            <c:ext xmlns:c16="http://schemas.microsoft.com/office/drawing/2014/chart" uri="{C3380CC4-5D6E-409C-BE32-E72D297353CC}">
              <c16:uniqueId val="{00000001-9ADE-4A42-8147-88659AC88B59}"/>
            </c:ext>
          </c:extLst>
        </c:ser>
        <c:ser>
          <c:idx val="2"/>
          <c:order val="2"/>
          <c:tx>
            <c:strRef>
              <c:f>'OverallPPSs by CHO'!$AL$6</c:f>
              <c:strCache>
                <c:ptCount val="1"/>
                <c:pt idx="0">
                  <c:v>PPS3-Jan 2019</c:v>
                </c:pt>
              </c:strCache>
            </c:strRef>
          </c:tx>
          <c:spPr>
            <a:solidFill>
              <a:srgbClr val="82428D"/>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CHO'!$AL$7:$AL$17</c:f>
              <c:numCache>
                <c:formatCode>0.0</c:formatCode>
                <c:ptCount val="11"/>
                <c:pt idx="0">
                  <c:v>87.268128161888697</c:v>
                </c:pt>
                <c:pt idx="1">
                  <c:v>85.010706638115636</c:v>
                </c:pt>
                <c:pt idx="2">
                  <c:v>94.20289855072464</c:v>
                </c:pt>
                <c:pt idx="3">
                  <c:v>84.176533907427341</c:v>
                </c:pt>
                <c:pt idx="4">
                  <c:v>92.385786802030452</c:v>
                </c:pt>
                <c:pt idx="5">
                  <c:v>92.857142857142861</c:v>
                </c:pt>
                <c:pt idx="6">
                  <c:v>96.564885496183209</c:v>
                </c:pt>
                <c:pt idx="7">
                  <c:v>90.979381443298962</c:v>
                </c:pt>
                <c:pt idx="8">
                  <c:v>92.49563699825481</c:v>
                </c:pt>
                <c:pt idx="9">
                  <c:v>89.009611366485586</c:v>
                </c:pt>
                <c:pt idx="10">
                  <c:v>89.260808926080898</c:v>
                </c:pt>
              </c:numCache>
            </c:numRef>
          </c:val>
          <c:extLst>
            <c:ext xmlns:c16="http://schemas.microsoft.com/office/drawing/2014/chart" uri="{C3380CC4-5D6E-409C-BE32-E72D297353CC}">
              <c16:uniqueId val="{00000002-9ADE-4A42-8147-88659AC88B59}"/>
            </c:ext>
          </c:extLst>
        </c:ser>
        <c:ser>
          <c:idx val="3"/>
          <c:order val="3"/>
          <c:tx>
            <c:strRef>
              <c:f>'OverallPPSs by CHO'!$AM$6</c:f>
              <c:strCache>
                <c:ptCount val="1"/>
                <c:pt idx="0">
                  <c:v>PPS4-Jan 2020</c:v>
                </c:pt>
              </c:strCache>
            </c:strRef>
          </c:tx>
          <c:spPr>
            <a:solidFill>
              <a:srgbClr val="3E5B84"/>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CHO'!$AM$7:$AM$17</c:f>
              <c:numCache>
                <c:formatCode>0.0</c:formatCode>
                <c:ptCount val="11"/>
                <c:pt idx="0">
                  <c:v>88.801571709233798</c:v>
                </c:pt>
                <c:pt idx="1">
                  <c:v>83.881578947368425</c:v>
                </c:pt>
                <c:pt idx="2">
                  <c:v>91.245791245791239</c:v>
                </c:pt>
                <c:pt idx="3">
                  <c:v>87.5</c:v>
                </c:pt>
                <c:pt idx="4">
                  <c:v>89.100346020761251</c:v>
                </c:pt>
                <c:pt idx="5">
                  <c:v>94.545454545454547</c:v>
                </c:pt>
                <c:pt idx="6">
                  <c:v>94.078947368421055</c:v>
                </c:pt>
                <c:pt idx="7">
                  <c:v>90.5</c:v>
                </c:pt>
                <c:pt idx="8">
                  <c:v>92.814371257485035</c:v>
                </c:pt>
                <c:pt idx="9">
                  <c:v>89.51539855072464</c:v>
                </c:pt>
                <c:pt idx="10">
                  <c:v>89.251439539347416</c:v>
                </c:pt>
              </c:numCache>
            </c:numRef>
          </c:val>
          <c:extLst>
            <c:ext xmlns:c16="http://schemas.microsoft.com/office/drawing/2014/chart" uri="{C3380CC4-5D6E-409C-BE32-E72D297353CC}">
              <c16:uniqueId val="{00000003-9ADE-4A42-8147-88659AC88B59}"/>
            </c:ext>
          </c:extLst>
        </c:ser>
        <c:ser>
          <c:idx val="4"/>
          <c:order val="4"/>
          <c:tx>
            <c:strRef>
              <c:f>'OverallPPSs by CHO'!$AN$6</c:f>
              <c:strCache>
                <c:ptCount val="1"/>
                <c:pt idx="0">
                  <c:v>PPS5-Dec 2020</c:v>
                </c:pt>
              </c:strCache>
            </c:strRef>
          </c:tx>
          <c:spPr>
            <a:solidFill>
              <a:srgbClr val="71A59C"/>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CHO'!$AN$7:$AN$17</c:f>
              <c:numCache>
                <c:formatCode>0.0</c:formatCode>
                <c:ptCount val="11"/>
                <c:pt idx="0">
                  <c:v>93.062200956937801</c:v>
                </c:pt>
                <c:pt idx="1">
                  <c:v>98.181818181818187</c:v>
                </c:pt>
                <c:pt idx="2">
                  <c:v>96.761133603238875</c:v>
                </c:pt>
                <c:pt idx="3">
                  <c:v>92.962356792144035</c:v>
                </c:pt>
                <c:pt idx="4">
                  <c:v>95.375722543352609</c:v>
                </c:pt>
                <c:pt idx="5">
                  <c:v>96.666666666666671</c:v>
                </c:pt>
                <c:pt idx="6">
                  <c:v>90.873015873015873</c:v>
                </c:pt>
                <c:pt idx="7">
                  <c:v>96.05263157894737</c:v>
                </c:pt>
                <c:pt idx="8">
                  <c:v>90.954773869346738</c:v>
                </c:pt>
                <c:pt idx="9">
                  <c:v>93.552036199095028</c:v>
                </c:pt>
                <c:pt idx="10">
                  <c:v>93.2</c:v>
                </c:pt>
              </c:numCache>
            </c:numRef>
          </c:val>
          <c:extLst>
            <c:ext xmlns:c16="http://schemas.microsoft.com/office/drawing/2014/chart" uri="{C3380CC4-5D6E-409C-BE32-E72D297353CC}">
              <c16:uniqueId val="{00000004-9ADE-4A42-8147-88659AC88B59}"/>
            </c:ext>
          </c:extLst>
        </c:ser>
        <c:ser>
          <c:idx val="5"/>
          <c:order val="5"/>
          <c:tx>
            <c:strRef>
              <c:f>'OverallPPSs by CHO'!$AO$6</c:f>
              <c:strCache>
                <c:ptCount val="1"/>
                <c:pt idx="0">
                  <c:v>PPS6-Dec 2021</c:v>
                </c:pt>
              </c:strCache>
            </c:strRef>
          </c:tx>
          <c:spPr>
            <a:solidFill>
              <a:srgbClr val="006858"/>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CHO'!$AO$7:$AO$17</c:f>
              <c:numCache>
                <c:formatCode>0.0</c:formatCode>
                <c:ptCount val="11"/>
                <c:pt idx="0">
                  <c:v>93.181818181818173</c:v>
                </c:pt>
                <c:pt idx="1">
                  <c:v>97.701149425287355</c:v>
                </c:pt>
                <c:pt idx="2">
                  <c:v>97.979797979797979</c:v>
                </c:pt>
                <c:pt idx="3">
                  <c:v>95.378927911275412</c:v>
                </c:pt>
                <c:pt idx="4">
                  <c:v>99.333333333333329</c:v>
                </c:pt>
                <c:pt idx="5">
                  <c:v>98.71794871794873</c:v>
                </c:pt>
                <c:pt idx="6">
                  <c:v>96.174863387978135</c:v>
                </c:pt>
                <c:pt idx="7">
                  <c:v>91.244239631336413</c:v>
                </c:pt>
                <c:pt idx="8">
                  <c:v>91.17647058823529</c:v>
                </c:pt>
                <c:pt idx="9">
                  <c:v>95.39192399049881</c:v>
                </c:pt>
                <c:pt idx="10">
                  <c:v>92.982107355864812</c:v>
                </c:pt>
              </c:numCache>
            </c:numRef>
          </c:val>
          <c:extLst>
            <c:ext xmlns:c16="http://schemas.microsoft.com/office/drawing/2014/chart" uri="{C3380CC4-5D6E-409C-BE32-E72D297353CC}">
              <c16:uniqueId val="{00000005-9ADE-4A42-8147-88659AC88B59}"/>
            </c:ext>
          </c:extLst>
        </c:ser>
        <c:ser>
          <c:idx val="6"/>
          <c:order val="6"/>
          <c:tx>
            <c:strRef>
              <c:f>'OverallPPSs by CHO'!$AP$6</c:f>
              <c:strCache>
                <c:ptCount val="1"/>
                <c:pt idx="0">
                  <c:v>PPS7-Dec 2022</c:v>
                </c:pt>
              </c:strCache>
            </c:strRef>
          </c:tx>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CHO'!$AP$7:$AP$17</c:f>
              <c:numCache>
                <c:formatCode>0.0</c:formatCode>
                <c:ptCount val="11"/>
                <c:pt idx="0">
                  <c:v>88.461538461538453</c:v>
                </c:pt>
                <c:pt idx="1">
                  <c:v>89.86486486486487</c:v>
                </c:pt>
                <c:pt idx="2">
                  <c:v>94.444444444444443</c:v>
                </c:pt>
                <c:pt idx="3">
                  <c:v>94.705882352941174</c:v>
                </c:pt>
                <c:pt idx="4">
                  <c:v>95.752895752895753</c:v>
                </c:pt>
                <c:pt idx="5">
                  <c:v>84.971098265895947</c:v>
                </c:pt>
                <c:pt idx="6">
                  <c:v>86.865671641791039</c:v>
                </c:pt>
                <c:pt idx="7">
                  <c:v>88.938053097345133</c:v>
                </c:pt>
                <c:pt idx="8">
                  <c:v>97.560975609756099</c:v>
                </c:pt>
                <c:pt idx="9">
                  <c:v>91.5330867242088</c:v>
                </c:pt>
                <c:pt idx="10">
                  <c:v>93.893691373919438</c:v>
                </c:pt>
              </c:numCache>
            </c:numRef>
          </c:val>
          <c:extLst>
            <c:ext xmlns:c16="http://schemas.microsoft.com/office/drawing/2014/chart" uri="{C3380CC4-5D6E-409C-BE32-E72D297353CC}">
              <c16:uniqueId val="{00000006-9ADE-4A42-8147-88659AC88B59}"/>
            </c:ext>
          </c:extLst>
        </c:ser>
        <c:ser>
          <c:idx val="7"/>
          <c:order val="7"/>
          <c:tx>
            <c:strRef>
              <c:f>'OverallPPSs by CHO'!$AQ$6</c:f>
              <c:strCache>
                <c:ptCount val="1"/>
                <c:pt idx="0">
                  <c:v>PPS8-Dec 2023</c:v>
                </c:pt>
              </c:strCache>
            </c:strRef>
          </c:tx>
          <c:invertIfNegative val="0"/>
          <c:val>
            <c:numRef>
              <c:f>'OverallPPSs by CHO'!$AQ$7:$AQ$17</c:f>
              <c:numCache>
                <c:formatCode>0.0</c:formatCode>
                <c:ptCount val="11"/>
                <c:pt idx="0">
                  <c:v>86.896551724137922</c:v>
                </c:pt>
                <c:pt idx="1">
                  <c:v>94.117647058823522</c:v>
                </c:pt>
                <c:pt idx="2">
                  <c:v>84.699453551912569</c:v>
                </c:pt>
                <c:pt idx="3">
                  <c:v>89.552238805970148</c:v>
                </c:pt>
                <c:pt idx="4">
                  <c:v>79.333333333333329</c:v>
                </c:pt>
                <c:pt idx="5">
                  <c:v>0</c:v>
                </c:pt>
                <c:pt idx="6">
                  <c:v>94.230769230769226</c:v>
                </c:pt>
                <c:pt idx="7">
                  <c:v>92.352941176470594</c:v>
                </c:pt>
                <c:pt idx="8">
                  <c:v>98.039215686274503</c:v>
                </c:pt>
                <c:pt idx="9">
                  <c:v>88.962655601659748</c:v>
                </c:pt>
                <c:pt idx="10">
                  <c:v>90.132506343388769</c:v>
                </c:pt>
              </c:numCache>
            </c:numRef>
          </c:val>
          <c:extLst>
            <c:ext xmlns:c16="http://schemas.microsoft.com/office/drawing/2014/chart" uri="{C3380CC4-5D6E-409C-BE32-E72D297353CC}">
              <c16:uniqueId val="{00000007-9ADE-4A42-8147-88659AC88B59}"/>
            </c:ext>
          </c:extLst>
        </c:ser>
        <c:dLbls>
          <c:showLegendKey val="0"/>
          <c:showVal val="0"/>
          <c:showCatName val="0"/>
          <c:showSerName val="0"/>
          <c:showPercent val="0"/>
          <c:showBubbleSize val="0"/>
        </c:dLbls>
        <c:gapWidth val="150"/>
        <c:axId val="490876928"/>
        <c:axId val="490878848"/>
      </c:barChart>
      <c:catAx>
        <c:axId val="490876928"/>
        <c:scaling>
          <c:orientation val="minMax"/>
        </c:scaling>
        <c:delete val="0"/>
        <c:axPos val="b"/>
        <c:title>
          <c:tx>
            <c:rich>
              <a:bodyPr/>
              <a:lstStyle/>
              <a:p>
                <a:pPr>
                  <a:defRPr/>
                </a:pPr>
                <a:r>
                  <a:rPr lang="en-US"/>
                  <a:t>Community Health Organisation</a:t>
                </a:r>
              </a:p>
            </c:rich>
          </c:tx>
          <c:overlay val="0"/>
        </c:title>
        <c:numFmt formatCode="General" sourceLinked="0"/>
        <c:majorTickMark val="out"/>
        <c:minorTickMark val="none"/>
        <c:tickLblPos val="nextTo"/>
        <c:crossAx val="490878848"/>
        <c:crosses val="autoZero"/>
        <c:auto val="1"/>
        <c:lblAlgn val="ctr"/>
        <c:lblOffset val="100"/>
        <c:noMultiLvlLbl val="0"/>
      </c:catAx>
      <c:valAx>
        <c:axId val="490878848"/>
        <c:scaling>
          <c:orientation val="minMax"/>
          <c:max val="100"/>
        </c:scaling>
        <c:delete val="0"/>
        <c:axPos val="l"/>
        <c:title>
          <c:tx>
            <c:rich>
              <a:bodyPr rot="-5400000" vert="horz"/>
              <a:lstStyle/>
              <a:p>
                <a:pPr>
                  <a:defRPr/>
                </a:pPr>
                <a:r>
                  <a:rPr lang="en-US"/>
                  <a:t>Overall % Uptake Long-term </a:t>
                </a:r>
              </a:p>
              <a:p>
                <a:pPr>
                  <a:defRPr/>
                </a:pPr>
                <a:r>
                  <a:rPr lang="en-US"/>
                  <a:t>Residents</a:t>
                </a:r>
              </a:p>
            </c:rich>
          </c:tx>
          <c:overlay val="0"/>
        </c:title>
        <c:numFmt formatCode="0.0" sourceLinked="1"/>
        <c:majorTickMark val="out"/>
        <c:minorTickMark val="none"/>
        <c:tickLblPos val="nextTo"/>
        <c:crossAx val="490876928"/>
        <c:crosses val="autoZero"/>
        <c:crossBetween val="between"/>
        <c:majorUnit val="20"/>
      </c:valAx>
    </c:plotArea>
    <c:legend>
      <c:legendPos val="b"/>
      <c:layout>
        <c:manualLayout>
          <c:xMode val="edge"/>
          <c:yMode val="edge"/>
          <c:x val="1.197767412332138E-2"/>
          <c:y val="0.90702354913969085"/>
          <c:w val="0.96398317729168204"/>
          <c:h val="5.4672451657828483E-2"/>
        </c:manualLayout>
      </c:layout>
      <c:overlay val="0"/>
    </c:legend>
    <c:plotVisOnly val="1"/>
    <c:dispBlanksAs val="gap"/>
    <c:showDLblsOverMax val="0"/>
  </c:chart>
  <c:spPr>
    <a:ln>
      <a:noFill/>
    </a:ln>
  </c:sp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53506720750813"/>
          <c:y val="5.1400554097404488E-2"/>
          <c:w val="0.87010730931360858"/>
          <c:h val="0.70222845392240285"/>
        </c:manualLayout>
      </c:layout>
      <c:barChart>
        <c:barDir val="col"/>
        <c:grouping val="clustered"/>
        <c:varyColors val="0"/>
        <c:ser>
          <c:idx val="0"/>
          <c:order val="0"/>
          <c:tx>
            <c:strRef>
              <c:f>'OverallPPSs by RHA'!$AJ$6</c:f>
              <c:strCache>
                <c:ptCount val="1"/>
                <c:pt idx="0">
                  <c:v>PPS1-Nov 2017</c:v>
                </c:pt>
              </c:strCache>
            </c:strRef>
          </c:tx>
          <c:spPr>
            <a:solidFill>
              <a:srgbClr val="BA1F46"/>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RHA'!$AJ$7:$AJ$14</c:f>
              <c:numCache>
                <c:formatCode>0.0</c:formatCode>
                <c:ptCount val="8"/>
                <c:pt idx="0">
                  <c:v>89.451476793248943</c:v>
                </c:pt>
                <c:pt idx="1">
                  <c:v>96.652719665271974</c:v>
                </c:pt>
                <c:pt idx="2">
                  <c:v>90.023201856148489</c:v>
                </c:pt>
                <c:pt idx="3">
                  <c:v>90.747330960854086</c:v>
                </c:pt>
                <c:pt idx="4">
                  <c:v>78.325123152709367</c:v>
                </c:pt>
                <c:pt idx="5">
                  <c:v>89.164086687306494</c:v>
                </c:pt>
                <c:pt idx="6">
                  <c:v>89.406610911987258</c:v>
                </c:pt>
                <c:pt idx="7">
                  <c:v>89.200233508464677</c:v>
                </c:pt>
              </c:numCache>
            </c:numRef>
          </c:val>
          <c:extLst>
            <c:ext xmlns:c16="http://schemas.microsoft.com/office/drawing/2014/chart" uri="{C3380CC4-5D6E-409C-BE32-E72D297353CC}">
              <c16:uniqueId val="{00000000-585B-4320-9533-0A85EBD67510}"/>
            </c:ext>
          </c:extLst>
        </c:ser>
        <c:ser>
          <c:idx val="1"/>
          <c:order val="1"/>
          <c:tx>
            <c:strRef>
              <c:f>'OverallPPSs by RHA'!$AK$6</c:f>
              <c:strCache>
                <c:ptCount val="1"/>
                <c:pt idx="0">
                  <c:v>PPS2-Apr 2018</c:v>
                </c:pt>
              </c:strCache>
            </c:strRef>
          </c:tx>
          <c:spPr>
            <a:solidFill>
              <a:srgbClr val="EB89A3"/>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RHA'!$AK$7:$AK$14</c:f>
              <c:numCache>
                <c:formatCode>0.0</c:formatCode>
                <c:ptCount val="8"/>
                <c:pt idx="0">
                  <c:v>91.623036649214669</c:v>
                </c:pt>
                <c:pt idx="1">
                  <c:v>97.839506172839506</c:v>
                </c:pt>
                <c:pt idx="2">
                  <c:v>64.116575591985423</c:v>
                </c:pt>
                <c:pt idx="3">
                  <c:v>94.708994708994709</c:v>
                </c:pt>
                <c:pt idx="4">
                  <c:v>95.154185022026425</c:v>
                </c:pt>
                <c:pt idx="5">
                  <c:v>91.463414634146346</c:v>
                </c:pt>
                <c:pt idx="6">
                  <c:v>87.73792093704246</c:v>
                </c:pt>
                <c:pt idx="7">
                  <c:v>88.466850828729278</c:v>
                </c:pt>
              </c:numCache>
            </c:numRef>
          </c:val>
          <c:extLst>
            <c:ext xmlns:c16="http://schemas.microsoft.com/office/drawing/2014/chart" uri="{C3380CC4-5D6E-409C-BE32-E72D297353CC}">
              <c16:uniqueId val="{00000001-585B-4320-9533-0A85EBD67510}"/>
            </c:ext>
          </c:extLst>
        </c:ser>
        <c:ser>
          <c:idx val="2"/>
          <c:order val="2"/>
          <c:tx>
            <c:strRef>
              <c:f>'OverallPPSs by RHA'!$AL$6</c:f>
              <c:strCache>
                <c:ptCount val="1"/>
                <c:pt idx="0">
                  <c:v>PPS3-Jan 2019</c:v>
                </c:pt>
              </c:strCache>
            </c:strRef>
          </c:tx>
          <c:spPr>
            <a:solidFill>
              <a:srgbClr val="82428D"/>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RHA'!$AL$7:$AL$14</c:f>
              <c:numCache>
                <c:formatCode>0.0</c:formatCode>
                <c:ptCount val="8"/>
                <c:pt idx="0">
                  <c:v>91.77524429967427</c:v>
                </c:pt>
                <c:pt idx="1">
                  <c:v>96.564885496183209</c:v>
                </c:pt>
                <c:pt idx="2">
                  <c:v>92.52669039145907</c:v>
                </c:pt>
                <c:pt idx="3">
                  <c:v>84.176533907427341</c:v>
                </c:pt>
                <c:pt idx="4">
                  <c:v>94.20289855072464</c:v>
                </c:pt>
                <c:pt idx="5">
                  <c:v>85.714285714285708</c:v>
                </c:pt>
                <c:pt idx="6">
                  <c:v>89.009611366485586</c:v>
                </c:pt>
                <c:pt idx="7">
                  <c:v>89.260808926080898</c:v>
                </c:pt>
              </c:numCache>
            </c:numRef>
          </c:val>
          <c:extLst>
            <c:ext xmlns:c16="http://schemas.microsoft.com/office/drawing/2014/chart" uri="{C3380CC4-5D6E-409C-BE32-E72D297353CC}">
              <c16:uniqueId val="{00000002-585B-4320-9533-0A85EBD67510}"/>
            </c:ext>
          </c:extLst>
        </c:ser>
        <c:ser>
          <c:idx val="3"/>
          <c:order val="3"/>
          <c:tx>
            <c:strRef>
              <c:f>'OverallPPSs by RHA'!$AM$6</c:f>
              <c:strCache>
                <c:ptCount val="1"/>
                <c:pt idx="0">
                  <c:v>PPS4-Jan 2020</c:v>
                </c:pt>
              </c:strCache>
            </c:strRef>
          </c:tx>
          <c:spPr>
            <a:solidFill>
              <a:srgbClr val="3E5B84"/>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RHA'!$AM$7:$AM$14</c:f>
              <c:numCache>
                <c:formatCode>0.0</c:formatCode>
                <c:ptCount val="8"/>
                <c:pt idx="0">
                  <c:v>91.849255039439086</c:v>
                </c:pt>
                <c:pt idx="1">
                  <c:v>94.078947368421055</c:v>
                </c:pt>
                <c:pt idx="2">
                  <c:v>89.970930232558146</c:v>
                </c:pt>
                <c:pt idx="3">
                  <c:v>87.5</c:v>
                </c:pt>
                <c:pt idx="4">
                  <c:v>91.245791245791239</c:v>
                </c:pt>
                <c:pt idx="5">
                  <c:v>86.691312384473193</c:v>
                </c:pt>
                <c:pt idx="6">
                  <c:v>89.51539855072464</c:v>
                </c:pt>
                <c:pt idx="7">
                  <c:v>89.251439539347416</c:v>
                </c:pt>
              </c:numCache>
            </c:numRef>
          </c:val>
          <c:extLst>
            <c:ext xmlns:c16="http://schemas.microsoft.com/office/drawing/2014/chart" uri="{C3380CC4-5D6E-409C-BE32-E72D297353CC}">
              <c16:uniqueId val="{00000003-585B-4320-9533-0A85EBD67510}"/>
            </c:ext>
          </c:extLst>
        </c:ser>
        <c:ser>
          <c:idx val="4"/>
          <c:order val="4"/>
          <c:tx>
            <c:strRef>
              <c:f>'OverallPPSs by RHA'!$AN$6</c:f>
              <c:strCache>
                <c:ptCount val="1"/>
                <c:pt idx="0">
                  <c:v>PPS5-Dec 2020</c:v>
                </c:pt>
              </c:strCache>
            </c:strRef>
          </c:tx>
          <c:spPr>
            <a:solidFill>
              <a:srgbClr val="71A59C"/>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RHA'!$AN$7:$AN$14</c:f>
              <c:numCache>
                <c:formatCode>0.0</c:formatCode>
                <c:ptCount val="8"/>
                <c:pt idx="0">
                  <c:v>92.857142857142861</c:v>
                </c:pt>
                <c:pt idx="1">
                  <c:v>90.873015873015873</c:v>
                </c:pt>
                <c:pt idx="2">
                  <c:v>95.708154506437765</c:v>
                </c:pt>
                <c:pt idx="3">
                  <c:v>92.962356792144035</c:v>
                </c:pt>
                <c:pt idx="4">
                  <c:v>96.761133603238875</c:v>
                </c:pt>
                <c:pt idx="5">
                  <c:v>94.148936170212778</c:v>
                </c:pt>
                <c:pt idx="6">
                  <c:v>93.552036199095028</c:v>
                </c:pt>
                <c:pt idx="7">
                  <c:v>93.2</c:v>
                </c:pt>
              </c:numCache>
            </c:numRef>
          </c:val>
          <c:extLst>
            <c:ext xmlns:c16="http://schemas.microsoft.com/office/drawing/2014/chart" uri="{C3380CC4-5D6E-409C-BE32-E72D297353CC}">
              <c16:uniqueId val="{00000004-585B-4320-9533-0A85EBD67510}"/>
            </c:ext>
          </c:extLst>
        </c:ser>
        <c:ser>
          <c:idx val="5"/>
          <c:order val="5"/>
          <c:tx>
            <c:strRef>
              <c:f>'OverallPPSs by RHA'!$AO$6</c:f>
              <c:strCache>
                <c:ptCount val="1"/>
                <c:pt idx="0">
                  <c:v>PPS6-Dec 2021</c:v>
                </c:pt>
              </c:strCache>
            </c:strRef>
          </c:tx>
          <c:spPr>
            <a:solidFill>
              <a:srgbClr val="006858"/>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RHA'!$AO$7:$AO$14</c:f>
              <c:numCache>
                <c:formatCode>0.0</c:formatCode>
                <c:ptCount val="8"/>
                <c:pt idx="0">
                  <c:v>92.720306513409966</c:v>
                </c:pt>
                <c:pt idx="1">
                  <c:v>97.549019607843135</c:v>
                </c:pt>
                <c:pt idx="2">
                  <c:v>96.206896551724142</c:v>
                </c:pt>
                <c:pt idx="3">
                  <c:v>94.817073170731703</c:v>
                </c:pt>
                <c:pt idx="4">
                  <c:v>98.283261802575112</c:v>
                </c:pt>
                <c:pt idx="5">
                  <c:v>97.5</c:v>
                </c:pt>
                <c:pt idx="6">
                  <c:v>95.39192399049881</c:v>
                </c:pt>
                <c:pt idx="7">
                  <c:v>92.982107355864812</c:v>
                </c:pt>
              </c:numCache>
            </c:numRef>
          </c:val>
          <c:extLst>
            <c:ext xmlns:c16="http://schemas.microsoft.com/office/drawing/2014/chart" uri="{C3380CC4-5D6E-409C-BE32-E72D297353CC}">
              <c16:uniqueId val="{00000005-585B-4320-9533-0A85EBD67510}"/>
            </c:ext>
          </c:extLst>
        </c:ser>
        <c:ser>
          <c:idx val="6"/>
          <c:order val="6"/>
          <c:tx>
            <c:strRef>
              <c:f>'OverallPPSs by RHA'!$AP$6</c:f>
              <c:strCache>
                <c:ptCount val="1"/>
                <c:pt idx="0">
                  <c:v>PPS7-Dec 2022</c:v>
                </c:pt>
              </c:strCache>
            </c:strRef>
          </c:tx>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RHA'!$AP$7:$AP$14</c:f>
              <c:numCache>
                <c:formatCode>0.0</c:formatCode>
                <c:ptCount val="8"/>
                <c:pt idx="0">
                  <c:v>90.206185567010309</c:v>
                </c:pt>
                <c:pt idx="1">
                  <c:v>80.193236714975853</c:v>
                </c:pt>
                <c:pt idx="2">
                  <c:v>93.290734824281145</c:v>
                </c:pt>
                <c:pt idx="3">
                  <c:v>94.705882352941174</c:v>
                </c:pt>
                <c:pt idx="4">
                  <c:v>94.444444444444443</c:v>
                </c:pt>
                <c:pt idx="5">
                  <c:v>89.27789934354486</c:v>
                </c:pt>
                <c:pt idx="6">
                  <c:v>91.5330867242088</c:v>
                </c:pt>
                <c:pt idx="7">
                  <c:v>93.893691373919438</c:v>
                </c:pt>
              </c:numCache>
            </c:numRef>
          </c:val>
          <c:extLst>
            <c:ext xmlns:c16="http://schemas.microsoft.com/office/drawing/2014/chart" uri="{C3380CC4-5D6E-409C-BE32-E72D297353CC}">
              <c16:uniqueId val="{00000006-585B-4320-9533-0A85EBD67510}"/>
            </c:ext>
          </c:extLst>
        </c:ser>
        <c:ser>
          <c:idx val="7"/>
          <c:order val="7"/>
          <c:tx>
            <c:strRef>
              <c:f>'OverallPPSs by RHA'!$AQ$6</c:f>
              <c:strCache>
                <c:ptCount val="1"/>
                <c:pt idx="0">
                  <c:v>PPS8-Dec 2023</c:v>
                </c:pt>
              </c:strCache>
            </c:strRef>
          </c:tx>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RHA'!$AQ$7:$AQ$14</c:f>
              <c:numCache>
                <c:formatCode>0.0</c:formatCode>
                <c:ptCount val="8"/>
                <c:pt idx="0">
                  <c:v>93.296089385474858</c:v>
                </c:pt>
                <c:pt idx="1">
                  <c:v>96.58536585365853</c:v>
                </c:pt>
                <c:pt idx="2">
                  <c:v>79.333333333333329</c:v>
                </c:pt>
                <c:pt idx="3">
                  <c:v>84.699453551912569</c:v>
                </c:pt>
                <c:pt idx="4">
                  <c:v>89.552238805970148</c:v>
                </c:pt>
                <c:pt idx="5">
                  <c:v>86.928104575163403</c:v>
                </c:pt>
                <c:pt idx="6">
                  <c:v>88.962655601659748</c:v>
                </c:pt>
                <c:pt idx="7">
                  <c:v>90.132506343388769</c:v>
                </c:pt>
              </c:numCache>
            </c:numRef>
          </c:val>
          <c:extLst>
            <c:ext xmlns:c16="http://schemas.microsoft.com/office/drawing/2014/chart" uri="{C3380CC4-5D6E-409C-BE32-E72D297353CC}">
              <c16:uniqueId val="{00000007-585B-4320-9533-0A85EBD67510}"/>
            </c:ext>
          </c:extLst>
        </c:ser>
        <c:dLbls>
          <c:showLegendKey val="0"/>
          <c:showVal val="0"/>
          <c:showCatName val="0"/>
          <c:showSerName val="0"/>
          <c:showPercent val="0"/>
          <c:showBubbleSize val="0"/>
        </c:dLbls>
        <c:gapWidth val="150"/>
        <c:axId val="490876928"/>
        <c:axId val="490878848"/>
      </c:barChart>
      <c:catAx>
        <c:axId val="490876928"/>
        <c:scaling>
          <c:orientation val="minMax"/>
        </c:scaling>
        <c:delete val="0"/>
        <c:axPos val="b"/>
        <c:title>
          <c:tx>
            <c:rich>
              <a:bodyPr/>
              <a:lstStyle/>
              <a:p>
                <a:pPr>
                  <a:defRPr/>
                </a:pPr>
                <a:r>
                  <a:rPr lang="en-IE" sz="1000" b="1" i="0" u="none" strike="noStrike" baseline="0" dirty="0">
                    <a:effectLst/>
                  </a:rPr>
                  <a:t>HSE Health Region</a:t>
                </a:r>
                <a:endParaRPr lang="en-US" dirty="0"/>
              </a:p>
            </c:rich>
          </c:tx>
          <c:overlay val="0"/>
        </c:title>
        <c:numFmt formatCode="General" sourceLinked="0"/>
        <c:majorTickMark val="out"/>
        <c:minorTickMark val="none"/>
        <c:tickLblPos val="nextTo"/>
        <c:crossAx val="490878848"/>
        <c:crosses val="autoZero"/>
        <c:auto val="1"/>
        <c:lblAlgn val="ctr"/>
        <c:lblOffset val="100"/>
        <c:noMultiLvlLbl val="0"/>
      </c:catAx>
      <c:valAx>
        <c:axId val="490878848"/>
        <c:scaling>
          <c:orientation val="minMax"/>
          <c:max val="100"/>
        </c:scaling>
        <c:delete val="0"/>
        <c:axPos val="l"/>
        <c:title>
          <c:tx>
            <c:rich>
              <a:bodyPr rot="-5400000" vert="horz"/>
              <a:lstStyle/>
              <a:p>
                <a:pPr>
                  <a:defRPr/>
                </a:pPr>
                <a:r>
                  <a:rPr lang="en-US"/>
                  <a:t>Overall % Uptake Long-term </a:t>
                </a:r>
              </a:p>
              <a:p>
                <a:pPr>
                  <a:defRPr/>
                </a:pPr>
                <a:r>
                  <a:rPr lang="en-US"/>
                  <a:t>Residents</a:t>
                </a:r>
              </a:p>
            </c:rich>
          </c:tx>
          <c:overlay val="0"/>
        </c:title>
        <c:numFmt formatCode="0.0" sourceLinked="1"/>
        <c:majorTickMark val="out"/>
        <c:minorTickMark val="none"/>
        <c:tickLblPos val="nextTo"/>
        <c:crossAx val="490876928"/>
        <c:crosses val="autoZero"/>
        <c:crossBetween val="between"/>
        <c:majorUnit val="20"/>
      </c:valAx>
    </c:plotArea>
    <c:legend>
      <c:legendPos val="b"/>
      <c:layout>
        <c:manualLayout>
          <c:xMode val="edge"/>
          <c:yMode val="edge"/>
          <c:x val="1.197767412332138E-2"/>
          <c:y val="0.90702354913969085"/>
          <c:w val="0.96607480125277545"/>
          <c:h val="6.9283193049144723E-2"/>
        </c:manualLayout>
      </c:layout>
      <c:overlay val="0"/>
    </c:legend>
    <c:plotVisOnly val="1"/>
    <c:dispBlanksAs val="gap"/>
    <c:showDLblsOverMax val="0"/>
  </c:chart>
  <c:spPr>
    <a:ln>
      <a:noFill/>
    </a:ln>
  </c:sp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858165234306632E-2"/>
          <c:y val="5.1400554097404488E-2"/>
          <c:w val="0.90478409661594561"/>
          <c:h val="0.57430164585967669"/>
        </c:manualLayout>
      </c:layout>
      <c:barChart>
        <c:barDir val="col"/>
        <c:grouping val="clustered"/>
        <c:varyColors val="0"/>
        <c:ser>
          <c:idx val="0"/>
          <c:order val="0"/>
          <c:tx>
            <c:strRef>
              <c:f>'OverallPPSs by CHO'!$AR$6</c:f>
              <c:strCache>
                <c:ptCount val="1"/>
                <c:pt idx="0">
                  <c:v>PPS1-Nov 2017</c:v>
                </c:pt>
              </c:strCache>
            </c:strRef>
          </c:tx>
          <c:spPr>
            <a:solidFill>
              <a:srgbClr val="BA1F46"/>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CHO'!$AR$7:$AR$17</c:f>
              <c:numCache>
                <c:formatCode>0.0</c:formatCode>
                <c:ptCount val="11"/>
                <c:pt idx="0">
                  <c:v>63.333333333333329</c:v>
                </c:pt>
                <c:pt idx="1">
                  <c:v>100</c:v>
                </c:pt>
                <c:pt idx="2">
                  <c:v>38.94736842105263</c:v>
                </c:pt>
                <c:pt idx="3">
                  <c:v>40.322580645161288</c:v>
                </c:pt>
                <c:pt idx="4">
                  <c:v>61.29032258064516</c:v>
                </c:pt>
                <c:pt idx="5">
                  <c:v>0</c:v>
                </c:pt>
                <c:pt idx="6">
                  <c:v>95.454545454545453</c:v>
                </c:pt>
                <c:pt idx="7">
                  <c:v>59.090909090909093</c:v>
                </c:pt>
                <c:pt idx="8">
                  <c:v>55.414012738853501</c:v>
                </c:pt>
                <c:pt idx="9">
                  <c:v>57.549857549857549</c:v>
                </c:pt>
                <c:pt idx="10">
                  <c:v>58.703939008894537</c:v>
                </c:pt>
              </c:numCache>
            </c:numRef>
          </c:val>
          <c:extLst>
            <c:ext xmlns:c16="http://schemas.microsoft.com/office/drawing/2014/chart" uri="{C3380CC4-5D6E-409C-BE32-E72D297353CC}">
              <c16:uniqueId val="{00000000-DF6C-4F25-AC0F-DBEF065B32C4}"/>
            </c:ext>
          </c:extLst>
        </c:ser>
        <c:ser>
          <c:idx val="1"/>
          <c:order val="1"/>
          <c:tx>
            <c:strRef>
              <c:f>'OverallPPSs by CHO'!$AS$6</c:f>
              <c:strCache>
                <c:ptCount val="1"/>
                <c:pt idx="0">
                  <c:v>PPS2-Apr 2018</c:v>
                </c:pt>
              </c:strCache>
            </c:strRef>
          </c:tx>
          <c:spPr>
            <a:solidFill>
              <a:srgbClr val="EB89A3"/>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CHO'!$AS$7:$AS$17</c:f>
              <c:numCache>
                <c:formatCode>0.0</c:formatCode>
                <c:ptCount val="11"/>
                <c:pt idx="0">
                  <c:v>71.710526315789465</c:v>
                </c:pt>
                <c:pt idx="1">
                  <c:v>53.846153846153847</c:v>
                </c:pt>
                <c:pt idx="2">
                  <c:v>51.773049645390067</c:v>
                </c:pt>
                <c:pt idx="3">
                  <c:v>23.913043478260871</c:v>
                </c:pt>
                <c:pt idx="4">
                  <c:v>56.729131175468481</c:v>
                </c:pt>
                <c:pt idx="5">
                  <c:v>35.714285714285715</c:v>
                </c:pt>
                <c:pt idx="6">
                  <c:v>88.888888888888886</c:v>
                </c:pt>
                <c:pt idx="7">
                  <c:v>100</c:v>
                </c:pt>
                <c:pt idx="8">
                  <c:v>56.055363321799312</c:v>
                </c:pt>
                <c:pt idx="9">
                  <c:v>55.993930197268597</c:v>
                </c:pt>
                <c:pt idx="10">
                  <c:v>48.019207683073226</c:v>
                </c:pt>
              </c:numCache>
            </c:numRef>
          </c:val>
          <c:extLst>
            <c:ext xmlns:c16="http://schemas.microsoft.com/office/drawing/2014/chart" uri="{C3380CC4-5D6E-409C-BE32-E72D297353CC}">
              <c16:uniqueId val="{00000001-DF6C-4F25-AC0F-DBEF065B32C4}"/>
            </c:ext>
          </c:extLst>
        </c:ser>
        <c:ser>
          <c:idx val="2"/>
          <c:order val="2"/>
          <c:tx>
            <c:strRef>
              <c:f>'OverallPPSs by CHO'!$AT$6</c:f>
              <c:strCache>
                <c:ptCount val="1"/>
                <c:pt idx="0">
                  <c:v>PPS3-Jan 2019</c:v>
                </c:pt>
              </c:strCache>
            </c:strRef>
          </c:tx>
          <c:spPr>
            <a:solidFill>
              <a:srgbClr val="82428D"/>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CHO'!$AT$7:$AT$17</c:f>
              <c:numCache>
                <c:formatCode>0.0</c:formatCode>
                <c:ptCount val="11"/>
                <c:pt idx="0">
                  <c:v>53.968253968253968</c:v>
                </c:pt>
                <c:pt idx="1">
                  <c:v>51.515151515151516</c:v>
                </c:pt>
                <c:pt idx="2">
                  <c:v>91.304347826086953</c:v>
                </c:pt>
                <c:pt idx="3">
                  <c:v>51.111111111111107</c:v>
                </c:pt>
                <c:pt idx="4">
                  <c:v>55.813953488372093</c:v>
                </c:pt>
                <c:pt idx="5">
                  <c:v>12.5</c:v>
                </c:pt>
                <c:pt idx="6">
                  <c:v>84.210526315789465</c:v>
                </c:pt>
                <c:pt idx="7">
                  <c:v>61.111111111111114</c:v>
                </c:pt>
                <c:pt idx="8">
                  <c:v>80.991735537190081</c:v>
                </c:pt>
                <c:pt idx="9">
                  <c:v>57.722660653889513</c:v>
                </c:pt>
                <c:pt idx="10">
                  <c:v>53.086419753086425</c:v>
                </c:pt>
              </c:numCache>
            </c:numRef>
          </c:val>
          <c:extLst>
            <c:ext xmlns:c16="http://schemas.microsoft.com/office/drawing/2014/chart" uri="{C3380CC4-5D6E-409C-BE32-E72D297353CC}">
              <c16:uniqueId val="{00000002-DF6C-4F25-AC0F-DBEF065B32C4}"/>
            </c:ext>
          </c:extLst>
        </c:ser>
        <c:ser>
          <c:idx val="3"/>
          <c:order val="3"/>
          <c:tx>
            <c:strRef>
              <c:f>'OverallPPSs by CHO'!$AU$6</c:f>
              <c:strCache>
                <c:ptCount val="1"/>
                <c:pt idx="0">
                  <c:v>PPS4-Jan 2020</c:v>
                </c:pt>
              </c:strCache>
            </c:strRef>
          </c:tx>
          <c:spPr>
            <a:solidFill>
              <a:srgbClr val="3E5B84"/>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CHO'!$AU$7:$AU$17</c:f>
              <c:numCache>
                <c:formatCode>0.0</c:formatCode>
                <c:ptCount val="11"/>
                <c:pt idx="0">
                  <c:v>69.074492099322811</c:v>
                </c:pt>
                <c:pt idx="1">
                  <c:v>39.130434782608695</c:v>
                </c:pt>
                <c:pt idx="2">
                  <c:v>54.054054054054056</c:v>
                </c:pt>
                <c:pt idx="3">
                  <c:v>45.081967213114751</c:v>
                </c:pt>
                <c:pt idx="4">
                  <c:v>85.970149253731336</c:v>
                </c:pt>
                <c:pt idx="5">
                  <c:v>40</c:v>
                </c:pt>
                <c:pt idx="6">
                  <c:v>91.304347826086953</c:v>
                </c:pt>
                <c:pt idx="7">
                  <c:v>66.666666666666657</c:v>
                </c:pt>
                <c:pt idx="8">
                  <c:v>49.230769230769234</c:v>
                </c:pt>
                <c:pt idx="9">
                  <c:v>69.529085872576175</c:v>
                </c:pt>
                <c:pt idx="10">
                  <c:v>69.634703196347033</c:v>
                </c:pt>
              </c:numCache>
            </c:numRef>
          </c:val>
          <c:extLst>
            <c:ext xmlns:c16="http://schemas.microsoft.com/office/drawing/2014/chart" uri="{C3380CC4-5D6E-409C-BE32-E72D297353CC}">
              <c16:uniqueId val="{00000003-DF6C-4F25-AC0F-DBEF065B32C4}"/>
            </c:ext>
          </c:extLst>
        </c:ser>
        <c:ser>
          <c:idx val="4"/>
          <c:order val="4"/>
          <c:tx>
            <c:strRef>
              <c:f>'OverallPPSs by CHO'!$AV$6</c:f>
              <c:strCache>
                <c:ptCount val="1"/>
                <c:pt idx="0">
                  <c:v>PPS5-Dec 2020</c:v>
                </c:pt>
              </c:strCache>
            </c:strRef>
          </c:tx>
          <c:spPr>
            <a:solidFill>
              <a:srgbClr val="71A59C"/>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CHO'!$AV$7:$AV$17</c:f>
              <c:numCache>
                <c:formatCode>0.0</c:formatCode>
                <c:ptCount val="11"/>
                <c:pt idx="0">
                  <c:v>69.333333333333343</c:v>
                </c:pt>
                <c:pt idx="1">
                  <c:v>0</c:v>
                </c:pt>
                <c:pt idx="2">
                  <c:v>86.111111111111114</c:v>
                </c:pt>
                <c:pt idx="3">
                  <c:v>59.259259259259252</c:v>
                </c:pt>
                <c:pt idx="4">
                  <c:v>45.238095238095241</c:v>
                </c:pt>
                <c:pt idx="5">
                  <c:v>100</c:v>
                </c:pt>
                <c:pt idx="6">
                  <c:v>40</c:v>
                </c:pt>
                <c:pt idx="7">
                  <c:v>100</c:v>
                </c:pt>
                <c:pt idx="8">
                  <c:v>10.256410256410255</c:v>
                </c:pt>
                <c:pt idx="9">
                  <c:v>56.2992125984252</c:v>
                </c:pt>
                <c:pt idx="10">
                  <c:v>56.5</c:v>
                </c:pt>
              </c:numCache>
            </c:numRef>
          </c:val>
          <c:extLst>
            <c:ext xmlns:c16="http://schemas.microsoft.com/office/drawing/2014/chart" uri="{C3380CC4-5D6E-409C-BE32-E72D297353CC}">
              <c16:uniqueId val="{00000004-DF6C-4F25-AC0F-DBEF065B32C4}"/>
            </c:ext>
          </c:extLst>
        </c:ser>
        <c:ser>
          <c:idx val="5"/>
          <c:order val="5"/>
          <c:tx>
            <c:strRef>
              <c:f>'OverallPPSs by CHO'!$AW$6</c:f>
              <c:strCache>
                <c:ptCount val="1"/>
                <c:pt idx="0">
                  <c:v>PPS6-Dec 2021</c:v>
                </c:pt>
              </c:strCache>
            </c:strRef>
          </c:tx>
          <c:spPr>
            <a:solidFill>
              <a:srgbClr val="006858"/>
            </a:solidFill>
          </c:spPr>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CHO'!$AW$7:$AW$17</c:f>
              <c:numCache>
                <c:formatCode>0.0</c:formatCode>
                <c:ptCount val="11"/>
                <c:pt idx="0">
                  <c:v>74.545454545454547</c:v>
                </c:pt>
                <c:pt idx="1">
                  <c:v>0</c:v>
                </c:pt>
                <c:pt idx="2">
                  <c:v>100</c:v>
                </c:pt>
                <c:pt idx="3">
                  <c:v>100</c:v>
                </c:pt>
                <c:pt idx="4">
                  <c:v>66.666666666666657</c:v>
                </c:pt>
                <c:pt idx="5">
                  <c:v>0</c:v>
                </c:pt>
                <c:pt idx="6">
                  <c:v>61.53846153846154</c:v>
                </c:pt>
                <c:pt idx="7">
                  <c:v>100</c:v>
                </c:pt>
                <c:pt idx="8">
                  <c:v>0</c:v>
                </c:pt>
                <c:pt idx="9">
                  <c:v>78.688524590163937</c:v>
                </c:pt>
                <c:pt idx="10">
                  <c:v>82.795698924731184</c:v>
                </c:pt>
              </c:numCache>
            </c:numRef>
          </c:val>
          <c:extLst>
            <c:ext xmlns:c16="http://schemas.microsoft.com/office/drawing/2014/chart" uri="{C3380CC4-5D6E-409C-BE32-E72D297353CC}">
              <c16:uniqueId val="{00000005-DF6C-4F25-AC0F-DBEF065B32C4}"/>
            </c:ext>
          </c:extLst>
        </c:ser>
        <c:ser>
          <c:idx val="6"/>
          <c:order val="6"/>
          <c:tx>
            <c:strRef>
              <c:f>'OverallPPSs by CHO'!$AX$6</c:f>
              <c:strCache>
                <c:ptCount val="1"/>
                <c:pt idx="0">
                  <c:v>PPS7-Dec 2022</c:v>
                </c:pt>
              </c:strCache>
            </c:strRef>
          </c:tx>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CHO'!$AX$7:$AX$17</c:f>
              <c:numCache>
                <c:formatCode>0.0</c:formatCode>
                <c:ptCount val="11"/>
                <c:pt idx="0">
                  <c:v>67.857142857142861</c:v>
                </c:pt>
                <c:pt idx="1">
                  <c:v>62.068965517241381</c:v>
                </c:pt>
                <c:pt idx="2">
                  <c:v>100</c:v>
                </c:pt>
                <c:pt idx="3">
                  <c:v>75.757575757575751</c:v>
                </c:pt>
                <c:pt idx="4">
                  <c:v>80.645161290322577</c:v>
                </c:pt>
                <c:pt idx="5">
                  <c:v>84.210526315789465</c:v>
                </c:pt>
                <c:pt idx="6">
                  <c:v>100</c:v>
                </c:pt>
                <c:pt idx="7">
                  <c:v>76.19047619047619</c:v>
                </c:pt>
                <c:pt idx="8">
                  <c:v>0</c:v>
                </c:pt>
                <c:pt idx="9">
                  <c:v>74.708171206225686</c:v>
                </c:pt>
                <c:pt idx="10">
                  <c:v>74.671052631578945</c:v>
                </c:pt>
              </c:numCache>
            </c:numRef>
          </c:val>
          <c:extLst>
            <c:ext xmlns:c16="http://schemas.microsoft.com/office/drawing/2014/chart" uri="{C3380CC4-5D6E-409C-BE32-E72D297353CC}">
              <c16:uniqueId val="{00000006-DF6C-4F25-AC0F-DBEF065B32C4}"/>
            </c:ext>
          </c:extLst>
        </c:ser>
        <c:ser>
          <c:idx val="7"/>
          <c:order val="7"/>
          <c:tx>
            <c:strRef>
              <c:f>'OverallPPSs by CHO'!$AY$6</c:f>
              <c:strCache>
                <c:ptCount val="1"/>
                <c:pt idx="0">
                  <c:v>PPS8-Dec 2023</c:v>
                </c:pt>
              </c:strCache>
            </c:strRef>
          </c:tx>
          <c:invertIfNegative val="0"/>
          <c:cat>
            <c:strRef>
              <c:f>'OverallPPSs by CHO'!$AI$7:$AI$17</c:f>
              <c:strCache>
                <c:ptCount val="11"/>
                <c:pt idx="0">
                  <c:v>Area 1: DL; SO/LM; CN/MN</c:v>
                </c:pt>
                <c:pt idx="1">
                  <c:v>Area 2: G; RN; MO</c:v>
                </c:pt>
                <c:pt idx="2">
                  <c:v>Area 3: CE; L; TN/EL</c:v>
                </c:pt>
                <c:pt idx="3">
                  <c:v>Area 4: KY; NC; NSL; WC</c:v>
                </c:pt>
                <c:pt idx="4">
                  <c:v>Area 5: TS; CW/KK; WD; WX</c:v>
                </c:pt>
                <c:pt idx="5">
                  <c:v>Area 6: WW; DS; DSE</c:v>
                </c:pt>
                <c:pt idx="6">
                  <c:v>Area 7: KE; DW; DSC; DSW</c:v>
                </c:pt>
                <c:pt idx="7">
                  <c:v>Area 8: S/OY; LD/WH; LH/MH</c:v>
                </c:pt>
                <c:pt idx="8">
                  <c:v>Area 9: DN; DNC; DNW</c:v>
                </c:pt>
                <c:pt idx="9">
                  <c:v>All Public only LTCFs</c:v>
                </c:pt>
                <c:pt idx="10">
                  <c:v>All LTCFs, including private</c:v>
                </c:pt>
              </c:strCache>
            </c:strRef>
          </c:cat>
          <c:val>
            <c:numRef>
              <c:f>'OverallPPSs by CHO'!$AY$7:$AY$17</c:f>
              <c:numCache>
                <c:formatCode>0.0</c:formatCode>
                <c:ptCount val="11"/>
                <c:pt idx="0">
                  <c:v>76.19047619047619</c:v>
                </c:pt>
                <c:pt idx="1">
                  <c:v>0</c:v>
                </c:pt>
                <c:pt idx="2">
                  <c:v>88.888888888888886</c:v>
                </c:pt>
                <c:pt idx="3">
                  <c:v>65.789473684210535</c:v>
                </c:pt>
                <c:pt idx="4">
                  <c:v>51.111111111111107</c:v>
                </c:pt>
                <c:pt idx="5">
                  <c:v>0</c:v>
                </c:pt>
                <c:pt idx="6">
                  <c:v>100</c:v>
                </c:pt>
                <c:pt idx="7">
                  <c:v>100</c:v>
                </c:pt>
                <c:pt idx="8">
                  <c:v>0</c:v>
                </c:pt>
                <c:pt idx="9">
                  <c:v>65.833333333333329</c:v>
                </c:pt>
                <c:pt idx="10">
                  <c:v>69.512195121951208</c:v>
                </c:pt>
              </c:numCache>
            </c:numRef>
          </c:val>
          <c:extLst>
            <c:ext xmlns:c16="http://schemas.microsoft.com/office/drawing/2014/chart" uri="{C3380CC4-5D6E-409C-BE32-E72D297353CC}">
              <c16:uniqueId val="{00000007-DF6C-4F25-AC0F-DBEF065B32C4}"/>
            </c:ext>
          </c:extLst>
        </c:ser>
        <c:dLbls>
          <c:showLegendKey val="0"/>
          <c:showVal val="0"/>
          <c:showCatName val="0"/>
          <c:showSerName val="0"/>
          <c:showPercent val="0"/>
          <c:showBubbleSize val="0"/>
        </c:dLbls>
        <c:gapWidth val="150"/>
        <c:axId val="495153536"/>
        <c:axId val="495155456"/>
      </c:barChart>
      <c:catAx>
        <c:axId val="495153536"/>
        <c:scaling>
          <c:orientation val="minMax"/>
        </c:scaling>
        <c:delete val="0"/>
        <c:axPos val="b"/>
        <c:title>
          <c:tx>
            <c:rich>
              <a:bodyPr/>
              <a:lstStyle/>
              <a:p>
                <a:pPr>
                  <a:defRPr/>
                </a:pPr>
                <a:r>
                  <a:rPr lang="en-US"/>
                  <a:t>Community Health Organisation</a:t>
                </a:r>
              </a:p>
            </c:rich>
          </c:tx>
          <c:layout>
            <c:manualLayout>
              <c:xMode val="edge"/>
              <c:yMode val="edge"/>
              <c:x val="0.43073206529265939"/>
              <c:y val="0.81390860389026709"/>
            </c:manualLayout>
          </c:layout>
          <c:overlay val="0"/>
        </c:title>
        <c:numFmt formatCode="General" sourceLinked="0"/>
        <c:majorTickMark val="out"/>
        <c:minorTickMark val="none"/>
        <c:tickLblPos val="nextTo"/>
        <c:crossAx val="495155456"/>
        <c:crosses val="autoZero"/>
        <c:auto val="1"/>
        <c:lblAlgn val="ctr"/>
        <c:lblOffset val="100"/>
        <c:noMultiLvlLbl val="0"/>
      </c:catAx>
      <c:valAx>
        <c:axId val="495155456"/>
        <c:scaling>
          <c:orientation val="minMax"/>
          <c:max val="100"/>
        </c:scaling>
        <c:delete val="0"/>
        <c:axPos val="l"/>
        <c:title>
          <c:tx>
            <c:rich>
              <a:bodyPr rot="-5400000" vert="horz"/>
              <a:lstStyle/>
              <a:p>
                <a:pPr>
                  <a:defRPr/>
                </a:pPr>
                <a:r>
                  <a:rPr lang="en-US"/>
                  <a:t>Overall % Uptake Respite </a:t>
                </a:r>
              </a:p>
              <a:p>
                <a:pPr>
                  <a:defRPr/>
                </a:pPr>
                <a:r>
                  <a:rPr lang="en-US"/>
                  <a:t>Residents</a:t>
                </a:r>
              </a:p>
            </c:rich>
          </c:tx>
          <c:overlay val="0"/>
        </c:title>
        <c:numFmt formatCode="0.0" sourceLinked="1"/>
        <c:majorTickMark val="out"/>
        <c:minorTickMark val="none"/>
        <c:tickLblPos val="nextTo"/>
        <c:crossAx val="495153536"/>
        <c:crosses val="autoZero"/>
        <c:crossBetween val="between"/>
        <c:majorUnit val="20"/>
      </c:valAx>
    </c:plotArea>
    <c:legend>
      <c:legendPos val="b"/>
      <c:layout>
        <c:manualLayout>
          <c:xMode val="edge"/>
          <c:yMode val="edge"/>
          <c:x val="1.4422585178676338E-2"/>
          <c:y val="0.88850503062117236"/>
          <c:w val="0.98557738214926682"/>
          <c:h val="6.9045106475092669E-2"/>
        </c:manualLayout>
      </c:layout>
      <c:overlay val="0"/>
    </c:legend>
    <c:plotVisOnly val="1"/>
    <c:dispBlanksAs val="gap"/>
    <c:showDLblsOverMax val="0"/>
  </c:chart>
  <c:spPr>
    <a:ln>
      <a:noFill/>
    </a:ln>
  </c:sp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4896106736658"/>
          <c:y val="5.1400554097404488E-2"/>
          <c:w val="0.8771526684164479"/>
          <c:h val="0.63884039706024986"/>
        </c:manualLayout>
      </c:layout>
      <c:barChart>
        <c:barDir val="col"/>
        <c:grouping val="clustered"/>
        <c:varyColors val="0"/>
        <c:ser>
          <c:idx val="0"/>
          <c:order val="0"/>
          <c:tx>
            <c:strRef>
              <c:f>'OverallPPSs by RHA'!$AR$6</c:f>
              <c:strCache>
                <c:ptCount val="1"/>
                <c:pt idx="0">
                  <c:v>PPS1-Nov 2017</c:v>
                </c:pt>
              </c:strCache>
            </c:strRef>
          </c:tx>
          <c:spPr>
            <a:solidFill>
              <a:srgbClr val="BA1F46"/>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RHA'!$AR$7:$AR$14</c:f>
              <c:numCache>
                <c:formatCode>0.0</c:formatCode>
                <c:ptCount val="8"/>
                <c:pt idx="0">
                  <c:v>55.102040816326522</c:v>
                </c:pt>
                <c:pt idx="1">
                  <c:v>95.454545454545453</c:v>
                </c:pt>
                <c:pt idx="2">
                  <c:v>61.29032258064516</c:v>
                </c:pt>
                <c:pt idx="3">
                  <c:v>40.322580645161288</c:v>
                </c:pt>
                <c:pt idx="4">
                  <c:v>38.94736842105263</c:v>
                </c:pt>
                <c:pt idx="5">
                  <c:v>66.037735849056602</c:v>
                </c:pt>
                <c:pt idx="6">
                  <c:v>57.549857549857549</c:v>
                </c:pt>
                <c:pt idx="7">
                  <c:v>58.703939008894537</c:v>
                </c:pt>
              </c:numCache>
            </c:numRef>
          </c:val>
          <c:extLst>
            <c:ext xmlns:c16="http://schemas.microsoft.com/office/drawing/2014/chart" uri="{C3380CC4-5D6E-409C-BE32-E72D297353CC}">
              <c16:uniqueId val="{00000000-4762-4100-80DE-096CF3F69CE7}"/>
            </c:ext>
          </c:extLst>
        </c:ser>
        <c:ser>
          <c:idx val="1"/>
          <c:order val="1"/>
          <c:tx>
            <c:strRef>
              <c:f>'OverallPPSs by RHA'!$AS$6</c:f>
              <c:strCache>
                <c:ptCount val="1"/>
                <c:pt idx="0">
                  <c:v>PPS2-Apr 2018</c:v>
                </c:pt>
              </c:strCache>
            </c:strRef>
          </c:tx>
          <c:spPr>
            <a:solidFill>
              <a:srgbClr val="EB89A3"/>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RHA'!$AS$7:$AS$14</c:f>
              <c:numCache>
                <c:formatCode>0.0</c:formatCode>
                <c:ptCount val="8"/>
                <c:pt idx="0">
                  <c:v>56.56565656565656</c:v>
                </c:pt>
                <c:pt idx="1">
                  <c:v>88.888888888888886</c:v>
                </c:pt>
                <c:pt idx="2">
                  <c:v>56.239600665557397</c:v>
                </c:pt>
                <c:pt idx="3">
                  <c:v>23.913043478260871</c:v>
                </c:pt>
                <c:pt idx="4">
                  <c:v>94.339622641509436</c:v>
                </c:pt>
                <c:pt idx="5">
                  <c:v>54.838709677419352</c:v>
                </c:pt>
                <c:pt idx="6">
                  <c:v>55.993930197268597</c:v>
                </c:pt>
                <c:pt idx="7">
                  <c:v>48.019207683073226</c:v>
                </c:pt>
              </c:numCache>
            </c:numRef>
          </c:val>
          <c:extLst>
            <c:ext xmlns:c16="http://schemas.microsoft.com/office/drawing/2014/chart" uri="{C3380CC4-5D6E-409C-BE32-E72D297353CC}">
              <c16:uniqueId val="{00000001-4762-4100-80DE-096CF3F69CE7}"/>
            </c:ext>
          </c:extLst>
        </c:ser>
        <c:ser>
          <c:idx val="2"/>
          <c:order val="2"/>
          <c:tx>
            <c:strRef>
              <c:f>'OverallPPSs by RHA'!$AT$6</c:f>
              <c:strCache>
                <c:ptCount val="1"/>
                <c:pt idx="0">
                  <c:v>PPS3-Jan 2019</c:v>
                </c:pt>
              </c:strCache>
            </c:strRef>
          </c:tx>
          <c:spPr>
            <a:solidFill>
              <a:srgbClr val="82428D"/>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RHA'!$AT$7:$AT$14</c:f>
              <c:numCache>
                <c:formatCode>0.0</c:formatCode>
                <c:ptCount val="8"/>
                <c:pt idx="0">
                  <c:v>65.454545454545453</c:v>
                </c:pt>
                <c:pt idx="1">
                  <c:v>84.210526315789465</c:v>
                </c:pt>
                <c:pt idx="2">
                  <c:v>45.562130177514796</c:v>
                </c:pt>
                <c:pt idx="3">
                  <c:v>51.111111111111107</c:v>
                </c:pt>
                <c:pt idx="4">
                  <c:v>91.304347826086953</c:v>
                </c:pt>
                <c:pt idx="5">
                  <c:v>56.830601092896174</c:v>
                </c:pt>
                <c:pt idx="6">
                  <c:v>57.722660653889513</c:v>
                </c:pt>
                <c:pt idx="7">
                  <c:v>53.086419753086425</c:v>
                </c:pt>
              </c:numCache>
            </c:numRef>
          </c:val>
          <c:extLst>
            <c:ext xmlns:c16="http://schemas.microsoft.com/office/drawing/2014/chart" uri="{C3380CC4-5D6E-409C-BE32-E72D297353CC}">
              <c16:uniqueId val="{00000002-4762-4100-80DE-096CF3F69CE7}"/>
            </c:ext>
          </c:extLst>
        </c:ser>
        <c:ser>
          <c:idx val="3"/>
          <c:order val="3"/>
          <c:tx>
            <c:strRef>
              <c:f>'OverallPPSs by RHA'!$AU$6</c:f>
              <c:strCache>
                <c:ptCount val="1"/>
                <c:pt idx="0">
                  <c:v>PPS4-Jan 2020</c:v>
                </c:pt>
              </c:strCache>
            </c:strRef>
          </c:tx>
          <c:spPr>
            <a:solidFill>
              <a:srgbClr val="3E5B84"/>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RHA'!$AU$7:$AU$14</c:f>
              <c:numCache>
                <c:formatCode>0.0</c:formatCode>
                <c:ptCount val="8"/>
                <c:pt idx="0">
                  <c:v>55.479452054794521</c:v>
                </c:pt>
                <c:pt idx="1">
                  <c:v>91.304347826086953</c:v>
                </c:pt>
                <c:pt idx="2">
                  <c:v>85.294117647058826</c:v>
                </c:pt>
                <c:pt idx="3">
                  <c:v>45.081967213114751</c:v>
                </c:pt>
                <c:pt idx="4">
                  <c:v>54.054054054054056</c:v>
                </c:pt>
                <c:pt idx="5">
                  <c:v>68.9156626506024</c:v>
                </c:pt>
                <c:pt idx="6">
                  <c:v>69.529085872576175</c:v>
                </c:pt>
                <c:pt idx="7">
                  <c:v>69.634703196347033</c:v>
                </c:pt>
              </c:numCache>
            </c:numRef>
          </c:val>
          <c:extLst>
            <c:ext xmlns:c16="http://schemas.microsoft.com/office/drawing/2014/chart" uri="{C3380CC4-5D6E-409C-BE32-E72D297353CC}">
              <c16:uniqueId val="{00000003-4762-4100-80DE-096CF3F69CE7}"/>
            </c:ext>
          </c:extLst>
        </c:ser>
        <c:ser>
          <c:idx val="4"/>
          <c:order val="4"/>
          <c:tx>
            <c:strRef>
              <c:f>'OverallPPSs by RHA'!$AV$6</c:f>
              <c:strCache>
                <c:ptCount val="1"/>
                <c:pt idx="0">
                  <c:v>PPS5-Dec 2020</c:v>
                </c:pt>
              </c:strCache>
            </c:strRef>
          </c:tx>
          <c:spPr>
            <a:solidFill>
              <a:srgbClr val="71A59C"/>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RHA'!$AV$7:$AV$14</c:f>
              <c:numCache>
                <c:formatCode>0.0</c:formatCode>
                <c:ptCount val="8"/>
                <c:pt idx="0">
                  <c:v>12.5</c:v>
                </c:pt>
                <c:pt idx="1">
                  <c:v>40</c:v>
                </c:pt>
                <c:pt idx="2">
                  <c:v>47.727272727272727</c:v>
                </c:pt>
                <c:pt idx="3">
                  <c:v>59.259259259259252</c:v>
                </c:pt>
                <c:pt idx="4">
                  <c:v>86.111111111111114</c:v>
                </c:pt>
                <c:pt idx="5">
                  <c:v>69.333333333333343</c:v>
                </c:pt>
                <c:pt idx="6">
                  <c:v>56.2992125984252</c:v>
                </c:pt>
                <c:pt idx="7">
                  <c:v>56.5</c:v>
                </c:pt>
              </c:numCache>
            </c:numRef>
          </c:val>
          <c:extLst>
            <c:ext xmlns:c16="http://schemas.microsoft.com/office/drawing/2014/chart" uri="{C3380CC4-5D6E-409C-BE32-E72D297353CC}">
              <c16:uniqueId val="{00000004-4762-4100-80DE-096CF3F69CE7}"/>
            </c:ext>
          </c:extLst>
        </c:ser>
        <c:ser>
          <c:idx val="5"/>
          <c:order val="5"/>
          <c:tx>
            <c:strRef>
              <c:f>'OverallPPSs by RHA'!$AW$6</c:f>
              <c:strCache>
                <c:ptCount val="1"/>
                <c:pt idx="0">
                  <c:v>PPS6-Dec 2021</c:v>
                </c:pt>
              </c:strCache>
            </c:strRef>
          </c:tx>
          <c:spPr>
            <a:solidFill>
              <a:srgbClr val="006858"/>
            </a:solidFill>
          </c:spPr>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RHA'!$AW$7:$AW$14</c:f>
              <c:numCache>
                <c:formatCode>0.0</c:formatCode>
                <c:ptCount val="8"/>
                <c:pt idx="0">
                  <c:v>72.222222222222214</c:v>
                </c:pt>
                <c:pt idx="1">
                  <c:v>94.444444444444443</c:v>
                </c:pt>
                <c:pt idx="2">
                  <c:v>77.777777777777786</c:v>
                </c:pt>
                <c:pt idx="3">
                  <c:v>83.333333333333343</c:v>
                </c:pt>
                <c:pt idx="4">
                  <c:v>77.41935483870968</c:v>
                </c:pt>
                <c:pt idx="5">
                  <c:v>71.428571428571431</c:v>
                </c:pt>
                <c:pt idx="6">
                  <c:v>78.688524590163937</c:v>
                </c:pt>
                <c:pt idx="7">
                  <c:v>82.795698924731184</c:v>
                </c:pt>
              </c:numCache>
            </c:numRef>
          </c:val>
          <c:extLst>
            <c:ext xmlns:c16="http://schemas.microsoft.com/office/drawing/2014/chart" uri="{C3380CC4-5D6E-409C-BE32-E72D297353CC}">
              <c16:uniqueId val="{00000005-4762-4100-80DE-096CF3F69CE7}"/>
            </c:ext>
          </c:extLst>
        </c:ser>
        <c:ser>
          <c:idx val="6"/>
          <c:order val="6"/>
          <c:tx>
            <c:strRef>
              <c:f>'OverallPPSs by RHA'!$AX$6</c:f>
              <c:strCache>
                <c:ptCount val="1"/>
                <c:pt idx="0">
                  <c:v>PPS7-Dec 2022</c:v>
                </c:pt>
              </c:strCache>
            </c:strRef>
          </c:tx>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RHA'!$AX$7:$AX$14</c:f>
              <c:numCache>
                <c:formatCode>0.0</c:formatCode>
                <c:ptCount val="8"/>
                <c:pt idx="0">
                  <c:v>100</c:v>
                </c:pt>
                <c:pt idx="1">
                  <c:v>77.272727272727266</c:v>
                </c:pt>
                <c:pt idx="2">
                  <c:v>81.481481481481481</c:v>
                </c:pt>
                <c:pt idx="3">
                  <c:v>75.757575757575751</c:v>
                </c:pt>
                <c:pt idx="4">
                  <c:v>100</c:v>
                </c:pt>
                <c:pt idx="5">
                  <c:v>65.882352941176464</c:v>
                </c:pt>
                <c:pt idx="6">
                  <c:v>74.708171206225686</c:v>
                </c:pt>
                <c:pt idx="7">
                  <c:v>94.715447154471548</c:v>
                </c:pt>
              </c:numCache>
            </c:numRef>
          </c:val>
          <c:extLst>
            <c:ext xmlns:c16="http://schemas.microsoft.com/office/drawing/2014/chart" uri="{C3380CC4-5D6E-409C-BE32-E72D297353CC}">
              <c16:uniqueId val="{00000006-4762-4100-80DE-096CF3F69CE7}"/>
            </c:ext>
          </c:extLst>
        </c:ser>
        <c:ser>
          <c:idx val="7"/>
          <c:order val="7"/>
          <c:tx>
            <c:strRef>
              <c:f>'OverallPPSs by RHA'!$AY$6</c:f>
              <c:strCache>
                <c:ptCount val="1"/>
                <c:pt idx="0">
                  <c:v>PPS8-Dec 2023</c:v>
                </c:pt>
              </c:strCache>
            </c:strRef>
          </c:tx>
          <c:invertIfNegative val="0"/>
          <c:cat>
            <c:strRef>
              <c:f>'OverallPPSs by RHA'!$AI$7:$AI$14</c:f>
              <c:strCache>
                <c:ptCount val="8"/>
                <c:pt idx="0">
                  <c:v>HSE Dublin and North East</c:v>
                </c:pt>
                <c:pt idx="1">
                  <c:v>HSE Dublin and Midlands</c:v>
                </c:pt>
                <c:pt idx="2">
                  <c:v>HSE Dublin and South East</c:v>
                </c:pt>
                <c:pt idx="3">
                  <c:v>HSE South West</c:v>
                </c:pt>
                <c:pt idx="4">
                  <c:v>HSE Midwest</c:v>
                </c:pt>
                <c:pt idx="5">
                  <c:v>HSE West and North West</c:v>
                </c:pt>
                <c:pt idx="6">
                  <c:v>All Public only LTCFs</c:v>
                </c:pt>
                <c:pt idx="7">
                  <c:v>All LTCFs, including private</c:v>
                </c:pt>
              </c:strCache>
            </c:strRef>
          </c:cat>
          <c:val>
            <c:numRef>
              <c:f>'OverallPPSs by RHA'!$AY$7:$AY$14</c:f>
              <c:numCache>
                <c:formatCode>General</c:formatCode>
                <c:ptCount val="8"/>
                <c:pt idx="0" formatCode="0.0">
                  <c:v>100</c:v>
                </c:pt>
                <c:pt idx="2" formatCode="0.0">
                  <c:v>51.111111111111107</c:v>
                </c:pt>
                <c:pt idx="3" formatCode="0.0">
                  <c:v>88.888888888888886</c:v>
                </c:pt>
                <c:pt idx="4" formatCode="0.0">
                  <c:v>65.789473684210535</c:v>
                </c:pt>
                <c:pt idx="5" formatCode="0.0">
                  <c:v>76.19047619047619</c:v>
                </c:pt>
                <c:pt idx="6" formatCode="0.0">
                  <c:v>65.833333333333329</c:v>
                </c:pt>
                <c:pt idx="7" formatCode="0.0">
                  <c:v>69.512195121951208</c:v>
                </c:pt>
              </c:numCache>
            </c:numRef>
          </c:val>
          <c:extLst>
            <c:ext xmlns:c16="http://schemas.microsoft.com/office/drawing/2014/chart" uri="{C3380CC4-5D6E-409C-BE32-E72D297353CC}">
              <c16:uniqueId val="{00000007-4762-4100-80DE-096CF3F69CE7}"/>
            </c:ext>
          </c:extLst>
        </c:ser>
        <c:dLbls>
          <c:showLegendKey val="0"/>
          <c:showVal val="0"/>
          <c:showCatName val="0"/>
          <c:showSerName val="0"/>
          <c:showPercent val="0"/>
          <c:showBubbleSize val="0"/>
        </c:dLbls>
        <c:gapWidth val="150"/>
        <c:axId val="495153536"/>
        <c:axId val="495155456"/>
      </c:barChart>
      <c:catAx>
        <c:axId val="495153536"/>
        <c:scaling>
          <c:orientation val="minMax"/>
        </c:scaling>
        <c:delete val="0"/>
        <c:axPos val="b"/>
        <c:title>
          <c:tx>
            <c:rich>
              <a:bodyPr/>
              <a:lstStyle/>
              <a:p>
                <a:pPr>
                  <a:defRPr/>
                </a:pPr>
                <a:r>
                  <a:rPr lang="en-US" dirty="0"/>
                  <a:t>HSE Health Region</a:t>
                </a:r>
              </a:p>
            </c:rich>
          </c:tx>
          <c:layout>
            <c:manualLayout>
              <c:xMode val="edge"/>
              <c:yMode val="edge"/>
              <c:x val="0.48400177408379502"/>
              <c:y val="0.80157173180602681"/>
            </c:manualLayout>
          </c:layout>
          <c:overlay val="0"/>
        </c:title>
        <c:numFmt formatCode="General" sourceLinked="0"/>
        <c:majorTickMark val="out"/>
        <c:minorTickMark val="none"/>
        <c:tickLblPos val="nextTo"/>
        <c:crossAx val="495155456"/>
        <c:crosses val="autoZero"/>
        <c:auto val="1"/>
        <c:lblAlgn val="ctr"/>
        <c:lblOffset val="100"/>
        <c:noMultiLvlLbl val="0"/>
      </c:catAx>
      <c:valAx>
        <c:axId val="495155456"/>
        <c:scaling>
          <c:orientation val="minMax"/>
          <c:max val="100"/>
        </c:scaling>
        <c:delete val="0"/>
        <c:axPos val="l"/>
        <c:title>
          <c:tx>
            <c:rich>
              <a:bodyPr rot="-5400000" vert="horz"/>
              <a:lstStyle/>
              <a:p>
                <a:pPr>
                  <a:defRPr/>
                </a:pPr>
                <a:r>
                  <a:rPr lang="en-US"/>
                  <a:t>Overall % Uptake Respite </a:t>
                </a:r>
              </a:p>
              <a:p>
                <a:pPr>
                  <a:defRPr/>
                </a:pPr>
                <a:r>
                  <a:rPr lang="en-US"/>
                  <a:t>Residents</a:t>
                </a:r>
              </a:p>
            </c:rich>
          </c:tx>
          <c:overlay val="0"/>
        </c:title>
        <c:numFmt formatCode="0.0" sourceLinked="1"/>
        <c:majorTickMark val="out"/>
        <c:minorTickMark val="none"/>
        <c:tickLblPos val="nextTo"/>
        <c:crossAx val="495153536"/>
        <c:crosses val="autoZero"/>
        <c:crossBetween val="between"/>
        <c:majorUnit val="20"/>
      </c:valAx>
    </c:plotArea>
    <c:legend>
      <c:legendPos val="b"/>
      <c:layout>
        <c:manualLayout>
          <c:xMode val="edge"/>
          <c:yMode val="edge"/>
          <c:x val="1.4422585178676338E-2"/>
          <c:y val="0.88850503062117236"/>
          <c:w val="0.98557742568451534"/>
          <c:h val="6.8456988021301429E-2"/>
        </c:manualLayout>
      </c:layout>
      <c:overlay val="0"/>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3624753653198193"/>
          <c:y val="5.1400554097404488E-2"/>
          <c:w val="0.83319692304897874"/>
          <c:h val="0.60576771653543304"/>
        </c:manualLayout>
      </c:layout>
      <c:barChart>
        <c:barDir val="col"/>
        <c:grouping val="clustered"/>
        <c:varyColors val="0"/>
        <c:ser>
          <c:idx val="2"/>
          <c:order val="0"/>
          <c:tx>
            <c:strRef>
              <c:f>'Target Uptake ex private'!$D$4</c:f>
              <c:strCache>
                <c:ptCount val="1"/>
                <c:pt idx="0">
                  <c:v>% Hospitals Meeting National Uptake Target</c:v>
                </c:pt>
              </c:strCache>
            </c:strRef>
          </c:tx>
          <c:spPr>
            <a:solidFill>
              <a:srgbClr val="BA1F46"/>
            </a:solidFill>
          </c:spPr>
          <c:invertIfNegative val="0"/>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'Target Uptake ex private'!$A$5:$A$17</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'Target Uptake ex private'!$D$5:$D$17</c:f>
              <c:numCache>
                <c:formatCode>0.0%</c:formatCode>
                <c:ptCount val="13"/>
                <c:pt idx="0">
                  <c:v>2.7777777777777776E-2</c:v>
                </c:pt>
                <c:pt idx="1">
                  <c:v>0</c:v>
                </c:pt>
                <c:pt idx="2">
                  <c:v>4.878048780487805E-2</c:v>
                </c:pt>
                <c:pt idx="3">
                  <c:v>0.10256410256410256</c:v>
                </c:pt>
                <c:pt idx="4">
                  <c:v>0.15217391304347827</c:v>
                </c:pt>
                <c:pt idx="5">
                  <c:v>0.29166666666666669</c:v>
                </c:pt>
                <c:pt idx="6">
                  <c:v>4.0816326530612242E-2</c:v>
                </c:pt>
                <c:pt idx="7">
                  <c:v>0.33333333333333331</c:v>
                </c:pt>
                <c:pt idx="8">
                  <c:v>0.04</c:v>
                </c:pt>
                <c:pt idx="9">
                  <c:v>0.40816326530612246</c:v>
                </c:pt>
                <c:pt idx="10">
                  <c:v>6.3829787234042548E-2</c:v>
                </c:pt>
                <c:pt idx="11">
                  <c:v>4.3478260869565216E-2</c:v>
                </c:pt>
                <c:pt idx="12">
                  <c:v>5.8823529411764705E-2</c:v>
                </c:pt>
              </c:numCache>
            </c:numRef>
          </c:val>
          <c:extLst>
            <c:ext xmlns:c16="http://schemas.microsoft.com/office/drawing/2014/chart" uri="{C3380CC4-5D6E-409C-BE32-E72D297353CC}">
              <c16:uniqueId val="{00000000-FFF0-443C-AEC8-1463AE5CBE0D}"/>
            </c:ext>
          </c:extLst>
        </c:ser>
        <c:dLbls>
          <c:dLblPos val="outEnd"/>
          <c:showLegendKey val="0"/>
          <c:showVal val="1"/>
          <c:showCatName val="0"/>
          <c:showSerName val="0"/>
          <c:showPercent val="0"/>
          <c:showBubbleSize val="0"/>
        </c:dLbls>
        <c:gapWidth val="150"/>
        <c:axId val="492692992"/>
        <c:axId val="492694912"/>
      </c:barChart>
      <c:lineChart>
        <c:grouping val="standard"/>
        <c:varyColors val="0"/>
        <c:ser>
          <c:idx val="0"/>
          <c:order val="1"/>
          <c:tx>
            <c:strRef>
              <c:f>'Target Uptake ex private'!$H$4</c:f>
              <c:strCache>
                <c:ptCount val="1"/>
                <c:pt idx="0">
                  <c:v>National Target % Uptake</c:v>
                </c:pt>
              </c:strCache>
            </c:strRef>
          </c:tx>
          <c:spPr>
            <a:ln w="19050">
              <a:prstDash val="sysDot"/>
            </a:ln>
          </c:spP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'Target Uptake ex private'!$A$5:$A$17</c:f>
              <c:strCache>
                <c:ptCount val="13"/>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strCache>
            </c:strRef>
          </c:cat>
          <c:val>
            <c:numRef>
              <c:f>'Target Uptake ex private'!$H$5:$H$17</c:f>
              <c:numCache>
                <c:formatCode>0%</c:formatCode>
                <c:ptCount val="13"/>
                <c:pt idx="0">
                  <c:v>0.4</c:v>
                </c:pt>
                <c:pt idx="1">
                  <c:v>0.4</c:v>
                </c:pt>
                <c:pt idx="2">
                  <c:v>0.4</c:v>
                </c:pt>
                <c:pt idx="3">
                  <c:v>0.4</c:v>
                </c:pt>
                <c:pt idx="4">
                  <c:v>0.4</c:v>
                </c:pt>
                <c:pt idx="5">
                  <c:v>0.4</c:v>
                </c:pt>
                <c:pt idx="6">
                  <c:v>0.65</c:v>
                </c:pt>
                <c:pt idx="7">
                  <c:v>0.6</c:v>
                </c:pt>
                <c:pt idx="8">
                  <c:v>0.75</c:v>
                </c:pt>
                <c:pt idx="9">
                  <c:v>0.75</c:v>
                </c:pt>
                <c:pt idx="10">
                  <c:v>0.75</c:v>
                </c:pt>
                <c:pt idx="11">
                  <c:v>0.75</c:v>
                </c:pt>
                <c:pt idx="12">
                  <c:v>0.75</c:v>
                </c:pt>
              </c:numCache>
            </c:numRef>
          </c:val>
          <c:smooth val="0"/>
          <c:extLst>
            <c:ext xmlns:c16="http://schemas.microsoft.com/office/drawing/2014/chart" uri="{C3380CC4-5D6E-409C-BE32-E72D297353CC}">
              <c16:uniqueId val="{00000001-FFF0-443C-AEC8-1463AE5CBE0D}"/>
            </c:ext>
          </c:extLst>
        </c:ser>
        <c:dLbls>
          <c:showLegendKey val="0"/>
          <c:showVal val="0"/>
          <c:showCatName val="0"/>
          <c:showSerName val="0"/>
          <c:showPercent val="0"/>
          <c:showBubbleSize val="0"/>
        </c:dLbls>
        <c:marker val="1"/>
        <c:smooth val="0"/>
        <c:axId val="492968960"/>
        <c:axId val="492967424"/>
      </c:lineChart>
      <c:catAx>
        <c:axId val="492692992"/>
        <c:scaling>
          <c:orientation val="minMax"/>
        </c:scaling>
        <c:delete val="0"/>
        <c:axPos val="b"/>
        <c:title>
          <c:tx>
            <c:rich>
              <a:bodyPr/>
              <a:lstStyle/>
              <a:p>
                <a:pPr>
                  <a:defRPr/>
                </a:pPr>
                <a:r>
                  <a:rPr lang="en-US"/>
                  <a:t>Season</a:t>
                </a:r>
              </a:p>
            </c:rich>
          </c:tx>
          <c:overlay val="0"/>
        </c:title>
        <c:numFmt formatCode="General" sourceLinked="0"/>
        <c:majorTickMark val="out"/>
        <c:minorTickMark val="none"/>
        <c:tickLblPos val="nextTo"/>
        <c:txPr>
          <a:bodyPr rot="-5400000" vert="horz"/>
          <a:lstStyle/>
          <a:p>
            <a:pPr>
              <a:defRPr/>
            </a:pPr>
            <a:endParaRPr lang="en-US"/>
          </a:p>
        </c:txPr>
        <c:crossAx val="492694912"/>
        <c:crosses val="autoZero"/>
        <c:auto val="1"/>
        <c:lblAlgn val="ctr"/>
        <c:lblOffset val="100"/>
        <c:noMultiLvlLbl val="0"/>
      </c:catAx>
      <c:valAx>
        <c:axId val="492694912"/>
        <c:scaling>
          <c:orientation val="minMax"/>
        </c:scaling>
        <c:delete val="0"/>
        <c:axPos val="l"/>
        <c:title>
          <c:tx>
            <c:rich>
              <a:bodyPr rot="-5400000" vert="horz"/>
              <a:lstStyle/>
              <a:p>
                <a:pPr>
                  <a:defRPr/>
                </a:pPr>
                <a:r>
                  <a:rPr lang="en-US"/>
                  <a:t>% Public Hospitals Meeting National Uptake Target</a:t>
                </a:r>
              </a:p>
            </c:rich>
          </c:tx>
          <c:layout>
            <c:manualLayout>
              <c:xMode val="edge"/>
              <c:yMode val="edge"/>
              <c:x val="1.5668837243095479E-2"/>
              <c:y val="2.3622776319626712E-2"/>
            </c:manualLayout>
          </c:layout>
          <c:overlay val="0"/>
        </c:title>
        <c:numFmt formatCode="0%" sourceLinked="0"/>
        <c:majorTickMark val="out"/>
        <c:minorTickMark val="none"/>
        <c:tickLblPos val="nextTo"/>
        <c:crossAx val="492692992"/>
        <c:crosses val="autoZero"/>
        <c:crossBetween val="between"/>
      </c:valAx>
      <c:valAx>
        <c:axId val="492967424"/>
        <c:scaling>
          <c:orientation val="minMax"/>
          <c:max val="0.8"/>
        </c:scaling>
        <c:delete val="1"/>
        <c:axPos val="r"/>
        <c:numFmt formatCode="0%" sourceLinked="1"/>
        <c:majorTickMark val="out"/>
        <c:minorTickMark val="none"/>
        <c:tickLblPos val="nextTo"/>
        <c:crossAx val="492968960"/>
        <c:crosses val="max"/>
        <c:crossBetween val="between"/>
      </c:valAx>
      <c:catAx>
        <c:axId val="492968960"/>
        <c:scaling>
          <c:orientation val="minMax"/>
        </c:scaling>
        <c:delete val="1"/>
        <c:axPos val="b"/>
        <c:numFmt formatCode="General" sourceLinked="1"/>
        <c:majorTickMark val="out"/>
        <c:minorTickMark val="none"/>
        <c:tickLblPos val="nextTo"/>
        <c:crossAx val="492967424"/>
        <c:crosses val="autoZero"/>
        <c:auto val="1"/>
        <c:lblAlgn val="ctr"/>
        <c:lblOffset val="100"/>
        <c:noMultiLvlLbl val="0"/>
      </c:catAx>
    </c:plotArea>
    <c:legend>
      <c:legendPos val="r"/>
      <c:layout>
        <c:manualLayout>
          <c:xMode val="edge"/>
          <c:yMode val="edge"/>
          <c:x val="0.15296587926509189"/>
          <c:y val="4.1282808398950134E-2"/>
          <c:w val="0.461212976022567"/>
          <c:h val="0.14042432195975502"/>
        </c:manualLayout>
      </c:layout>
      <c:overlay val="0"/>
    </c:legend>
    <c:plotVisOnly val="1"/>
    <c:dispBlanksAs val="gap"/>
    <c:showDLblsOverMax val="0"/>
  </c:chart>
  <c:spPr>
    <a:ln>
      <a:noFill/>
    </a:ln>
  </c:spPr>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Dublin and Midlands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'Dublin and Midlands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'Dublin and Midlands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'Dublin and Midlands Region'!$C$3:$C$93</c:f>
              <c:numCache>
                <c:formatCode>0.0</c:formatCode>
                <c:ptCount val="91"/>
                <c:pt idx="0">
                  <c:v>21.544791471853376</c:v>
                </c:pt>
                <c:pt idx="1">
                  <c:v>38.874573645720069</c:v>
                </c:pt>
                <c:pt idx="2">
                  <c:v>30.668403142461031</c:v>
                </c:pt>
                <c:pt idx="3">
                  <c:v>31.683835121607768</c:v>
                </c:pt>
                <c:pt idx="4">
                  <c:v>37.033860643531554</c:v>
                </c:pt>
                <c:pt idx="5">
                  <c:v>40.32860343539955</c:v>
                </c:pt>
                <c:pt idx="6">
                  <c:v>42.577030812324928</c:v>
                </c:pt>
                <c:pt idx="7">
                  <c:v>49.967721110393803</c:v>
                </c:pt>
                <c:pt idx="8">
                  <c:v>62.490948587979723</c:v>
                </c:pt>
                <c:pt idx="9">
                  <c:v>83.049403747870528</c:v>
                </c:pt>
                <c:pt idx="10">
                  <c:v>72.537742631200572</c:v>
                </c:pt>
                <c:pt idx="11">
                  <c:v>74.599358974358978</c:v>
                </c:pt>
                <c:pt idx="12">
                  <c:v>52.797893350888749</c:v>
                </c:pt>
                <c:pt idx="13">
                  <c:v>25.158249670659966</c:v>
                </c:pt>
                <c:pt idx="14">
                  <c:v>16.997010297862918</c:v>
                </c:pt>
                <c:pt idx="15">
                  <c:v>25.784711620806494</c:v>
                </c:pt>
                <c:pt idx="16">
                  <c:v>28.045993623036551</c:v>
                </c:pt>
                <c:pt idx="17">
                  <c:v>33.477385002465873</c:v>
                </c:pt>
                <c:pt idx="18">
                  <c:v>42.478242851222539</c:v>
                </c:pt>
                <c:pt idx="19">
                  <c:v>52.710133542812251</c:v>
                </c:pt>
                <c:pt idx="20">
                  <c:v>69.180454020777233</c:v>
                </c:pt>
                <c:pt idx="21">
                  <c:v>73.493044822256564</c:v>
                </c:pt>
                <c:pt idx="22">
                  <c:v>84.34782608695653</c:v>
                </c:pt>
                <c:pt idx="23">
                  <c:v>74.952198852772469</c:v>
                </c:pt>
                <c:pt idx="24">
                  <c:v>57.760582612653621</c:v>
                </c:pt>
                <c:pt idx="25">
                  <c:v>61.431285623812535</c:v>
                </c:pt>
                <c:pt idx="26">
                  <c:v>23.680120653663295</c:v>
                </c:pt>
                <c:pt idx="27">
                  <c:v>21.175950020543834</c:v>
                </c:pt>
                <c:pt idx="28">
                  <c:v>27.512308137851143</c:v>
                </c:pt>
                <c:pt idx="29">
                  <c:v>33.034971962286178</c:v>
                </c:pt>
                <c:pt idx="30">
                  <c:v>30.991864635533172</c:v>
                </c:pt>
                <c:pt idx="31">
                  <c:v>38.352941176470587</c:v>
                </c:pt>
                <c:pt idx="32">
                  <c:v>44.97867390461419</c:v>
                </c:pt>
                <c:pt idx="33">
                  <c:v>60.257868790292001</c:v>
                </c:pt>
                <c:pt idx="34">
                  <c:v>55.270018621973925</c:v>
                </c:pt>
                <c:pt idx="35">
                  <c:v>68.534827862289831</c:v>
                </c:pt>
                <c:pt idx="36">
                  <c:v>69.257773319959881</c:v>
                </c:pt>
                <c:pt idx="37">
                  <c:v>51.335445903123592</c:v>
                </c:pt>
                <c:pt idx="38">
                  <c:v>44.094036697247709</c:v>
                </c:pt>
                <c:pt idx="39">
                  <c:v>27.242887746101086</c:v>
                </c:pt>
                <c:pt idx="40">
                  <c:v>25.724421521269154</c:v>
                </c:pt>
                <c:pt idx="41">
                  <c:v>33.177405219608247</c:v>
                </c:pt>
                <c:pt idx="42">
                  <c:v>46.988674109240563</c:v>
                </c:pt>
                <c:pt idx="43">
                  <c:v>53.652313230610993</c:v>
                </c:pt>
                <c:pt idx="44">
                  <c:v>69.070667957405618</c:v>
                </c:pt>
                <c:pt idx="45">
                  <c:v>64.587242026266409</c:v>
                </c:pt>
                <c:pt idx="46">
                  <c:v>77.236157122574539</c:v>
                </c:pt>
                <c:pt idx="47">
                  <c:v>79.040767386091133</c:v>
                </c:pt>
                <c:pt idx="48">
                  <c:v>75.504710632570664</c:v>
                </c:pt>
                <c:pt idx="49">
                  <c:v>82.770270270270274</c:v>
                </c:pt>
                <c:pt idx="50">
                  <c:v>76.113360323886639</c:v>
                </c:pt>
                <c:pt idx="51">
                  <c:v>66.169154228855717</c:v>
                </c:pt>
                <c:pt idx="52">
                  <c:v>13.541892585284829</c:v>
                </c:pt>
                <c:pt idx="53">
                  <c:v>17.061808551706484</c:v>
                </c:pt>
                <c:pt idx="54">
                  <c:v>20.455013163590429</c:v>
                </c:pt>
                <c:pt idx="55">
                  <c:v>23.35219884371951</c:v>
                </c:pt>
                <c:pt idx="56">
                  <c:v>27.926325964390227</c:v>
                </c:pt>
                <c:pt idx="57">
                  <c:v>36.67251555271973</c:v>
                </c:pt>
                <c:pt idx="58">
                  <c:v>42.741935483870968</c:v>
                </c:pt>
                <c:pt idx="59">
                  <c:v>56.289978678038381</c:v>
                </c:pt>
                <c:pt idx="60">
                  <c:v>64.507357645553427</c:v>
                </c:pt>
                <c:pt idx="61">
                  <c:v>73.312733777850056</c:v>
                </c:pt>
                <c:pt idx="62">
                  <c:v>68.91531679311052</c:v>
                </c:pt>
                <c:pt idx="63">
                  <c:v>50.787597413364281</c:v>
                </c:pt>
                <c:pt idx="64">
                  <c:v>55.164726281892499</c:v>
                </c:pt>
                <c:pt idx="65">
                  <c:v>20.086570288850538</c:v>
                </c:pt>
                <c:pt idx="66">
                  <c:v>29.292804110005743</c:v>
                </c:pt>
                <c:pt idx="67">
                  <c:v>27.312552265944468</c:v>
                </c:pt>
                <c:pt idx="68">
                  <c:v>30.465448048744719</c:v>
                </c:pt>
                <c:pt idx="69">
                  <c:v>30.313258642848801</c:v>
                </c:pt>
                <c:pt idx="70">
                  <c:v>44.990548204158792</c:v>
                </c:pt>
                <c:pt idx="71">
                  <c:v>34.298880842659649</c:v>
                </c:pt>
                <c:pt idx="72">
                  <c:v>48.267622461170852</c:v>
                </c:pt>
                <c:pt idx="73">
                  <c:v>49.150326797385617</c:v>
                </c:pt>
                <c:pt idx="74">
                  <c:v>56.153846153846153</c:v>
                </c:pt>
                <c:pt idx="75">
                  <c:v>62.602137020741679</c:v>
                </c:pt>
                <c:pt idx="76">
                  <c:v>46.762589928057551</c:v>
                </c:pt>
                <c:pt idx="77">
                  <c:v>38.571428571428577</c:v>
                </c:pt>
                <c:pt idx="78">
                  <c:v>19.755087039326405</c:v>
                </c:pt>
                <c:pt idx="79">
                  <c:v>21.971864806995779</c:v>
                </c:pt>
                <c:pt idx="80">
                  <c:v>25.403550741118231</c:v>
                </c:pt>
                <c:pt idx="81">
                  <c:v>29.87211147647314</c:v>
                </c:pt>
                <c:pt idx="82">
                  <c:v>33.532596996141685</c:v>
                </c:pt>
                <c:pt idx="83">
                  <c:v>43.102810650887577</c:v>
                </c:pt>
                <c:pt idx="84">
                  <c:v>46.596328087744396</c:v>
                </c:pt>
                <c:pt idx="85">
                  <c:v>60.082856809429344</c:v>
                </c:pt>
                <c:pt idx="86">
                  <c:v>64.6571030809273</c:v>
                </c:pt>
                <c:pt idx="87">
                  <c:v>73.591699725358566</c:v>
                </c:pt>
                <c:pt idx="88">
                  <c:v>71.314044165877121</c:v>
                </c:pt>
                <c:pt idx="89">
                  <c:v>56.542539436255488</c:v>
                </c:pt>
                <c:pt idx="90">
                  <c:v>53.921429584456106</c:v>
                </c:pt>
              </c:numCache>
            </c:numRef>
          </c:val>
          <c:extLst>
            <c:ext xmlns:c16="http://schemas.microsoft.com/office/drawing/2014/chart" uri="{C3380CC4-5D6E-409C-BE32-E72D297353CC}">
              <c16:uniqueId val="{00000000-5415-43F7-9785-1E5500B5EB0C}"/>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Dublin and North East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'Dublin and North East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'Dublin and North East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'Dublin and North East Region'!$C$3:$C$93</c:f>
              <c:numCache>
                <c:formatCode>0.0</c:formatCode>
                <c:ptCount val="91"/>
                <c:pt idx="0">
                  <c:v>29.575459487444995</c:v>
                </c:pt>
                <c:pt idx="1">
                  <c:v>26.946038235499081</c:v>
                </c:pt>
                <c:pt idx="2">
                  <c:v>32.791095890410958</c:v>
                </c:pt>
                <c:pt idx="3">
                  <c:v>27.257925836489033</c:v>
                </c:pt>
                <c:pt idx="4">
                  <c:v>27.566647759500849</c:v>
                </c:pt>
                <c:pt idx="5">
                  <c:v>39.340642798002861</c:v>
                </c:pt>
                <c:pt idx="6">
                  <c:v>46.568702641347365</c:v>
                </c:pt>
                <c:pt idx="7">
                  <c:v>55.781057810578105</c:v>
                </c:pt>
                <c:pt idx="8">
                  <c:v>53.865182436611001</c:v>
                </c:pt>
                <c:pt idx="9">
                  <c:v>72.263187748156554</c:v>
                </c:pt>
                <c:pt idx="10">
                  <c:v>63.223880597014926</c:v>
                </c:pt>
                <c:pt idx="11">
                  <c:v>50.718954248366011</c:v>
                </c:pt>
                <c:pt idx="12">
                  <c:v>47.810858143607703</c:v>
                </c:pt>
                <c:pt idx="13">
                  <c:v>32.574770461501167</c:v>
                </c:pt>
                <c:pt idx="14">
                  <c:v>34.055771669587763</c:v>
                </c:pt>
                <c:pt idx="15">
                  <c:v>41.879637262984339</c:v>
                </c:pt>
                <c:pt idx="16">
                  <c:v>32.782545839569146</c:v>
                </c:pt>
                <c:pt idx="17">
                  <c:v>32.434089515634582</c:v>
                </c:pt>
                <c:pt idx="18">
                  <c:v>51.808880172026761</c:v>
                </c:pt>
                <c:pt idx="19">
                  <c:v>66.827066976722776</c:v>
                </c:pt>
                <c:pt idx="20">
                  <c:v>74.779249448123622</c:v>
                </c:pt>
                <c:pt idx="21">
                  <c:v>75.713516424340327</c:v>
                </c:pt>
                <c:pt idx="22">
                  <c:v>89.061716006021072</c:v>
                </c:pt>
                <c:pt idx="23">
                  <c:v>72.056074766355138</c:v>
                </c:pt>
                <c:pt idx="24">
                  <c:v>61.088709677419352</c:v>
                </c:pt>
                <c:pt idx="25">
                  <c:v>60.2158273381295</c:v>
                </c:pt>
                <c:pt idx="26">
                  <c:v>28.694815459689799</c:v>
                </c:pt>
                <c:pt idx="27">
                  <c:v>28.023488389505097</c:v>
                </c:pt>
                <c:pt idx="28">
                  <c:v>33.559782608695656</c:v>
                </c:pt>
                <c:pt idx="29">
                  <c:v>27.059262020126724</c:v>
                </c:pt>
                <c:pt idx="30">
                  <c:v>28.929273084479373</c:v>
                </c:pt>
                <c:pt idx="31">
                  <c:v>35.593269991309192</c:v>
                </c:pt>
                <c:pt idx="32">
                  <c:v>44.757607894594933</c:v>
                </c:pt>
                <c:pt idx="33">
                  <c:v>56.359447004608299</c:v>
                </c:pt>
                <c:pt idx="34">
                  <c:v>60.253164556962027</c:v>
                </c:pt>
                <c:pt idx="35">
                  <c:v>72.22692633361558</c:v>
                </c:pt>
                <c:pt idx="36">
                  <c:v>62.852602304330553</c:v>
                </c:pt>
                <c:pt idx="37">
                  <c:v>53.807320151451407</c:v>
                </c:pt>
                <c:pt idx="38">
                  <c:v>44.571428571428569</c:v>
                </c:pt>
                <c:pt idx="39">
                  <c:v>21.96523881209799</c:v>
                </c:pt>
                <c:pt idx="40">
                  <c:v>35.328036383816787</c:v>
                </c:pt>
                <c:pt idx="41">
                  <c:v>39.041633935585232</c:v>
                </c:pt>
                <c:pt idx="42">
                  <c:v>33.720980502356149</c:v>
                </c:pt>
                <c:pt idx="43">
                  <c:v>40.502942750133762</c:v>
                </c:pt>
                <c:pt idx="44">
                  <c:v>55.490085566429272</c:v>
                </c:pt>
                <c:pt idx="45">
                  <c:v>64.616383252849701</c:v>
                </c:pt>
                <c:pt idx="46">
                  <c:v>78.197542102867544</c:v>
                </c:pt>
                <c:pt idx="47">
                  <c:v>82.516188714153557</c:v>
                </c:pt>
                <c:pt idx="48">
                  <c:v>82.302335108562062</c:v>
                </c:pt>
                <c:pt idx="49">
                  <c:v>77.322074788902299</c:v>
                </c:pt>
                <c:pt idx="50">
                  <c:v>62.766830870279144</c:v>
                </c:pt>
                <c:pt idx="51">
                  <c:v>59.463986599664985</c:v>
                </c:pt>
                <c:pt idx="52">
                  <c:v>19.426906265177273</c:v>
                </c:pt>
                <c:pt idx="53">
                  <c:v>24.011425511023834</c:v>
                </c:pt>
                <c:pt idx="54">
                  <c:v>30.200977729494838</c:v>
                </c:pt>
                <c:pt idx="55">
                  <c:v>22.071758602460449</c:v>
                </c:pt>
                <c:pt idx="56">
                  <c:v>23.270067220245156</c:v>
                </c:pt>
                <c:pt idx="57">
                  <c:v>37.164894252364903</c:v>
                </c:pt>
                <c:pt idx="58">
                  <c:v>53.296131294110438</c:v>
                </c:pt>
                <c:pt idx="59">
                  <c:v>64.790968424766277</c:v>
                </c:pt>
                <c:pt idx="60">
                  <c:v>76.125654450261777</c:v>
                </c:pt>
                <c:pt idx="61">
                  <c:v>83.832719115526359</c:v>
                </c:pt>
                <c:pt idx="62">
                  <c:v>71.86864738076622</c:v>
                </c:pt>
                <c:pt idx="63">
                  <c:v>58.060842687489831</c:v>
                </c:pt>
                <c:pt idx="64">
                  <c:v>51.714107625181803</c:v>
                </c:pt>
                <c:pt idx="65">
                  <c:v>33.656297807241202</c:v>
                </c:pt>
                <c:pt idx="66">
                  <c:v>33.59989248034406</c:v>
                </c:pt>
                <c:pt idx="67">
                  <c:v>43.38118022328549</c:v>
                </c:pt>
                <c:pt idx="68">
                  <c:v>29.068724205993185</c:v>
                </c:pt>
                <c:pt idx="69">
                  <c:v>26.998841251448436</c:v>
                </c:pt>
                <c:pt idx="70">
                  <c:v>41.494845360824748</c:v>
                </c:pt>
                <c:pt idx="71">
                  <c:v>48.897427908747879</c:v>
                </c:pt>
                <c:pt idx="72">
                  <c:v>61.384487072560468</c:v>
                </c:pt>
                <c:pt idx="73">
                  <c:v>64.192807957153789</c:v>
                </c:pt>
                <c:pt idx="74">
                  <c:v>66.380543633762528</c:v>
                </c:pt>
                <c:pt idx="75">
                  <c:v>55.575647980711274</c:v>
                </c:pt>
                <c:pt idx="76">
                  <c:v>45.771465461588122</c:v>
                </c:pt>
                <c:pt idx="77">
                  <c:v>40.036396724294818</c:v>
                </c:pt>
                <c:pt idx="78">
                  <c:v>24.914705405765922</c:v>
                </c:pt>
                <c:pt idx="79">
                  <c:v>28.261159434846078</c:v>
                </c:pt>
                <c:pt idx="80">
                  <c:v>34.615792262851087</c:v>
                </c:pt>
                <c:pt idx="81">
                  <c:v>26.819168747294793</c:v>
                </c:pt>
                <c:pt idx="82">
                  <c:v>28.524962178517399</c:v>
                </c:pt>
                <c:pt idx="83">
                  <c:v>41.957722417201126</c:v>
                </c:pt>
                <c:pt idx="84">
                  <c:v>54.11568333900906</c:v>
                </c:pt>
                <c:pt idx="85">
                  <c:v>65.508076058065839</c:v>
                </c:pt>
                <c:pt idx="86">
                  <c:v>71.062952868443801</c:v>
                </c:pt>
                <c:pt idx="87">
                  <c:v>79.787628102234848</c:v>
                </c:pt>
                <c:pt idx="88">
                  <c:v>68.891127837373318</c:v>
                </c:pt>
                <c:pt idx="89">
                  <c:v>56.631092804094116</c:v>
                </c:pt>
                <c:pt idx="90">
                  <c:v>51.372549019607838</c:v>
                </c:pt>
              </c:numCache>
            </c:numRef>
          </c:val>
          <c:extLst>
            <c:ext xmlns:c16="http://schemas.microsoft.com/office/drawing/2014/chart" uri="{C3380CC4-5D6E-409C-BE32-E72D297353CC}">
              <c16:uniqueId val="{00000000-8CB7-4AE3-A4B1-DE1856AEE5E9}"/>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Dublin and South East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'Dublin and South East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'Dublin and South East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'Dublin and South East Region'!$C$3:$C$93</c:f>
              <c:numCache>
                <c:formatCode>0.0</c:formatCode>
                <c:ptCount val="91"/>
                <c:pt idx="0">
                  <c:v>29.575459487444995</c:v>
                </c:pt>
                <c:pt idx="1">
                  <c:v>26.946038235499081</c:v>
                </c:pt>
                <c:pt idx="2">
                  <c:v>32.791095890410958</c:v>
                </c:pt>
                <c:pt idx="3">
                  <c:v>27.257925836489033</c:v>
                </c:pt>
                <c:pt idx="4">
                  <c:v>27.566647759500849</c:v>
                </c:pt>
                <c:pt idx="5">
                  <c:v>39.340642798002861</c:v>
                </c:pt>
                <c:pt idx="6">
                  <c:v>46.568702641347365</c:v>
                </c:pt>
                <c:pt idx="7">
                  <c:v>55.781057810578105</c:v>
                </c:pt>
                <c:pt idx="8">
                  <c:v>53.865182436611001</c:v>
                </c:pt>
                <c:pt idx="9">
                  <c:v>72.263187748156554</c:v>
                </c:pt>
                <c:pt idx="10">
                  <c:v>63.223880597014926</c:v>
                </c:pt>
                <c:pt idx="11">
                  <c:v>50.718954248366011</c:v>
                </c:pt>
                <c:pt idx="12">
                  <c:v>47.810858143607703</c:v>
                </c:pt>
                <c:pt idx="13">
                  <c:v>32.574770461501167</c:v>
                </c:pt>
                <c:pt idx="14">
                  <c:v>34.055771669587763</c:v>
                </c:pt>
                <c:pt idx="15">
                  <c:v>41.879637262984339</c:v>
                </c:pt>
                <c:pt idx="16">
                  <c:v>32.782545839569146</c:v>
                </c:pt>
                <c:pt idx="17">
                  <c:v>32.434089515634582</c:v>
                </c:pt>
                <c:pt idx="18">
                  <c:v>51.808880172026761</c:v>
                </c:pt>
                <c:pt idx="19">
                  <c:v>66.827066976722776</c:v>
                </c:pt>
                <c:pt idx="20">
                  <c:v>74.779249448123622</c:v>
                </c:pt>
                <c:pt idx="21">
                  <c:v>75.713516424340327</c:v>
                </c:pt>
                <c:pt idx="22">
                  <c:v>89.061716006021072</c:v>
                </c:pt>
                <c:pt idx="23">
                  <c:v>72.056074766355138</c:v>
                </c:pt>
                <c:pt idx="24">
                  <c:v>61.088709677419352</c:v>
                </c:pt>
                <c:pt idx="25">
                  <c:v>60.2158273381295</c:v>
                </c:pt>
                <c:pt idx="26">
                  <c:v>28.694815459689799</c:v>
                </c:pt>
                <c:pt idx="27">
                  <c:v>28.023488389505097</c:v>
                </c:pt>
                <c:pt idx="28">
                  <c:v>33.559782608695656</c:v>
                </c:pt>
                <c:pt idx="29">
                  <c:v>27.059262020126724</c:v>
                </c:pt>
                <c:pt idx="30">
                  <c:v>28.929273084479373</c:v>
                </c:pt>
                <c:pt idx="31">
                  <c:v>35.593269991309192</c:v>
                </c:pt>
                <c:pt idx="32">
                  <c:v>44.757607894594933</c:v>
                </c:pt>
                <c:pt idx="33">
                  <c:v>56.359447004608299</c:v>
                </c:pt>
                <c:pt idx="34">
                  <c:v>60.253164556962027</c:v>
                </c:pt>
                <c:pt idx="35">
                  <c:v>72.22692633361558</c:v>
                </c:pt>
                <c:pt idx="36">
                  <c:v>62.852602304330553</c:v>
                </c:pt>
                <c:pt idx="37">
                  <c:v>53.807320151451407</c:v>
                </c:pt>
                <c:pt idx="38">
                  <c:v>44.571428571428569</c:v>
                </c:pt>
                <c:pt idx="39">
                  <c:v>21.96523881209799</c:v>
                </c:pt>
                <c:pt idx="40">
                  <c:v>35.328036383816787</c:v>
                </c:pt>
                <c:pt idx="41">
                  <c:v>39.041633935585232</c:v>
                </c:pt>
                <c:pt idx="42">
                  <c:v>33.720980502356149</c:v>
                </c:pt>
                <c:pt idx="43">
                  <c:v>40.502942750133762</c:v>
                </c:pt>
                <c:pt idx="44">
                  <c:v>55.490085566429272</c:v>
                </c:pt>
                <c:pt idx="45">
                  <c:v>64.616383252849701</c:v>
                </c:pt>
                <c:pt idx="46">
                  <c:v>78.197542102867544</c:v>
                </c:pt>
                <c:pt idx="47">
                  <c:v>82.516188714153557</c:v>
                </c:pt>
                <c:pt idx="48">
                  <c:v>82.302335108562062</c:v>
                </c:pt>
                <c:pt idx="49">
                  <c:v>77.322074788902299</c:v>
                </c:pt>
                <c:pt idx="50">
                  <c:v>62.766830870279144</c:v>
                </c:pt>
                <c:pt idx="51">
                  <c:v>59.463986599664985</c:v>
                </c:pt>
                <c:pt idx="52">
                  <c:v>19.426906265177273</c:v>
                </c:pt>
                <c:pt idx="53">
                  <c:v>24.011425511023834</c:v>
                </c:pt>
                <c:pt idx="54">
                  <c:v>30.200977729494838</c:v>
                </c:pt>
                <c:pt idx="55">
                  <c:v>22.071758602460449</c:v>
                </c:pt>
                <c:pt idx="56">
                  <c:v>23.270067220245156</c:v>
                </c:pt>
                <c:pt idx="57">
                  <c:v>37.164894252364903</c:v>
                </c:pt>
                <c:pt idx="58">
                  <c:v>53.296131294110438</c:v>
                </c:pt>
                <c:pt idx="59">
                  <c:v>64.790968424766277</c:v>
                </c:pt>
                <c:pt idx="60">
                  <c:v>76.125654450261777</c:v>
                </c:pt>
                <c:pt idx="61">
                  <c:v>83.832719115526359</c:v>
                </c:pt>
                <c:pt idx="62">
                  <c:v>71.86864738076622</c:v>
                </c:pt>
                <c:pt idx="63">
                  <c:v>58.060842687489831</c:v>
                </c:pt>
                <c:pt idx="64">
                  <c:v>51.714107625181803</c:v>
                </c:pt>
                <c:pt idx="65">
                  <c:v>33.656297807241202</c:v>
                </c:pt>
                <c:pt idx="66">
                  <c:v>33.59989248034406</c:v>
                </c:pt>
                <c:pt idx="67">
                  <c:v>43.38118022328549</c:v>
                </c:pt>
                <c:pt idx="68">
                  <c:v>29.068724205993185</c:v>
                </c:pt>
                <c:pt idx="69">
                  <c:v>26.998841251448436</c:v>
                </c:pt>
                <c:pt idx="70">
                  <c:v>41.494845360824748</c:v>
                </c:pt>
                <c:pt idx="71">
                  <c:v>48.897427908747879</c:v>
                </c:pt>
                <c:pt idx="72">
                  <c:v>61.384487072560468</c:v>
                </c:pt>
                <c:pt idx="73">
                  <c:v>64.192807957153789</c:v>
                </c:pt>
                <c:pt idx="74">
                  <c:v>66.380543633762528</c:v>
                </c:pt>
                <c:pt idx="75">
                  <c:v>55.575647980711274</c:v>
                </c:pt>
                <c:pt idx="76">
                  <c:v>45.771465461588122</c:v>
                </c:pt>
                <c:pt idx="77">
                  <c:v>40.036396724294818</c:v>
                </c:pt>
                <c:pt idx="78">
                  <c:v>24.914705405765922</c:v>
                </c:pt>
                <c:pt idx="79">
                  <c:v>28.261159434846078</c:v>
                </c:pt>
                <c:pt idx="80">
                  <c:v>34.615792262851087</c:v>
                </c:pt>
                <c:pt idx="81">
                  <c:v>26.819168747294793</c:v>
                </c:pt>
                <c:pt idx="82">
                  <c:v>28.524962178517399</c:v>
                </c:pt>
                <c:pt idx="83">
                  <c:v>41.957722417201126</c:v>
                </c:pt>
                <c:pt idx="84">
                  <c:v>54.11568333900906</c:v>
                </c:pt>
                <c:pt idx="85">
                  <c:v>65.508076058065839</c:v>
                </c:pt>
                <c:pt idx="86">
                  <c:v>71.062952868443801</c:v>
                </c:pt>
                <c:pt idx="87">
                  <c:v>79.787628102234848</c:v>
                </c:pt>
                <c:pt idx="88">
                  <c:v>68.891127837373318</c:v>
                </c:pt>
                <c:pt idx="89">
                  <c:v>56.631092804094116</c:v>
                </c:pt>
                <c:pt idx="90">
                  <c:v>51.372549019607838</c:v>
                </c:pt>
              </c:numCache>
            </c:numRef>
          </c:val>
          <c:extLst>
            <c:ext xmlns:c16="http://schemas.microsoft.com/office/drawing/2014/chart" uri="{C3380CC4-5D6E-409C-BE32-E72D297353CC}">
              <c16:uniqueId val="{00000000-E2B1-43F9-BC16-3CDE0C97B132}"/>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Mid West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'Mid West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'Mid West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'Mid West Region'!$C$3:$C$93</c:f>
              <c:numCache>
                <c:formatCode>General</c:formatCode>
                <c:ptCount val="91"/>
                <c:pt idx="2" formatCode="0.0">
                  <c:v>31.597222222222221</c:v>
                </c:pt>
                <c:pt idx="3" formatCode="0.0">
                  <c:v>15.217391304347828</c:v>
                </c:pt>
                <c:pt idx="4" formatCode="0.0">
                  <c:v>29.963898916967509</c:v>
                </c:pt>
                <c:pt idx="5" formatCode="0.0">
                  <c:v>39.272727272727273</c:v>
                </c:pt>
                <c:pt idx="6" formatCode="0.0">
                  <c:v>44.171779141104295</c:v>
                </c:pt>
                <c:pt idx="7" formatCode="0.0">
                  <c:v>37.900874635568513</c:v>
                </c:pt>
                <c:pt idx="8" formatCode="0.0">
                  <c:v>31.404958677685951</c:v>
                </c:pt>
                <c:pt idx="9" formatCode="0.0">
                  <c:v>48.083067092651753</c:v>
                </c:pt>
                <c:pt idx="10" formatCode="0.0">
                  <c:v>48.484848484848484</c:v>
                </c:pt>
                <c:pt idx="11" formatCode="0.0">
                  <c:v>55.222088835534208</c:v>
                </c:pt>
                <c:pt idx="12" formatCode="0.0">
                  <c:v>50.70754716981132</c:v>
                </c:pt>
                <c:pt idx="15" formatCode="0.0">
                  <c:v>17.438692098092641</c:v>
                </c:pt>
                <c:pt idx="16" formatCode="0.0">
                  <c:v>12.5</c:v>
                </c:pt>
                <c:pt idx="17" formatCode="0.0">
                  <c:v>23.155216284987276</c:v>
                </c:pt>
                <c:pt idx="18" formatCode="0.0">
                  <c:v>34.140435835351091</c:v>
                </c:pt>
                <c:pt idx="19" formatCode="0.0">
                  <c:v>44.063324538258577</c:v>
                </c:pt>
                <c:pt idx="20" formatCode="0.0">
                  <c:v>49.545454545454547</c:v>
                </c:pt>
                <c:pt idx="21" formatCode="0.0">
                  <c:v>46.861924686192467</c:v>
                </c:pt>
                <c:pt idx="22" formatCode="0.0">
                  <c:v>76.793248945147667</c:v>
                </c:pt>
                <c:pt idx="23" formatCode="0.0">
                  <c:v>86.04651162790698</c:v>
                </c:pt>
                <c:pt idx="24" formatCode="0.0">
                  <c:v>77.649325626204231</c:v>
                </c:pt>
                <c:pt idx="25" formatCode="0.0">
                  <c:v>62.935779816513758</c:v>
                </c:pt>
                <c:pt idx="28" formatCode="0.0">
                  <c:v>14.785992217898833</c:v>
                </c:pt>
                <c:pt idx="29" formatCode="0.0">
                  <c:v>22.857142857142858</c:v>
                </c:pt>
                <c:pt idx="30" formatCode="0.0">
                  <c:v>19.2</c:v>
                </c:pt>
                <c:pt idx="31" formatCode="0.0">
                  <c:v>23.227752639517345</c:v>
                </c:pt>
                <c:pt idx="32" formatCode="0.0">
                  <c:v>38.791732909379967</c:v>
                </c:pt>
                <c:pt idx="33" formatCode="0.0">
                  <c:v>40.029985007496251</c:v>
                </c:pt>
                <c:pt idx="34" formatCode="0.0">
                  <c:v>35.269709543568467</c:v>
                </c:pt>
                <c:pt idx="35" formatCode="0.0">
                  <c:v>66.111111111111114</c:v>
                </c:pt>
                <c:pt idx="36" formatCode="0.0">
                  <c:v>41.758241758241759</c:v>
                </c:pt>
                <c:pt idx="37" formatCode="0.0">
                  <c:v>59</c:v>
                </c:pt>
                <c:pt idx="38" formatCode="0.0">
                  <c:v>48.608137044967883</c:v>
                </c:pt>
                <c:pt idx="41" formatCode="0.0">
                  <c:v>19.512195121951219</c:v>
                </c:pt>
                <c:pt idx="42" formatCode="0.0">
                  <c:v>25</c:v>
                </c:pt>
                <c:pt idx="43" formatCode="0.0">
                  <c:v>21.555555555555557</c:v>
                </c:pt>
                <c:pt idx="44" formatCode="0.0">
                  <c:v>52.421052631578945</c:v>
                </c:pt>
                <c:pt idx="45" formatCode="0.0">
                  <c:v>74.10526315789474</c:v>
                </c:pt>
                <c:pt idx="46" formatCode="0.0">
                  <c:v>64.491362763915546</c:v>
                </c:pt>
                <c:pt idx="47" formatCode="0.0">
                  <c:v>55.782312925170061</c:v>
                </c:pt>
                <c:pt idx="48" formatCode="0.0">
                  <c:v>64.568081991215237</c:v>
                </c:pt>
                <c:pt idx="49" formatCode="0.0">
                  <c:v>55.555555555555557</c:v>
                </c:pt>
                <c:pt idx="50" formatCode="0.0">
                  <c:v>88.055555555555557</c:v>
                </c:pt>
                <c:pt idx="51" formatCode="0.0">
                  <c:v>79.553903345724905</c:v>
                </c:pt>
                <c:pt idx="54" formatCode="0.0">
                  <c:v>10.13553329404832</c:v>
                </c:pt>
                <c:pt idx="55" formatCode="0.0">
                  <c:v>17.647058823529413</c:v>
                </c:pt>
                <c:pt idx="56" formatCode="0.0">
                  <c:v>13.633703920421301</c:v>
                </c:pt>
                <c:pt idx="57" formatCode="0.0">
                  <c:v>17.433276547416241</c:v>
                </c:pt>
                <c:pt idx="58" formatCode="0.0">
                  <c:v>37.319711538461533</c:v>
                </c:pt>
                <c:pt idx="59" formatCode="0.0">
                  <c:v>38.428417653390746</c:v>
                </c:pt>
                <c:pt idx="60" formatCode="0.0">
                  <c:v>36.519258202567762</c:v>
                </c:pt>
                <c:pt idx="61" formatCode="0.0">
                  <c:v>60.246913580246918</c:v>
                </c:pt>
                <c:pt idx="62" formatCode="0.0">
                  <c:v>42.490842490842489</c:v>
                </c:pt>
                <c:pt idx="63" formatCode="0.0">
                  <c:v>49.870354364736386</c:v>
                </c:pt>
                <c:pt idx="64" formatCode="0.0">
                  <c:v>45.968763191219928</c:v>
                </c:pt>
                <c:pt idx="67" formatCode="0.0">
                  <c:v>3.870967741935484</c:v>
                </c:pt>
                <c:pt idx="68" formatCode="0.0">
                  <c:v>8.695652173913043</c:v>
                </c:pt>
                <c:pt idx="69" formatCode="0.0">
                  <c:v>13.195876288659795</c:v>
                </c:pt>
                <c:pt idx="70" formatCode="0.0">
                  <c:v>14.421252371916509</c:v>
                </c:pt>
                <c:pt idx="71" formatCode="0.0">
                  <c:v>25.952813067150636</c:v>
                </c:pt>
                <c:pt idx="72" formatCode="0.0">
                  <c:v>29.807692307692307</c:v>
                </c:pt>
                <c:pt idx="73" formatCode="0.0">
                  <c:v>32.544378698224854</c:v>
                </c:pt>
                <c:pt idx="74" formatCode="0.0">
                  <c:v>41.162790697674417</c:v>
                </c:pt>
                <c:pt idx="75" formatCode="0.0">
                  <c:v>46.153846153846153</c:v>
                </c:pt>
                <c:pt idx="76" formatCode="0.0">
                  <c:v>55.483870967741936</c:v>
                </c:pt>
                <c:pt idx="77" formatCode="0.0">
                  <c:v>51.356589147286826</c:v>
                </c:pt>
                <c:pt idx="80" formatCode="0.0">
                  <c:v>13.39214113873296</c:v>
                </c:pt>
                <c:pt idx="81" formatCode="0.0">
                  <c:v>17.868338557993731</c:v>
                </c:pt>
                <c:pt idx="82" formatCode="0.0">
                  <c:v>17.466362020817467</c:v>
                </c:pt>
                <c:pt idx="83" formatCode="0.0">
                  <c:v>25.157997083130773</c:v>
                </c:pt>
                <c:pt idx="84" formatCode="0.0">
                  <c:v>41.525844930417492</c:v>
                </c:pt>
                <c:pt idx="85" formatCode="0.0">
                  <c:v>41.567482596002698</c:v>
                </c:pt>
                <c:pt idx="86" formatCode="0.0">
                  <c:v>38.71425674305415</c:v>
                </c:pt>
                <c:pt idx="87" formatCode="0.0">
                  <c:v>60.084711577248896</c:v>
                </c:pt>
                <c:pt idx="88" formatCode="0.0">
                  <c:v>47.560975609756099</c:v>
                </c:pt>
                <c:pt idx="89" formatCode="0.0">
                  <c:v>59.815684228829767</c:v>
                </c:pt>
                <c:pt idx="90" formatCode="0.0">
                  <c:v>53.547100847316834</c:v>
                </c:pt>
              </c:numCache>
            </c:numRef>
          </c:val>
          <c:extLst>
            <c:ext xmlns:c16="http://schemas.microsoft.com/office/drawing/2014/chart" uri="{C3380CC4-5D6E-409C-BE32-E72D297353CC}">
              <c16:uniqueId val="{00000000-B543-4D94-998B-EB2475B05BC3}"/>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General"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a:t>South West Hospitals</a:t>
            </a:r>
          </a:p>
        </c:rich>
      </c:tx>
      <c:layout>
        <c:manualLayout>
          <c:xMode val="edge"/>
          <c:yMode val="edge"/>
          <c:x val="8.7176470266919048E-2"/>
          <c:y val="1.098901098901099E-2"/>
        </c:manualLayout>
      </c:layout>
      <c:overlay val="0"/>
    </c:title>
    <c:autoTitleDeleted val="0"/>
    <c:plotArea>
      <c:layout>
        <c:manualLayout>
          <c:layoutTarget val="inner"/>
          <c:xMode val="edge"/>
          <c:yMode val="edge"/>
          <c:x val="8.1127543760463869E-2"/>
          <c:y val="0.13896887030997557"/>
          <c:w val="0.88135423238588417"/>
          <c:h val="0.39172567673892023"/>
        </c:manualLayout>
      </c:layout>
      <c:barChart>
        <c:barDir val="col"/>
        <c:grouping val="clustered"/>
        <c:varyColors val="0"/>
        <c:ser>
          <c:idx val="0"/>
          <c:order val="0"/>
          <c:tx>
            <c:strRef>
              <c:f>'South West Region'!$A$2</c:f>
              <c:strCache>
                <c:ptCount val="1"/>
                <c:pt idx="0">
                  <c:v>All Public</c:v>
                </c:pt>
              </c:strCache>
            </c:strRef>
          </c:tx>
          <c:spPr>
            <a:solidFill>
              <a:srgbClr val="BA1F46"/>
            </a:solidFill>
          </c:spPr>
          <c:invertIfNegative val="0"/>
          <c:dLbls>
            <c:spPr>
              <a:noFill/>
              <a:ln>
                <a:noFill/>
              </a:ln>
              <a:effectLst/>
            </c:spPr>
            <c:txPr>
              <a:bodyPr rot="-540000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'South West Region'!$A$3:$B$93</c:f>
              <c:multiLvlStrCache>
                <c:ptCount val="91"/>
                <c:lvl>
                  <c:pt idx="0">
                    <c:v>2011-2012</c:v>
                  </c:pt>
                  <c:pt idx="1">
                    <c:v>2012-2013</c:v>
                  </c:pt>
                  <c:pt idx="2">
                    <c:v>2013-2014</c:v>
                  </c:pt>
                  <c:pt idx="3">
                    <c:v>2014-2015</c:v>
                  </c:pt>
                  <c:pt idx="4">
                    <c:v>2015-2016</c:v>
                  </c:pt>
                  <c:pt idx="5">
                    <c:v>2016-2017</c:v>
                  </c:pt>
                  <c:pt idx="6">
                    <c:v>2017-2018</c:v>
                  </c:pt>
                  <c:pt idx="7">
                    <c:v>2018-2019</c:v>
                  </c:pt>
                  <c:pt idx="8">
                    <c:v>2019-2020</c:v>
                  </c:pt>
                  <c:pt idx="9">
                    <c:v>2020-2021</c:v>
                  </c:pt>
                  <c:pt idx="10">
                    <c:v>2021-2022</c:v>
                  </c:pt>
                  <c:pt idx="11">
                    <c:v>2022-2023</c:v>
                  </c:pt>
                  <c:pt idx="12">
                    <c:v>2023-2024</c:v>
                  </c:pt>
                  <c:pt idx="13">
                    <c:v>2011-2012</c:v>
                  </c:pt>
                  <c:pt idx="14">
                    <c:v>2012-2013</c:v>
                  </c:pt>
                  <c:pt idx="15">
                    <c:v>2013-2014</c:v>
                  </c:pt>
                  <c:pt idx="16">
                    <c:v>2014-2015</c:v>
                  </c:pt>
                  <c:pt idx="17">
                    <c:v>2015-2016</c:v>
                  </c:pt>
                  <c:pt idx="18">
                    <c:v>2016-2017</c:v>
                  </c:pt>
                  <c:pt idx="19">
                    <c:v>2017-2018</c:v>
                  </c:pt>
                  <c:pt idx="20">
                    <c:v>2018-2019</c:v>
                  </c:pt>
                  <c:pt idx="21">
                    <c:v>2019-2020</c:v>
                  </c:pt>
                  <c:pt idx="22">
                    <c:v>2020-2021</c:v>
                  </c:pt>
                  <c:pt idx="23">
                    <c:v>2021-2022</c:v>
                  </c:pt>
                  <c:pt idx="24">
                    <c:v>2022-2023</c:v>
                  </c:pt>
                  <c:pt idx="25">
                    <c:v>2023-2024</c:v>
                  </c:pt>
                  <c:pt idx="26">
                    <c:v>2011-2012</c:v>
                  </c:pt>
                  <c:pt idx="27">
                    <c:v>2012-2013</c:v>
                  </c:pt>
                  <c:pt idx="28">
                    <c:v>2013-2014</c:v>
                  </c:pt>
                  <c:pt idx="29">
                    <c:v>2014-2015</c:v>
                  </c:pt>
                  <c:pt idx="30">
                    <c:v>2015-2016</c:v>
                  </c:pt>
                  <c:pt idx="31">
                    <c:v>2016-2017</c:v>
                  </c:pt>
                  <c:pt idx="32">
                    <c:v>2017-2018</c:v>
                  </c:pt>
                  <c:pt idx="33">
                    <c:v>2018-2019</c:v>
                  </c:pt>
                  <c:pt idx="34">
                    <c:v>2019-2020</c:v>
                  </c:pt>
                  <c:pt idx="35">
                    <c:v>2020-2021</c:v>
                  </c:pt>
                  <c:pt idx="36">
                    <c:v>2021-2022</c:v>
                  </c:pt>
                  <c:pt idx="37">
                    <c:v>2022-2023</c:v>
                  </c:pt>
                  <c:pt idx="38">
                    <c:v>2023-2024</c:v>
                  </c:pt>
                  <c:pt idx="39">
                    <c:v>2011-2012</c:v>
                  </c:pt>
                  <c:pt idx="40">
                    <c:v>2012-2013</c:v>
                  </c:pt>
                  <c:pt idx="41">
                    <c:v>2013-2014</c:v>
                  </c:pt>
                  <c:pt idx="42">
                    <c:v>2014-2015</c:v>
                  </c:pt>
                  <c:pt idx="43">
                    <c:v>2015-2016</c:v>
                  </c:pt>
                  <c:pt idx="44">
                    <c:v>2016-2017</c:v>
                  </c:pt>
                  <c:pt idx="45">
                    <c:v>2017-2018</c:v>
                  </c:pt>
                  <c:pt idx="46">
                    <c:v>2018-2019</c:v>
                  </c:pt>
                  <c:pt idx="47">
                    <c:v>2019-2020</c:v>
                  </c:pt>
                  <c:pt idx="48">
                    <c:v>2020-2021</c:v>
                  </c:pt>
                  <c:pt idx="49">
                    <c:v>2021-2022</c:v>
                  </c:pt>
                  <c:pt idx="50">
                    <c:v>2022-2023</c:v>
                  </c:pt>
                  <c:pt idx="51">
                    <c:v>2023-2024</c:v>
                  </c:pt>
                  <c:pt idx="52">
                    <c:v>2011-2012</c:v>
                  </c:pt>
                  <c:pt idx="53">
                    <c:v>2012-2013</c:v>
                  </c:pt>
                  <c:pt idx="54">
                    <c:v>2013-2014</c:v>
                  </c:pt>
                  <c:pt idx="55">
                    <c:v>2014-2015</c:v>
                  </c:pt>
                  <c:pt idx="56">
                    <c:v>2015-2016</c:v>
                  </c:pt>
                  <c:pt idx="57">
                    <c:v>2016-2017</c:v>
                  </c:pt>
                  <c:pt idx="58">
                    <c:v>2017-2018</c:v>
                  </c:pt>
                  <c:pt idx="59">
                    <c:v>2018-2019</c:v>
                  </c:pt>
                  <c:pt idx="60">
                    <c:v>2019-2020</c:v>
                  </c:pt>
                  <c:pt idx="61">
                    <c:v>2020-2021</c:v>
                  </c:pt>
                  <c:pt idx="62">
                    <c:v>2021-2022</c:v>
                  </c:pt>
                  <c:pt idx="63">
                    <c:v>2022-2023</c:v>
                  </c:pt>
                  <c:pt idx="64">
                    <c:v>2023-2024</c:v>
                  </c:pt>
                  <c:pt idx="65">
                    <c:v>2011-2012</c:v>
                  </c:pt>
                  <c:pt idx="66">
                    <c:v>2012-2013</c:v>
                  </c:pt>
                  <c:pt idx="67">
                    <c:v>2013-2014</c:v>
                  </c:pt>
                  <c:pt idx="68">
                    <c:v>2014-2015</c:v>
                  </c:pt>
                  <c:pt idx="69">
                    <c:v>2015-2016</c:v>
                  </c:pt>
                  <c:pt idx="70">
                    <c:v>2016-2017</c:v>
                  </c:pt>
                  <c:pt idx="71">
                    <c:v>2017-2018</c:v>
                  </c:pt>
                  <c:pt idx="72">
                    <c:v>2018-2019</c:v>
                  </c:pt>
                  <c:pt idx="73">
                    <c:v>2019-2020</c:v>
                  </c:pt>
                  <c:pt idx="74">
                    <c:v>2020-2021</c:v>
                  </c:pt>
                  <c:pt idx="75">
                    <c:v>2021-2022</c:v>
                  </c:pt>
                  <c:pt idx="76">
                    <c:v>2022-2023</c:v>
                  </c:pt>
                  <c:pt idx="77">
                    <c:v>2023-2024</c:v>
                  </c:pt>
                  <c:pt idx="78">
                    <c:v>2011-2012</c:v>
                  </c:pt>
                  <c:pt idx="79">
                    <c:v>2012-2013</c:v>
                  </c:pt>
                  <c:pt idx="80">
                    <c:v>2013-2014</c:v>
                  </c:pt>
                  <c:pt idx="81">
                    <c:v>2014-2015</c:v>
                  </c:pt>
                  <c:pt idx="82">
                    <c:v>2015-2016</c:v>
                  </c:pt>
                  <c:pt idx="83">
                    <c:v>2016-2017</c:v>
                  </c:pt>
                  <c:pt idx="84">
                    <c:v>2017-2018</c:v>
                  </c:pt>
                  <c:pt idx="85">
                    <c:v>2018-2019</c:v>
                  </c:pt>
                  <c:pt idx="86">
                    <c:v>2019-2020</c:v>
                  </c:pt>
                  <c:pt idx="87">
                    <c:v>2020-2021</c:v>
                  </c:pt>
                  <c:pt idx="88">
                    <c:v>2021-2022</c:v>
                  </c:pt>
                  <c:pt idx="89">
                    <c:v>2022-2023</c:v>
                  </c:pt>
                  <c:pt idx="90">
                    <c:v>2023-2024</c:v>
                  </c:pt>
                </c:lvl>
                <c:lvl>
                  <c:pt idx="0">
                    <c:v>General Support Staff</c:v>
                  </c:pt>
                  <c:pt idx="13">
                    <c:v>Health &amp; Social Care Professionals</c:v>
                  </c:pt>
                  <c:pt idx="26">
                    <c:v>Management &amp; Admin</c:v>
                  </c:pt>
                  <c:pt idx="39">
                    <c:v>Medical &amp; Dental</c:v>
                  </c:pt>
                  <c:pt idx="52">
                    <c:v>Nursing</c:v>
                  </c:pt>
                  <c:pt idx="65">
                    <c:v>Other Patient &amp; Client Care</c:v>
                  </c:pt>
                  <c:pt idx="78">
                    <c:v>Total</c:v>
                  </c:pt>
                </c:lvl>
              </c:multiLvlStrCache>
            </c:multiLvlStrRef>
          </c:cat>
          <c:val>
            <c:numRef>
              <c:f>'South West Region'!$C$3:$C$93</c:f>
              <c:numCache>
                <c:formatCode>0.0</c:formatCode>
                <c:ptCount val="91"/>
                <c:pt idx="0">
                  <c:v>15.907032233833373</c:v>
                </c:pt>
                <c:pt idx="1">
                  <c:v>12.852814868462662</c:v>
                </c:pt>
                <c:pt idx="2">
                  <c:v>17.410714285714285</c:v>
                </c:pt>
                <c:pt idx="3">
                  <c:v>27.662813887161452</c:v>
                </c:pt>
                <c:pt idx="4">
                  <c:v>12.187038977143958</c:v>
                </c:pt>
                <c:pt idx="5">
                  <c:v>17.238001958863858</c:v>
                </c:pt>
                <c:pt idx="6">
                  <c:v>27.439613526570049</c:v>
                </c:pt>
                <c:pt idx="7">
                  <c:v>30.009407337723427</c:v>
                </c:pt>
                <c:pt idx="8">
                  <c:v>32.429990966576334</c:v>
                </c:pt>
                <c:pt idx="9">
                  <c:v>57.685950413223139</c:v>
                </c:pt>
                <c:pt idx="10">
                  <c:v>46.635730858468676</c:v>
                </c:pt>
                <c:pt idx="11">
                  <c:v>49.291338582677163</c:v>
                </c:pt>
                <c:pt idx="12">
                  <c:v>38.73456790123457</c:v>
                </c:pt>
                <c:pt idx="13">
                  <c:v>10.416388451163163</c:v>
                </c:pt>
                <c:pt idx="14">
                  <c:v>18.224221647316707</c:v>
                </c:pt>
                <c:pt idx="15">
                  <c:v>29.411764705882355</c:v>
                </c:pt>
                <c:pt idx="16">
                  <c:v>42.401309610068971</c:v>
                </c:pt>
                <c:pt idx="17">
                  <c:v>22.821245843711274</c:v>
                </c:pt>
                <c:pt idx="18">
                  <c:v>39.805825242718448</c:v>
                </c:pt>
                <c:pt idx="19">
                  <c:v>48.754789272030649</c:v>
                </c:pt>
                <c:pt idx="20">
                  <c:v>54.299065420560744</c:v>
                </c:pt>
                <c:pt idx="21">
                  <c:v>65.829596412556057</c:v>
                </c:pt>
                <c:pt idx="22">
                  <c:v>80.750407830342567</c:v>
                </c:pt>
                <c:pt idx="23">
                  <c:v>74.67282525019246</c:v>
                </c:pt>
                <c:pt idx="24">
                  <c:v>46.25454545454545</c:v>
                </c:pt>
                <c:pt idx="25">
                  <c:v>50.488826815642462</c:v>
                </c:pt>
                <c:pt idx="26">
                  <c:v>14.155712841253793</c:v>
                </c:pt>
                <c:pt idx="27">
                  <c:v>13.606127796815159</c:v>
                </c:pt>
                <c:pt idx="28">
                  <c:v>17.464114832535884</c:v>
                </c:pt>
                <c:pt idx="29">
                  <c:v>8.8600741152231546</c:v>
                </c:pt>
                <c:pt idx="30">
                  <c:v>16.142315928183166</c:v>
                </c:pt>
                <c:pt idx="31">
                  <c:v>26.140684410646386</c:v>
                </c:pt>
                <c:pt idx="32">
                  <c:v>35.555555555555557</c:v>
                </c:pt>
                <c:pt idx="33">
                  <c:v>42.446633825944168</c:v>
                </c:pt>
                <c:pt idx="34">
                  <c:v>46.752205292702484</c:v>
                </c:pt>
                <c:pt idx="35">
                  <c:v>67.879256965944265</c:v>
                </c:pt>
                <c:pt idx="36">
                  <c:v>58.271236959761552</c:v>
                </c:pt>
                <c:pt idx="37">
                  <c:v>41.536273115220482</c:v>
                </c:pt>
                <c:pt idx="38">
                  <c:v>40.111809923130679</c:v>
                </c:pt>
                <c:pt idx="39">
                  <c:v>15.671748112266704</c:v>
                </c:pt>
                <c:pt idx="40">
                  <c:v>19.153936545240892</c:v>
                </c:pt>
                <c:pt idx="41">
                  <c:v>30.813124108416545</c:v>
                </c:pt>
                <c:pt idx="42">
                  <c:v>21.437868463364214</c:v>
                </c:pt>
                <c:pt idx="43">
                  <c:v>28.483294134332414</c:v>
                </c:pt>
                <c:pt idx="44">
                  <c:v>43.850806451612904</c:v>
                </c:pt>
                <c:pt idx="45">
                  <c:v>60.720887245841041</c:v>
                </c:pt>
                <c:pt idx="46">
                  <c:v>70.346715328467155</c:v>
                </c:pt>
                <c:pt idx="47">
                  <c:v>68.620378719567171</c:v>
                </c:pt>
                <c:pt idx="48">
                  <c:v>84.890333062550766</c:v>
                </c:pt>
                <c:pt idx="49">
                  <c:v>77.813248204309659</c:v>
                </c:pt>
                <c:pt idx="50">
                  <c:v>73.813056379821958</c:v>
                </c:pt>
                <c:pt idx="51">
                  <c:v>65.679676985195158</c:v>
                </c:pt>
                <c:pt idx="52">
                  <c:v>5.307657230000971</c:v>
                </c:pt>
                <c:pt idx="53">
                  <c:v>8.1813598181074418</c:v>
                </c:pt>
                <c:pt idx="54">
                  <c:v>11.598746081504702</c:v>
                </c:pt>
                <c:pt idx="55">
                  <c:v>10.814814814814815</c:v>
                </c:pt>
                <c:pt idx="56">
                  <c:v>10.057677702744309</c:v>
                </c:pt>
                <c:pt idx="57">
                  <c:v>16.250760803408397</c:v>
                </c:pt>
                <c:pt idx="58">
                  <c:v>30.223986390700315</c:v>
                </c:pt>
                <c:pt idx="59">
                  <c:v>43.135683760683762</c:v>
                </c:pt>
                <c:pt idx="60">
                  <c:v>47.443105756358769</c:v>
                </c:pt>
                <c:pt idx="61">
                  <c:v>63.64602710603242</c:v>
                </c:pt>
                <c:pt idx="62">
                  <c:v>57.164142041221751</c:v>
                </c:pt>
                <c:pt idx="63">
                  <c:v>53.26694194802041</c:v>
                </c:pt>
                <c:pt idx="64">
                  <c:v>45.024243823597324</c:v>
                </c:pt>
                <c:pt idx="65">
                  <c:v>3.8856508465167923</c:v>
                </c:pt>
                <c:pt idx="66">
                  <c:v>8.0024283230773481</c:v>
                </c:pt>
                <c:pt idx="67">
                  <c:v>11.272727272727273</c:v>
                </c:pt>
                <c:pt idx="68">
                  <c:v>8.0767289247854634</c:v>
                </c:pt>
                <c:pt idx="69">
                  <c:v>15.467360354343162</c:v>
                </c:pt>
                <c:pt idx="70">
                  <c:v>18.136020151133501</c:v>
                </c:pt>
                <c:pt idx="71">
                  <c:v>36.748329621380847</c:v>
                </c:pt>
                <c:pt idx="72">
                  <c:v>52.156057494866523</c:v>
                </c:pt>
                <c:pt idx="73">
                  <c:v>52.462121212121218</c:v>
                </c:pt>
                <c:pt idx="74">
                  <c:v>51.926298157453928</c:v>
                </c:pt>
                <c:pt idx="75">
                  <c:v>50.496688741721854</c:v>
                </c:pt>
                <c:pt idx="76">
                  <c:v>66.380543633762528</c:v>
                </c:pt>
                <c:pt idx="77">
                  <c:v>57.853403141361262</c:v>
                </c:pt>
                <c:pt idx="78">
                  <c:v>9.8422420251196581</c:v>
                </c:pt>
                <c:pt idx="79">
                  <c:v>11.987479120169564</c:v>
                </c:pt>
                <c:pt idx="80">
                  <c:v>17.287106566544178</c:v>
                </c:pt>
                <c:pt idx="81">
                  <c:v>14.846372321198038</c:v>
                </c:pt>
                <c:pt idx="82">
                  <c:v>15.279635194986612</c:v>
                </c:pt>
                <c:pt idx="83">
                  <c:v>24.247557003257327</c:v>
                </c:pt>
                <c:pt idx="84">
                  <c:v>37.281810521247138</c:v>
                </c:pt>
                <c:pt idx="85">
                  <c:v>46.750403318737035</c:v>
                </c:pt>
                <c:pt idx="86">
                  <c:v>50.740866417826034</c:v>
                </c:pt>
                <c:pt idx="87">
                  <c:v>67.764781628930137</c:v>
                </c:pt>
                <c:pt idx="88">
                  <c:v>60.470564269708696</c:v>
                </c:pt>
                <c:pt idx="89">
                  <c:v>53.822809593734696</c:v>
                </c:pt>
                <c:pt idx="90">
                  <c:v>48.109869646182496</c:v>
                </c:pt>
              </c:numCache>
            </c:numRef>
          </c:val>
          <c:extLst>
            <c:ext xmlns:c16="http://schemas.microsoft.com/office/drawing/2014/chart" uri="{C3380CC4-5D6E-409C-BE32-E72D297353CC}">
              <c16:uniqueId val="{00000000-5B52-49CB-8A01-61D1B5C48715}"/>
            </c:ext>
          </c:extLst>
        </c:ser>
        <c:dLbls>
          <c:showLegendKey val="0"/>
          <c:showVal val="0"/>
          <c:showCatName val="0"/>
          <c:showSerName val="0"/>
          <c:showPercent val="0"/>
          <c:showBubbleSize val="0"/>
        </c:dLbls>
        <c:gapWidth val="150"/>
        <c:axId val="424381056"/>
        <c:axId val="424391424"/>
      </c:barChart>
      <c:catAx>
        <c:axId val="424381056"/>
        <c:scaling>
          <c:orientation val="minMax"/>
        </c:scaling>
        <c:delete val="0"/>
        <c:axPos val="b"/>
        <c:title>
          <c:tx>
            <c:rich>
              <a:bodyPr/>
              <a:lstStyle/>
              <a:p>
                <a:pPr>
                  <a:defRPr sz="1400"/>
                </a:pPr>
                <a:r>
                  <a:rPr lang="en-US" sz="1400"/>
                  <a:t>Season</a:t>
                </a:r>
              </a:p>
            </c:rich>
          </c:tx>
          <c:overlay val="0"/>
        </c:title>
        <c:numFmt formatCode="General" sourceLinked="0"/>
        <c:majorTickMark val="out"/>
        <c:minorTickMark val="none"/>
        <c:tickLblPos val="nextTo"/>
        <c:txPr>
          <a:bodyPr/>
          <a:lstStyle/>
          <a:p>
            <a:pPr>
              <a:defRPr sz="800"/>
            </a:pPr>
            <a:endParaRPr lang="en-US"/>
          </a:p>
        </c:txPr>
        <c:crossAx val="424391424"/>
        <c:crosses val="autoZero"/>
        <c:auto val="1"/>
        <c:lblAlgn val="ctr"/>
        <c:lblOffset val="100"/>
        <c:tickLblSkip val="1"/>
        <c:noMultiLvlLbl val="0"/>
      </c:catAx>
      <c:valAx>
        <c:axId val="424391424"/>
        <c:scaling>
          <c:orientation val="minMax"/>
        </c:scaling>
        <c:delete val="0"/>
        <c:axPos val="l"/>
        <c:title>
          <c:tx>
            <c:rich>
              <a:bodyPr rot="-5400000" vert="horz"/>
              <a:lstStyle/>
              <a:p>
                <a:pPr>
                  <a:defRPr sz="1400"/>
                </a:pPr>
                <a:r>
                  <a:rPr lang="en-US" sz="1400"/>
                  <a:t>Overall % Uptake</a:t>
                </a:r>
              </a:p>
            </c:rich>
          </c:tx>
          <c:layout>
            <c:manualLayout>
              <c:xMode val="edge"/>
              <c:yMode val="edge"/>
              <c:x val="4.8025214329998553E-3"/>
              <c:y val="0.11000865276455828"/>
            </c:manualLayout>
          </c:layout>
          <c:overlay val="0"/>
        </c:title>
        <c:numFmt formatCode="0.0" sourceLinked="1"/>
        <c:majorTickMark val="out"/>
        <c:minorTickMark val="none"/>
        <c:tickLblPos val="nextTo"/>
        <c:txPr>
          <a:bodyPr/>
          <a:lstStyle/>
          <a:p>
            <a:pPr>
              <a:defRPr sz="1200"/>
            </a:pPr>
            <a:endParaRPr lang="en-US"/>
          </a:p>
        </c:txPr>
        <c:crossAx val="424381056"/>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0" dt="2021-10-27T03:54:19.983" idx="12">
    <p:pos x="10" y="10"/>
    <p:text>suggest  replace with "by season"</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21-10-27T03:54:19.983" idx="12">
    <p:pos x="10" y="10"/>
    <p:text>suggest  replace with "by season"</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21-10-27T03:54:19.983" idx="12">
    <p:pos x="10" y="10"/>
    <p:text>suggest  replace with "by season"</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A7D1A4-A9F8-474F-96CB-201549362900}" type="datetimeFigureOut">
              <a:rPr lang="en-IE" smtClean="0"/>
              <a:t>19/07/2024</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908BF7-63AD-4786-B1BA-C1B9B7BEBC86}" type="slidenum">
              <a:rPr lang="en-IE" smtClean="0"/>
              <a:t>‹#›</a:t>
            </a:fld>
            <a:endParaRPr lang="en-IE" dirty="0"/>
          </a:p>
        </p:txBody>
      </p:sp>
    </p:spTree>
    <p:extLst>
      <p:ext uri="{BB962C8B-B14F-4D97-AF65-F5344CB8AC3E}">
        <p14:creationId xmlns:p14="http://schemas.microsoft.com/office/powerpoint/2010/main" val="306295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assets.hse.ie/media/documents/Introducing_HSE_Health_Regions.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assets.hse.ie/media/documents/Introducing_HSE_Health_Regions.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assets.hse.ie/media/documents/Introducing_HSE_Health_Regions.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assets.hse.ie/media/documents/Introducing_HSE_Health_Regions.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Ɨ Data for 2016-2017 changed from previous published annual report as the uptake for the Mater Misericordiae University Hospital was changed from 32.9% to 38.9% in October 2017</a:t>
            </a:r>
          </a:p>
          <a:p>
            <a:r>
              <a:rPr lang="en-IE" sz="1200" kern="1200" dirty="0">
                <a:solidFill>
                  <a:schemeClr val="tx1"/>
                </a:solidFill>
                <a:effectLst/>
                <a:latin typeface="+mn-lt"/>
                <a:ea typeface="+mn-ea"/>
                <a:cs typeface="+mn-cs"/>
              </a:rPr>
              <a:t>ƗƗChildren's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r>
              <a:rPr lang="en-IE" sz="1200" kern="1200" dirty="0">
                <a:solidFill>
                  <a:schemeClr val="tx1"/>
                </a:solidFill>
                <a:effectLst/>
                <a:latin typeface="+mn-lt"/>
                <a:ea typeface="+mn-ea"/>
                <a:cs typeface="+mn-cs"/>
              </a:rPr>
              <a:t>§Seven HSE hospitals that could not provide a full set of returns, four were part of the </a:t>
            </a:r>
            <a:r>
              <a:rPr lang="en-IE" sz="1200" kern="1200" dirty="0" err="1">
                <a:solidFill>
                  <a:schemeClr val="tx1"/>
                </a:solidFill>
                <a:effectLst/>
                <a:latin typeface="+mn-lt"/>
                <a:ea typeface="+mn-ea"/>
                <a:cs typeface="+mn-cs"/>
              </a:rPr>
              <a:t>MidWest</a:t>
            </a:r>
            <a:r>
              <a:rPr lang="en-IE" sz="1200" kern="1200" dirty="0">
                <a:solidFill>
                  <a:schemeClr val="tx1"/>
                </a:solidFill>
                <a:effectLst/>
                <a:latin typeface="+mn-lt"/>
                <a:ea typeface="+mn-ea"/>
                <a:cs typeface="+mn-cs"/>
              </a:rPr>
              <a:t> hospital group: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where staff are paid by Crumlin Children’s Hospital which also managed the vaccination of the NPH team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8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5</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14</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15</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16</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17</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18</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19</a:t>
            </a:fld>
            <a:endParaRPr lang="en-IE" dirty="0"/>
          </a:p>
        </p:txBody>
      </p:sp>
    </p:spTree>
    <p:extLst>
      <p:ext uri="{BB962C8B-B14F-4D97-AF65-F5344CB8AC3E}">
        <p14:creationId xmlns:p14="http://schemas.microsoft.com/office/powerpoint/2010/main" val="2825620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NB: There was one LTCF each in the 2014-2015 and in 2016-2017  seasons where the sum of vaccinated staff in each category of staff do not equate to the reported total  number vaccinated staff; In 2026-2017 season the sum of the vaccinated staff in each category of staff do not equate to the reported total  number in each category of staff </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20</a:t>
            </a:fld>
            <a:endParaRPr lang="en-IE" dirty="0"/>
          </a:p>
        </p:txBody>
      </p:sp>
    </p:spTree>
    <p:extLst>
      <p:ext uri="{BB962C8B-B14F-4D97-AF65-F5344CB8AC3E}">
        <p14:creationId xmlns:p14="http://schemas.microsoft.com/office/powerpoint/2010/main" val="1317304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22</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23</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24</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r>
              <a:rPr lang="en-IE" sz="1200" kern="1200" dirty="0">
                <a:solidFill>
                  <a:schemeClr val="tx1"/>
                </a:solidFill>
                <a:effectLst/>
                <a:latin typeface="+mn-lt"/>
                <a:ea typeface="+mn-ea"/>
                <a:cs typeface="+mn-cs"/>
              </a:rPr>
              <a:t>n/a = not available/data not reported</a:t>
            </a:r>
          </a:p>
          <a:p>
            <a:r>
              <a:rPr lang="en-IE" sz="1200" kern="1200" baseline="30000" dirty="0" err="1">
                <a:solidFill>
                  <a:schemeClr val="tx1"/>
                </a:solidFill>
                <a:effectLst/>
                <a:latin typeface="+mn-lt"/>
                <a:ea typeface="+mn-ea"/>
                <a:cs typeface="+mn-cs"/>
              </a:rPr>
              <a:t>Ɨ</a:t>
            </a:r>
            <a:r>
              <a:rPr lang="en-IE" sz="1200" kern="1200" dirty="0" err="1">
                <a:solidFill>
                  <a:schemeClr val="tx1"/>
                </a:solidFill>
                <a:effectLst/>
                <a:latin typeface="+mn-lt"/>
                <a:ea typeface="+mn-ea"/>
                <a:cs typeface="+mn-cs"/>
              </a:rPr>
              <a:t>See</a:t>
            </a:r>
            <a:r>
              <a:rPr lang="en-IE" sz="1200" kern="1200" dirty="0">
                <a:solidFill>
                  <a:schemeClr val="tx1"/>
                </a:solidFill>
                <a:effectLst/>
                <a:latin typeface="+mn-lt"/>
                <a:ea typeface="+mn-ea"/>
                <a:cs typeface="+mn-cs"/>
              </a:rPr>
              <a:t> </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https://assets.hse.ie/media/documents/Introducing_HSE_Health_Regions.pdf</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IE" sz="1200" kern="1200" dirty="0">
                <a:solidFill>
                  <a:schemeClr val="tx1"/>
                </a:solidFill>
                <a:effectLst/>
                <a:latin typeface="+mn-lt"/>
                <a:ea typeface="+mn-ea"/>
                <a:cs typeface="+mn-cs"/>
              </a:rPr>
              <a:t>for details of hospital groups and their location</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was changed from 32.9% to 38.9% in October 2017</a:t>
            </a:r>
          </a:p>
          <a:p>
            <a:r>
              <a:rPr lang="en-IE" sz="1200" kern="1200" baseline="30000" dirty="0" err="1">
                <a:solidFill>
                  <a:schemeClr val="tx1"/>
                </a:solidFill>
                <a:effectLst/>
                <a:latin typeface="+mn-lt"/>
                <a:ea typeface="+mn-ea"/>
                <a:cs typeface="+mn-cs"/>
              </a:rPr>
              <a:t>Ɨ</a:t>
            </a:r>
            <a:r>
              <a:rPr lang="en-IE" sz="1200" kern="1200" dirty="0" err="1">
                <a:solidFill>
                  <a:schemeClr val="tx1"/>
                </a:solidFill>
                <a:effectLst/>
                <a:latin typeface="+mn-lt"/>
                <a:ea typeface="+mn-ea"/>
                <a:cs typeface="+mn-cs"/>
              </a:rPr>
              <a:t>Children's</a:t>
            </a:r>
            <a:r>
              <a:rPr lang="en-IE" sz="1200" kern="1200" dirty="0">
                <a:solidFill>
                  <a:schemeClr val="tx1"/>
                </a:solidFill>
                <a:effectLst/>
                <a:latin typeface="+mn-lt"/>
                <a:ea typeface="+mn-ea"/>
                <a:cs typeface="+mn-cs"/>
              </a:rPr>
              <a:t> Hospital Ireland (Tallaght University Hospital (paediatric) Unit did not provide a return in 2019-2020 season</a:t>
            </a:r>
          </a:p>
          <a:p>
            <a:r>
              <a:rPr lang="en-IE" sz="1200" kern="1200" dirty="0">
                <a:solidFill>
                  <a:schemeClr val="tx1"/>
                </a:solidFill>
                <a:effectLst/>
                <a:latin typeface="+mn-lt"/>
                <a:ea typeface="+mn-ea"/>
                <a:cs typeface="+mn-cs"/>
              </a:rPr>
              <a:t>ƗƗChildren's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§Seven HSE hospitals that could not provide a full set of returns, four were part of the </a:t>
            </a:r>
            <a:r>
              <a:rPr lang="en-IE" sz="1200" kern="1200" dirty="0" err="1">
                <a:solidFill>
                  <a:schemeClr val="tx1"/>
                </a:solidFill>
                <a:effectLst/>
                <a:latin typeface="+mn-lt"/>
                <a:ea typeface="+mn-ea"/>
                <a:cs typeface="+mn-cs"/>
              </a:rPr>
              <a:t>MidWest</a:t>
            </a:r>
            <a:r>
              <a:rPr lang="en-IE" sz="1200" kern="1200" dirty="0">
                <a:solidFill>
                  <a:schemeClr val="tx1"/>
                </a:solidFill>
                <a:effectLst/>
                <a:latin typeface="+mn-lt"/>
                <a:ea typeface="+mn-ea"/>
                <a:cs typeface="+mn-cs"/>
              </a:rPr>
              <a:t> hospital group: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where staff are paid by Crumlin Children’s Hospital which also managed the vaccination of the NPH team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1200" kern="1200" dirty="0">
              <a:solidFill>
                <a:schemeClr val="tx1"/>
              </a:solidFill>
              <a:effectLst/>
              <a:latin typeface="+mn-lt"/>
              <a:ea typeface="+mn-ea"/>
              <a:cs typeface="+mn-cs"/>
            </a:endParaRPr>
          </a:p>
          <a:p>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6</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25</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September 2022</a:t>
            </a:r>
            <a:endParaRPr lang="en-IE" sz="1200" b="0" i="1"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**LTCFs who are private or whose funding status was not verified at time of writing</a:t>
            </a:r>
          </a:p>
        </p:txBody>
      </p:sp>
      <p:sp>
        <p:nvSpPr>
          <p:cNvPr id="4" name="Slide Number Placeholder 3"/>
          <p:cNvSpPr>
            <a:spLocks noGrp="1"/>
          </p:cNvSpPr>
          <p:nvPr>
            <p:ph type="sldNum" sz="quarter" idx="10"/>
          </p:nvPr>
        </p:nvSpPr>
        <p:spPr/>
        <p:txBody>
          <a:bodyPr/>
          <a:lstStyle/>
          <a:p>
            <a:fld id="{5A908BF7-63AD-4786-B1BA-C1B9B7BEBC86}" type="slidenum">
              <a:rPr lang="en-IE" smtClean="0"/>
              <a:t>26</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p>
        </p:txBody>
      </p:sp>
      <p:sp>
        <p:nvSpPr>
          <p:cNvPr id="4" name="Slide Number Placeholder 3"/>
          <p:cNvSpPr>
            <a:spLocks noGrp="1"/>
          </p:cNvSpPr>
          <p:nvPr>
            <p:ph type="sldNum" sz="quarter" idx="10"/>
          </p:nvPr>
        </p:nvSpPr>
        <p:spPr/>
        <p:txBody>
          <a:bodyPr/>
          <a:lstStyle/>
          <a:p>
            <a:fld id="{5A908BF7-63AD-4786-B1BA-C1B9B7BEBC86}" type="slidenum">
              <a:rPr lang="en-IE" smtClean="0"/>
              <a:t>27</a:t>
            </a:fld>
            <a:endParaRPr lang="en-IE" dirty="0"/>
          </a:p>
        </p:txBody>
      </p:sp>
    </p:spTree>
    <p:extLst>
      <p:ext uri="{BB962C8B-B14F-4D97-AF65-F5344CB8AC3E}">
        <p14:creationId xmlns:p14="http://schemas.microsoft.com/office/powerpoint/2010/main" val="715201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2022</a:t>
            </a:r>
          </a:p>
        </p:txBody>
      </p:sp>
      <p:sp>
        <p:nvSpPr>
          <p:cNvPr id="4" name="Slide Number Placeholder 3"/>
          <p:cNvSpPr>
            <a:spLocks noGrp="1"/>
          </p:cNvSpPr>
          <p:nvPr>
            <p:ph type="sldNum" sz="quarter" idx="10"/>
          </p:nvPr>
        </p:nvSpPr>
        <p:spPr/>
        <p:txBody>
          <a:bodyPr/>
          <a:lstStyle/>
          <a:p>
            <a:fld id="{5A908BF7-63AD-4786-B1BA-C1B9B7BEBC86}" type="slidenum">
              <a:rPr lang="en-IE" smtClean="0"/>
              <a:t>28</a:t>
            </a:fld>
            <a:endParaRPr lang="en-IE" dirty="0"/>
          </a:p>
        </p:txBody>
      </p:sp>
    </p:spTree>
    <p:extLst>
      <p:ext uri="{BB962C8B-B14F-4D97-AF65-F5344CB8AC3E}">
        <p14:creationId xmlns:p14="http://schemas.microsoft.com/office/powerpoint/2010/main" val="1662093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29</a:t>
            </a:fld>
            <a:endParaRPr lang="en-IE" dirty="0"/>
          </a:p>
        </p:txBody>
      </p:sp>
    </p:spTree>
    <p:extLst>
      <p:ext uri="{BB962C8B-B14F-4D97-AF65-F5344CB8AC3E}">
        <p14:creationId xmlns:p14="http://schemas.microsoft.com/office/powerpoint/2010/main" val="620830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30</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31</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32</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33</a:t>
            </a:fld>
            <a:endParaRPr lang="en-IE" dirty="0"/>
          </a:p>
        </p:txBody>
      </p:sp>
    </p:spTree>
    <p:extLst>
      <p:ext uri="{BB962C8B-B14F-4D97-AF65-F5344CB8AC3E}">
        <p14:creationId xmlns:p14="http://schemas.microsoft.com/office/powerpoint/2010/main" val="12304778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34</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na = not available/data not reported</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was changed from 32.9% to 38.9% in October 2017</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baseline="30000" dirty="0">
                <a:solidFill>
                  <a:schemeClr val="tx1"/>
                </a:solidFill>
                <a:effectLst/>
                <a:latin typeface="+mn-lt"/>
                <a:ea typeface="+mn-ea"/>
                <a:cs typeface="+mn-cs"/>
              </a:rPr>
              <a:t>Ɨ</a:t>
            </a:r>
            <a:r>
              <a:rPr lang="en-IE" sz="1200" kern="1200" dirty="0">
                <a:solidFill>
                  <a:schemeClr val="tx1"/>
                </a:solidFill>
                <a:effectLst/>
                <a:latin typeface="+mn-lt"/>
                <a:ea typeface="+mn-ea"/>
                <a:cs typeface="+mn-cs"/>
              </a:rPr>
              <a:t>Children's Hospital Ireland (Tallaght University Hospital (paediatric) Unit did not provide a return in 2019-2020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ƗƗChildren's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§Seven HSE hospitals that could not provide a full set of returns, four were part of the Mid-West (UL) hospital group: University Hospital Limerick, University Maternity Hospital Limerick, St. John’s Hospital, Limerick and Croom Orthopaedic Hospital. The Children's Health Ireland hospital group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a:t>
            </a:r>
            <a:r>
              <a:rPr lang="en-IE" sz="1200" dirty="0" err="1">
                <a:effectLst/>
                <a:latin typeface="Calibri" panose="020F0502020204030204" pitchFamily="34" charset="0"/>
                <a:ea typeface="Calibri" panose="020F0502020204030204" pitchFamily="34" charset="0"/>
                <a:cs typeface="Times New Roman" panose="02020603050405020304" pitchFamily="18" charset="0"/>
              </a:rPr>
              <a:t>Dún</a:t>
            </a:r>
            <a:r>
              <a:rPr lang="en-IE" sz="1200" dirty="0">
                <a:effectLst/>
                <a:latin typeface="Calibri" panose="020F0502020204030204" pitchFamily="34" charset="0"/>
                <a:ea typeface="Calibri" panose="020F0502020204030204" pitchFamily="34" charset="0"/>
                <a:cs typeface="Times New Roman" panose="02020603050405020304" pitchFamily="18" charset="0"/>
              </a:rPr>
              <a:t>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a:t>
            </a:r>
            <a:r>
              <a:rPr lang="en-IE" sz="1200" dirty="0" err="1">
                <a:solidFill>
                  <a:srgbClr val="000000"/>
                </a:solidFill>
                <a:effectLst/>
                <a:latin typeface="Calibri" panose="020F0502020204030204" pitchFamily="34" charset="0"/>
                <a:ea typeface="Times New Roman" panose="02020603050405020304" pitchFamily="18" charset="0"/>
              </a:rPr>
              <a:t>Childrens</a:t>
            </a:r>
            <a:r>
              <a:rPr lang="en-IE" sz="1200" dirty="0">
                <a:solidFill>
                  <a:srgbClr val="000000"/>
                </a:solidFill>
                <a:effectLst/>
                <a:latin typeface="Calibri" panose="020F0502020204030204" pitchFamily="34" charset="0"/>
                <a:ea typeface="Times New Roman" panose="02020603050405020304" pitchFamily="18" charset="0"/>
              </a:rPr>
              <a:t>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where staff are paid by Crumlin Children’s Hospital which also managed the vaccination of the NPH team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8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7</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35</a:t>
            </a:fld>
            <a:endParaRPr lang="en-IE" dirty="0"/>
          </a:p>
        </p:txBody>
      </p:sp>
    </p:spTree>
    <p:extLst>
      <p:ext uri="{BB962C8B-B14F-4D97-AF65-F5344CB8AC3E}">
        <p14:creationId xmlns:p14="http://schemas.microsoft.com/office/powerpoint/2010/main" val="10903250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36</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37</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38</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p:txBody>
          <a:bodyPr/>
          <a:lstStyle/>
          <a:p>
            <a:fld id="{5A908BF7-63AD-4786-B1BA-C1B9B7BEBC86}" type="slidenum">
              <a:rPr lang="en-IE" smtClean="0"/>
              <a:t>39</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E" dirty="0"/>
          </a:p>
        </p:txBody>
      </p:sp>
      <p:sp>
        <p:nvSpPr>
          <p:cNvPr id="4" name="Slide Number Placeholder 3"/>
          <p:cNvSpPr>
            <a:spLocks noGrp="1"/>
          </p:cNvSpPr>
          <p:nvPr>
            <p:ph type="sldNum" sz="quarter" idx="10"/>
          </p:nvPr>
        </p:nvSpPr>
        <p:spPr/>
        <p:txBody>
          <a:bodyPr/>
          <a:lstStyle/>
          <a:p>
            <a:fld id="{5A908BF7-63AD-4786-B1BA-C1B9B7BEBC86}" type="slidenum">
              <a:rPr lang="en-IE" smtClean="0"/>
              <a:t>40</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41</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E" dirty="0"/>
          </a:p>
        </p:txBody>
      </p:sp>
      <p:sp>
        <p:nvSpPr>
          <p:cNvPr id="4" name="Slide Number Placeholder 3"/>
          <p:cNvSpPr>
            <a:spLocks noGrp="1"/>
          </p:cNvSpPr>
          <p:nvPr>
            <p:ph type="sldNum" sz="quarter" idx="10"/>
          </p:nvPr>
        </p:nvSpPr>
        <p:spPr/>
        <p:txBody>
          <a:bodyPr/>
          <a:lstStyle/>
          <a:p>
            <a:fld id="{5A908BF7-63AD-4786-B1BA-C1B9B7BEBC86}" type="slidenum">
              <a:rPr lang="en-IE" smtClean="0"/>
              <a:t>42</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43</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p:txBody>
          <a:bodyPr/>
          <a:lstStyle/>
          <a:p>
            <a:fld id="{5A908BF7-63AD-4786-B1BA-C1B9B7BEBC86}" type="slidenum">
              <a:rPr lang="en-IE" smtClean="0"/>
              <a:t>44</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na = not available/data not reported</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was changed from 32.9% to 38.9% in October 2017</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baseline="30000" dirty="0">
                <a:solidFill>
                  <a:schemeClr val="tx1"/>
                </a:solidFill>
                <a:effectLst/>
                <a:latin typeface="+mn-lt"/>
                <a:ea typeface="+mn-ea"/>
                <a:cs typeface="+mn-cs"/>
              </a:rPr>
              <a:t>Ɨ</a:t>
            </a:r>
            <a:r>
              <a:rPr lang="en-IE" sz="1200" kern="1200" dirty="0">
                <a:solidFill>
                  <a:schemeClr val="tx1"/>
                </a:solidFill>
                <a:effectLst/>
                <a:latin typeface="+mn-lt"/>
                <a:ea typeface="+mn-ea"/>
                <a:cs typeface="+mn-cs"/>
              </a:rPr>
              <a:t>Children's Hospital Ireland (Tallaght University Hospital (paediatric) Unit did not provide a return in 2019-2020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ƗƗChildren's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§Seven HSE hospitals that could not provide a full set of returns, four were part of the </a:t>
            </a:r>
            <a:r>
              <a:rPr lang="en-IE" sz="1200" kern="1200" dirty="0" err="1">
                <a:solidFill>
                  <a:schemeClr val="tx1"/>
                </a:solidFill>
                <a:effectLst/>
                <a:latin typeface="+mn-lt"/>
                <a:ea typeface="+mn-ea"/>
                <a:cs typeface="+mn-cs"/>
              </a:rPr>
              <a:t>MidWest</a:t>
            </a:r>
            <a:r>
              <a:rPr lang="en-IE" sz="1200" kern="1200" dirty="0">
                <a:solidFill>
                  <a:schemeClr val="tx1"/>
                </a:solidFill>
                <a:effectLst/>
                <a:latin typeface="+mn-lt"/>
                <a:ea typeface="+mn-ea"/>
                <a:cs typeface="+mn-cs"/>
              </a:rPr>
              <a:t> hospital group: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where staff are paid by Crumlin Children’s Hospital which also managed the vaccination of the NPH team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8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8</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45</a:t>
            </a:fld>
            <a:endParaRPr lang="en-IE" dirty="0"/>
          </a:p>
        </p:txBody>
      </p:sp>
    </p:spTree>
    <p:extLst>
      <p:ext uri="{BB962C8B-B14F-4D97-AF65-F5344CB8AC3E}">
        <p14:creationId xmlns:p14="http://schemas.microsoft.com/office/powerpoint/2010/main" val="25897535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46</a:t>
            </a:fld>
            <a:endParaRPr lang="en-IE" dirty="0"/>
          </a:p>
        </p:txBody>
      </p:sp>
    </p:spTree>
    <p:extLst>
      <p:ext uri="{BB962C8B-B14F-4D97-AF65-F5344CB8AC3E}">
        <p14:creationId xmlns:p14="http://schemas.microsoft.com/office/powerpoint/2010/main" val="10148941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47</a:t>
            </a:fld>
            <a:endParaRPr lang="en-IE" dirty="0"/>
          </a:p>
        </p:txBody>
      </p:sp>
    </p:spTree>
    <p:extLst>
      <p:ext uri="{BB962C8B-B14F-4D97-AF65-F5344CB8AC3E}">
        <p14:creationId xmlns:p14="http://schemas.microsoft.com/office/powerpoint/2010/main" val="15886633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48</a:t>
            </a:fld>
            <a:endParaRPr lang="en-IE" dirty="0"/>
          </a:p>
        </p:txBody>
      </p:sp>
    </p:spTree>
    <p:extLst>
      <p:ext uri="{BB962C8B-B14F-4D97-AF65-F5344CB8AC3E}">
        <p14:creationId xmlns:p14="http://schemas.microsoft.com/office/powerpoint/2010/main" val="16141295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49</a:t>
            </a:fld>
            <a:endParaRPr lang="en-IE" dirty="0"/>
          </a:p>
        </p:txBody>
      </p:sp>
    </p:spTree>
    <p:extLst>
      <p:ext uri="{BB962C8B-B14F-4D97-AF65-F5344CB8AC3E}">
        <p14:creationId xmlns:p14="http://schemas.microsoft.com/office/powerpoint/2010/main" val="31141531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50</a:t>
            </a:fld>
            <a:endParaRPr lang="en-IE" dirty="0"/>
          </a:p>
        </p:txBody>
      </p:sp>
    </p:spTree>
    <p:extLst>
      <p:ext uri="{BB962C8B-B14F-4D97-AF65-F5344CB8AC3E}">
        <p14:creationId xmlns:p14="http://schemas.microsoft.com/office/powerpoint/2010/main" val="26800074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Community Health Organisation (CHO) Listing</a:t>
            </a:r>
            <a:r>
              <a:rPr lang="en-IE" sz="1200" kern="1200" dirty="0">
                <a:solidFill>
                  <a:schemeClr val="tx1"/>
                </a:solidFill>
                <a:effectLst/>
                <a:latin typeface="+mn-lt"/>
                <a:ea typeface="+mn-ea"/>
                <a:cs typeface="+mn-cs"/>
              </a:rPr>
              <a:t>:</a:t>
            </a:r>
          </a:p>
          <a:p>
            <a:r>
              <a:rPr lang="en-IE" sz="1200" kern="1200" dirty="0">
                <a:solidFill>
                  <a:schemeClr val="tx1"/>
                </a:solidFill>
                <a:effectLst/>
                <a:latin typeface="+mn-lt"/>
                <a:ea typeface="+mn-ea"/>
                <a:cs typeface="+mn-cs"/>
              </a:rPr>
              <a:t>Area 1: Donegal; Sligo/Leitrim/West Cavan; Cavan/Monaghan; Area 2: Galway; Roscommon; Mayo; Area 3: Clare; Limerick; North Tipperary/East Limerick; Area 4: Kerry; North Cork; North Lee; South Lee; West Cork; Area 5: South Tipperary; Carlow/Kilkenny; Waterford; Wexford; Area 6: Wicklow; Dun Laoghaire; Dublin South East; Area 7: Kildare/West Wicklow; Dublin West; Dublin South City; Dublin South West; Area 8: Laois/Offaly; Longford/Westmeath; Louth/Meath; Area 9: Dublin North; Dublin North Central; Dublin North West</a:t>
            </a:r>
          </a:p>
          <a:p>
            <a:endParaRPr lang="en-IE" dirty="0"/>
          </a:p>
        </p:txBody>
      </p:sp>
      <p:sp>
        <p:nvSpPr>
          <p:cNvPr id="4" name="Slide Number Placeholder 3"/>
          <p:cNvSpPr>
            <a:spLocks noGrp="1"/>
          </p:cNvSpPr>
          <p:nvPr>
            <p:ph type="sldNum" sz="quarter" idx="5"/>
          </p:nvPr>
        </p:nvSpPr>
        <p:spPr/>
        <p:txBody>
          <a:bodyPr/>
          <a:lstStyle/>
          <a:p>
            <a:fld id="{5A908BF7-63AD-4786-B1BA-C1B9B7BEBC86}" type="slidenum">
              <a:rPr lang="en-IE" smtClean="0"/>
              <a:t>51</a:t>
            </a:fld>
            <a:endParaRPr lang="en-IE" dirty="0"/>
          </a:p>
        </p:txBody>
      </p:sp>
    </p:spTree>
    <p:extLst>
      <p:ext uri="{BB962C8B-B14F-4D97-AF65-F5344CB8AC3E}">
        <p14:creationId xmlns:p14="http://schemas.microsoft.com/office/powerpoint/2010/main" val="22722303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i="0" u="none" strike="noStrike" dirty="0">
                <a:solidFill>
                  <a:srgbClr val="FFFFFF"/>
                </a:solidFill>
                <a:effectLst/>
                <a:latin typeface="Calibri" panose="020F0502020204030204" pitchFamily="34" charset="0"/>
              </a:rPr>
              <a:t>HSE Health Region</a:t>
            </a:r>
            <a:r>
              <a:rPr lang="en-GB" sz="1200" b="1" i="0" kern="1200" baseline="0" dirty="0">
                <a:solidFill>
                  <a:srgbClr val="BA1F46"/>
                </a:solidFill>
                <a:effectLst/>
                <a:latin typeface="+mn-lt"/>
                <a:ea typeface="+mn-ea"/>
                <a:cs typeface="+mn-cs"/>
              </a:rPr>
              <a:t>=Areas A to F</a:t>
            </a:r>
          </a:p>
          <a:p>
            <a:pPr lvl="0"/>
            <a:r>
              <a:rPr lang="en-IE" sz="1200" b="1" kern="1200" dirty="0">
                <a:solidFill>
                  <a:schemeClr val="tx1"/>
                </a:solidFill>
                <a:effectLst/>
                <a:latin typeface="+mn-lt"/>
                <a:ea typeface="+mn-ea"/>
                <a:cs typeface="+mn-cs"/>
              </a:rPr>
              <a:t>Area A-</a:t>
            </a:r>
            <a:r>
              <a:rPr lang="en-GB" sz="1200" b="1" i="0" u="none" strike="noStrike" dirty="0">
                <a:solidFill>
                  <a:srgbClr val="000000"/>
                </a:solidFill>
                <a:effectLst/>
                <a:latin typeface="Calibri" panose="020F0502020204030204" pitchFamily="34" charset="0"/>
              </a:rPr>
              <a:t>Dublin and North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North Dublin, Meath, Louth, Cavan, and Monaghan;</a:t>
            </a:r>
          </a:p>
          <a:p>
            <a:pPr lvl="0"/>
            <a:r>
              <a:rPr lang="en-IE" sz="1200" b="1" kern="1200" dirty="0">
                <a:solidFill>
                  <a:schemeClr val="tx1"/>
                </a:solidFill>
                <a:effectLst/>
                <a:latin typeface="+mn-lt"/>
                <a:ea typeface="+mn-ea"/>
                <a:cs typeface="+mn-cs"/>
              </a:rPr>
              <a:t>Area B-</a:t>
            </a:r>
            <a:r>
              <a:rPr lang="en-IE" sz="1200" b="1" i="0" u="none" strike="noStrike" dirty="0">
                <a:solidFill>
                  <a:srgbClr val="000000"/>
                </a:solidFill>
                <a:effectLst/>
                <a:latin typeface="Calibri" panose="020F0502020204030204" pitchFamily="34" charset="0"/>
              </a:rPr>
              <a:t>Dublin and Midlands</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Longford, Westmeath, Offaly, Laois, Kildare, and parts of Dublin and Wicklow;</a:t>
            </a:r>
          </a:p>
          <a:p>
            <a:pPr lvl="0"/>
            <a:r>
              <a:rPr lang="en-IE" sz="1200" b="1" kern="1200" dirty="0">
                <a:solidFill>
                  <a:schemeClr val="tx1"/>
                </a:solidFill>
                <a:effectLst/>
                <a:latin typeface="+mn-lt"/>
                <a:ea typeface="+mn-ea"/>
                <a:cs typeface="+mn-cs"/>
              </a:rPr>
              <a:t>Area C-</a:t>
            </a:r>
            <a:r>
              <a:rPr lang="en-GB" sz="1200" b="1" i="0" u="none" strike="noStrike" dirty="0">
                <a:solidFill>
                  <a:srgbClr val="000000"/>
                </a:solidFill>
                <a:effectLst/>
                <a:latin typeface="Calibri" panose="020F0502020204030204" pitchFamily="34" charset="0"/>
              </a:rPr>
              <a:t>Dublin and South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Tipperary South, Waterford, Kilkenny, Carlow, Wexford, Wicklow, part of South Dublin;</a:t>
            </a:r>
          </a:p>
          <a:p>
            <a:pPr lvl="0"/>
            <a:r>
              <a:rPr lang="en-IE" sz="1200" b="1" kern="1200" dirty="0">
                <a:solidFill>
                  <a:schemeClr val="tx1"/>
                </a:solidFill>
                <a:effectLst/>
                <a:latin typeface="+mn-lt"/>
                <a:ea typeface="+mn-ea"/>
                <a:cs typeface="+mn-cs"/>
              </a:rPr>
              <a:t>Area D-</a:t>
            </a:r>
            <a:r>
              <a:rPr lang="en-IE" sz="1200" b="1" i="0" u="none" strike="noStrike" dirty="0">
                <a:solidFill>
                  <a:srgbClr val="000000"/>
                </a:solidFill>
                <a:effectLst/>
                <a:latin typeface="Calibri" panose="020F0502020204030204" pitchFamily="34" charset="0"/>
              </a:rPr>
              <a:t>South West </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Kerry and Cork;</a:t>
            </a:r>
          </a:p>
          <a:p>
            <a:pPr lvl="0"/>
            <a:r>
              <a:rPr lang="en-IE" sz="1200" b="1" kern="1200" dirty="0">
                <a:solidFill>
                  <a:schemeClr val="tx1"/>
                </a:solidFill>
                <a:effectLst/>
                <a:latin typeface="+mn-lt"/>
                <a:ea typeface="+mn-ea"/>
                <a:cs typeface="+mn-cs"/>
              </a:rPr>
              <a:t>Area E-Midwest :</a:t>
            </a:r>
            <a:r>
              <a:rPr lang="en-IE" sz="1200" kern="1200" dirty="0">
                <a:solidFill>
                  <a:schemeClr val="tx1"/>
                </a:solidFill>
                <a:effectLst/>
                <a:latin typeface="+mn-lt"/>
                <a:ea typeface="+mn-ea"/>
                <a:cs typeface="+mn-cs"/>
              </a:rPr>
              <a:t> Limerick, Tipperary and Clare;</a:t>
            </a:r>
          </a:p>
          <a:p>
            <a:r>
              <a:rPr lang="en-IE" sz="1200" b="1" kern="1200" dirty="0">
                <a:solidFill>
                  <a:schemeClr val="tx1"/>
                </a:solidFill>
                <a:effectLst/>
                <a:latin typeface="+mn-lt"/>
                <a:ea typeface="+mn-ea"/>
                <a:cs typeface="+mn-cs"/>
              </a:rPr>
              <a:t>Area F-West and North West :</a:t>
            </a:r>
            <a:r>
              <a:rPr lang="en-IE" sz="1200" kern="1200" dirty="0">
                <a:solidFill>
                  <a:schemeClr val="tx1"/>
                </a:solidFill>
                <a:effectLst/>
                <a:latin typeface="+mn-lt"/>
                <a:ea typeface="+mn-ea"/>
                <a:cs typeface="+mn-cs"/>
              </a:rPr>
              <a:t> Donegal, Sligo, Leitrim, Roscommon, Mayo, and Galway</a:t>
            </a:r>
            <a:endParaRPr lang="en-IE" sz="1200" b="0" i="1" kern="1200" baseline="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5"/>
          </p:nvPr>
        </p:nvSpPr>
        <p:spPr/>
        <p:txBody>
          <a:bodyPr/>
          <a:lstStyle/>
          <a:p>
            <a:fld id="{5A908BF7-63AD-4786-B1BA-C1B9B7BEBC86}" type="slidenum">
              <a:rPr lang="en-IE" smtClean="0"/>
              <a:t>52</a:t>
            </a:fld>
            <a:endParaRPr lang="en-IE" dirty="0"/>
          </a:p>
        </p:txBody>
      </p:sp>
    </p:spTree>
    <p:extLst>
      <p:ext uri="{BB962C8B-B14F-4D97-AF65-F5344CB8AC3E}">
        <p14:creationId xmlns:p14="http://schemas.microsoft.com/office/powerpoint/2010/main" val="6501988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Community Health Organisation (CHO) Listing</a:t>
            </a:r>
            <a:r>
              <a:rPr lang="en-IE" sz="1200" kern="1200" dirty="0">
                <a:solidFill>
                  <a:schemeClr val="tx1"/>
                </a:solidFill>
                <a:effectLst/>
                <a:latin typeface="+mn-lt"/>
                <a:ea typeface="+mn-ea"/>
                <a:cs typeface="+mn-cs"/>
              </a:rPr>
              <a:t>:</a:t>
            </a:r>
          </a:p>
          <a:p>
            <a:r>
              <a:rPr lang="en-IE" sz="1200" kern="1200" dirty="0">
                <a:solidFill>
                  <a:schemeClr val="tx1"/>
                </a:solidFill>
                <a:effectLst/>
                <a:latin typeface="+mn-lt"/>
                <a:ea typeface="+mn-ea"/>
                <a:cs typeface="+mn-cs"/>
              </a:rPr>
              <a:t>Area 1: Donegal; Sligo/Leitrim/West Cavan; Cavan/Monaghan; Area 2: Galway; Roscommon; Mayo; Area 3: Clare; Limerick; North Tipperary/East Limerick; Area 4: Kerry; North Cork; North Lee; South Lee; West Cork; Area 5: South Tipperary; Carlow/Kilkenny; Waterford; Wexford; Area 6: Wicklow; Dun Laoghaire; Dublin South East; Area 7: Kildare/West Wicklow; Dublin West; Dublin South City; Dublin South West; Area 8: Laois/Offaly; Longford/Westmeath; Louth/Meath; Area 9: Dublin North; Dublin North Central; Dublin North West</a:t>
            </a:r>
          </a:p>
        </p:txBody>
      </p:sp>
      <p:sp>
        <p:nvSpPr>
          <p:cNvPr id="4" name="Slide Number Placeholder 3"/>
          <p:cNvSpPr>
            <a:spLocks noGrp="1"/>
          </p:cNvSpPr>
          <p:nvPr>
            <p:ph type="sldNum" sz="quarter" idx="5"/>
          </p:nvPr>
        </p:nvSpPr>
        <p:spPr/>
        <p:txBody>
          <a:bodyPr/>
          <a:lstStyle/>
          <a:p>
            <a:fld id="{5A908BF7-63AD-4786-B1BA-C1B9B7BEBC86}" type="slidenum">
              <a:rPr lang="en-IE" smtClean="0"/>
              <a:t>53</a:t>
            </a:fld>
            <a:endParaRPr lang="en-IE" dirty="0"/>
          </a:p>
        </p:txBody>
      </p:sp>
    </p:spTree>
    <p:extLst>
      <p:ext uri="{BB962C8B-B14F-4D97-AF65-F5344CB8AC3E}">
        <p14:creationId xmlns:p14="http://schemas.microsoft.com/office/powerpoint/2010/main" val="3124163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i="0" u="none" strike="noStrike" dirty="0">
                <a:solidFill>
                  <a:srgbClr val="FFFFFF"/>
                </a:solidFill>
                <a:effectLst/>
                <a:latin typeface="Calibri" panose="020F0502020204030204" pitchFamily="34" charset="0"/>
              </a:rPr>
              <a:t>HSE Health Region</a:t>
            </a:r>
            <a:r>
              <a:rPr lang="en-GB" sz="1200" b="1" i="0" kern="1200" baseline="0" dirty="0">
                <a:solidFill>
                  <a:srgbClr val="BA1F46"/>
                </a:solidFill>
                <a:effectLst/>
                <a:latin typeface="+mn-lt"/>
                <a:ea typeface="+mn-ea"/>
                <a:cs typeface="+mn-cs"/>
              </a:rPr>
              <a:t>=Areas A to F</a:t>
            </a:r>
          </a:p>
          <a:p>
            <a:pPr lvl="0"/>
            <a:r>
              <a:rPr lang="en-IE" sz="1200" b="1" kern="1200" dirty="0">
                <a:solidFill>
                  <a:schemeClr val="tx1"/>
                </a:solidFill>
                <a:effectLst/>
                <a:latin typeface="+mn-lt"/>
                <a:ea typeface="+mn-ea"/>
                <a:cs typeface="+mn-cs"/>
              </a:rPr>
              <a:t>Area A-</a:t>
            </a:r>
            <a:r>
              <a:rPr lang="en-GB" sz="1200" b="1" i="0" u="none" strike="noStrike" dirty="0">
                <a:solidFill>
                  <a:srgbClr val="000000"/>
                </a:solidFill>
                <a:effectLst/>
                <a:latin typeface="Calibri" panose="020F0502020204030204" pitchFamily="34" charset="0"/>
              </a:rPr>
              <a:t>Dublin and North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North Dublin, Meath, Louth, Cavan, and Monaghan;</a:t>
            </a:r>
          </a:p>
          <a:p>
            <a:pPr lvl="0"/>
            <a:r>
              <a:rPr lang="en-IE" sz="1200" b="1" kern="1200" dirty="0">
                <a:solidFill>
                  <a:schemeClr val="tx1"/>
                </a:solidFill>
                <a:effectLst/>
                <a:latin typeface="+mn-lt"/>
                <a:ea typeface="+mn-ea"/>
                <a:cs typeface="+mn-cs"/>
              </a:rPr>
              <a:t>Area B-</a:t>
            </a:r>
            <a:r>
              <a:rPr lang="en-IE" sz="1200" b="1" i="0" u="none" strike="noStrike" dirty="0">
                <a:solidFill>
                  <a:srgbClr val="000000"/>
                </a:solidFill>
                <a:effectLst/>
                <a:latin typeface="Calibri" panose="020F0502020204030204" pitchFamily="34" charset="0"/>
              </a:rPr>
              <a:t>Dublin and Midlands</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Longford, Westmeath, Offaly, Laois, Kildare, and parts of Dublin and Wicklow;</a:t>
            </a:r>
          </a:p>
          <a:p>
            <a:pPr lvl="0"/>
            <a:r>
              <a:rPr lang="en-IE" sz="1200" b="1" kern="1200" dirty="0">
                <a:solidFill>
                  <a:schemeClr val="tx1"/>
                </a:solidFill>
                <a:effectLst/>
                <a:latin typeface="+mn-lt"/>
                <a:ea typeface="+mn-ea"/>
                <a:cs typeface="+mn-cs"/>
              </a:rPr>
              <a:t>Area C-</a:t>
            </a:r>
            <a:r>
              <a:rPr lang="en-GB" sz="1200" b="1" i="0" u="none" strike="noStrike" dirty="0">
                <a:solidFill>
                  <a:srgbClr val="000000"/>
                </a:solidFill>
                <a:effectLst/>
                <a:latin typeface="Calibri" panose="020F0502020204030204" pitchFamily="34" charset="0"/>
              </a:rPr>
              <a:t>Dublin and South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Tipperary South, Waterford, Kilkenny, Carlow, Wexford, Wicklow, part of South Dublin;</a:t>
            </a:r>
          </a:p>
          <a:p>
            <a:pPr lvl="0"/>
            <a:r>
              <a:rPr lang="en-IE" sz="1200" b="1" kern="1200" dirty="0">
                <a:solidFill>
                  <a:schemeClr val="tx1"/>
                </a:solidFill>
                <a:effectLst/>
                <a:latin typeface="+mn-lt"/>
                <a:ea typeface="+mn-ea"/>
                <a:cs typeface="+mn-cs"/>
              </a:rPr>
              <a:t>Area D-</a:t>
            </a:r>
            <a:r>
              <a:rPr lang="en-IE" sz="1200" b="1" i="0" u="none" strike="noStrike" dirty="0">
                <a:solidFill>
                  <a:srgbClr val="000000"/>
                </a:solidFill>
                <a:effectLst/>
                <a:latin typeface="Calibri" panose="020F0502020204030204" pitchFamily="34" charset="0"/>
              </a:rPr>
              <a:t>South West </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Kerry and Cork;</a:t>
            </a:r>
          </a:p>
          <a:p>
            <a:pPr lvl="0"/>
            <a:r>
              <a:rPr lang="en-IE" sz="1200" b="1" kern="1200" dirty="0">
                <a:solidFill>
                  <a:schemeClr val="tx1"/>
                </a:solidFill>
                <a:effectLst/>
                <a:latin typeface="+mn-lt"/>
                <a:ea typeface="+mn-ea"/>
                <a:cs typeface="+mn-cs"/>
              </a:rPr>
              <a:t>Area E-Midwest :</a:t>
            </a:r>
            <a:r>
              <a:rPr lang="en-IE" sz="1200" kern="1200" dirty="0">
                <a:solidFill>
                  <a:schemeClr val="tx1"/>
                </a:solidFill>
                <a:effectLst/>
                <a:latin typeface="+mn-lt"/>
                <a:ea typeface="+mn-ea"/>
                <a:cs typeface="+mn-cs"/>
              </a:rPr>
              <a:t> Limerick, Tipperary and Clare;</a:t>
            </a:r>
          </a:p>
          <a:p>
            <a:r>
              <a:rPr lang="en-IE" sz="1200" b="1" kern="1200" dirty="0">
                <a:solidFill>
                  <a:schemeClr val="tx1"/>
                </a:solidFill>
                <a:effectLst/>
                <a:latin typeface="+mn-lt"/>
                <a:ea typeface="+mn-ea"/>
                <a:cs typeface="+mn-cs"/>
              </a:rPr>
              <a:t>Area F-West and North West :</a:t>
            </a:r>
            <a:r>
              <a:rPr lang="en-IE" sz="1200" kern="1200" dirty="0">
                <a:solidFill>
                  <a:schemeClr val="tx1"/>
                </a:solidFill>
                <a:effectLst/>
                <a:latin typeface="+mn-lt"/>
                <a:ea typeface="+mn-ea"/>
                <a:cs typeface="+mn-cs"/>
              </a:rPr>
              <a:t> Donegal, Sligo, Leitrim, Roscommon, Mayo, and Galway</a:t>
            </a:r>
            <a:endParaRPr lang="en-IE" sz="1200" b="0" i="1" kern="1200" baseline="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5"/>
          </p:nvPr>
        </p:nvSpPr>
        <p:spPr/>
        <p:txBody>
          <a:bodyPr/>
          <a:lstStyle/>
          <a:p>
            <a:fld id="{5A908BF7-63AD-4786-B1BA-C1B9B7BEBC86}" type="slidenum">
              <a:rPr lang="en-IE" smtClean="0"/>
              <a:t>54</a:t>
            </a:fld>
            <a:endParaRPr lang="en-IE" dirty="0"/>
          </a:p>
        </p:txBody>
      </p:sp>
    </p:spTree>
    <p:extLst>
      <p:ext uri="{BB962C8B-B14F-4D97-AF65-F5344CB8AC3E}">
        <p14:creationId xmlns:p14="http://schemas.microsoft.com/office/powerpoint/2010/main" val="1653255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aseline="0" dirty="0">
              <a:solidFill>
                <a:srgbClr val="BA1F46"/>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na = not available/data not reported</a:t>
            </a:r>
          </a:p>
        </p:txBody>
      </p:sp>
      <p:sp>
        <p:nvSpPr>
          <p:cNvPr id="4" name="Slide Number Placeholder 3"/>
          <p:cNvSpPr>
            <a:spLocks noGrp="1"/>
          </p:cNvSpPr>
          <p:nvPr>
            <p:ph type="sldNum" sz="quarter" idx="10"/>
          </p:nvPr>
        </p:nvSpPr>
        <p:spPr/>
        <p:txBody>
          <a:bodyPr/>
          <a:lstStyle/>
          <a:p>
            <a:fld id="{5A908BF7-63AD-4786-B1BA-C1B9B7BEBC86}" type="slidenum">
              <a:rPr lang="en-IE" smtClean="0"/>
              <a:t>9</a:t>
            </a:fld>
            <a:endParaRPr lang="en-IE" dirty="0"/>
          </a:p>
        </p:txBody>
      </p:sp>
    </p:spTree>
    <p:extLst>
      <p:ext uri="{BB962C8B-B14F-4D97-AF65-F5344CB8AC3E}">
        <p14:creationId xmlns:p14="http://schemas.microsoft.com/office/powerpoint/2010/main" val="20824012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p>
          <a:p>
            <a:r>
              <a:rPr lang="en-IE" sz="1200" b="1" kern="1200" dirty="0">
                <a:solidFill>
                  <a:schemeClr val="tx1"/>
                </a:solidFill>
                <a:effectLst/>
                <a:latin typeface="+mn-lt"/>
                <a:ea typeface="+mn-ea"/>
                <a:cs typeface="+mn-cs"/>
              </a:rPr>
              <a:t>Community Health Organisation (CHO) Listing</a:t>
            </a:r>
            <a:r>
              <a:rPr lang="en-IE" sz="1200" kern="1200" dirty="0">
                <a:solidFill>
                  <a:schemeClr val="tx1"/>
                </a:solidFill>
                <a:effectLst/>
                <a:latin typeface="+mn-lt"/>
                <a:ea typeface="+mn-ea"/>
                <a:cs typeface="+mn-cs"/>
              </a:rPr>
              <a:t>:</a:t>
            </a:r>
          </a:p>
          <a:p>
            <a:r>
              <a:rPr lang="en-IE" sz="1200" kern="1200" dirty="0">
                <a:solidFill>
                  <a:schemeClr val="tx1"/>
                </a:solidFill>
                <a:effectLst/>
                <a:latin typeface="+mn-lt"/>
                <a:ea typeface="+mn-ea"/>
                <a:cs typeface="+mn-cs"/>
              </a:rPr>
              <a:t>Area 1: Donegal; Sligo/Leitrim/West Cavan; Cavan/Monaghan; Area 2: Galway; Roscommon; Mayo; Area 3: Clare; Limerick; North Tipperary/East Limerick; Area 4: Kerry; North Cork; North Lee; South Lee; West Cork; Area 5: South Tipperary; Carlow/Kilkenny; Waterford; Wexford; Area 6: Wicklow; Dun Laoghaire; Dublin South East; Area 7: Kildare/West Wicklow; Dublin West; Dublin South City; Dublin South West; Area 8: Laois/Offaly; Longford/Westmeath; Louth/Meath; Area 9: Dublin North; Dublin North Central; Dublin North West</a:t>
            </a:r>
            <a:endParaRPr lang="en-IE" sz="1200" b="0" i="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PPS1-1</a:t>
            </a:r>
            <a:r>
              <a:rPr lang="en-IE" sz="1200" baseline="30000" dirty="0">
                <a:solidFill>
                  <a:srgbClr val="BA1F46"/>
                </a:solidFill>
              </a:rPr>
              <a:t>st</a:t>
            </a:r>
            <a:r>
              <a:rPr lang="en-IE" sz="1200" baseline="0" dirty="0">
                <a:solidFill>
                  <a:srgbClr val="BA1F46"/>
                </a:solidFill>
              </a:rPr>
              <a:t> Point Prevalence Survey conducted in last week of November 2017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PPS2-2</a:t>
            </a:r>
            <a:r>
              <a:rPr lang="en-IE" sz="1200" baseline="30000" dirty="0">
                <a:solidFill>
                  <a:srgbClr val="BA1F46"/>
                </a:solidFill>
              </a:rPr>
              <a:t>nd</a:t>
            </a:r>
            <a:r>
              <a:rPr lang="en-IE" sz="1200" baseline="0" dirty="0">
                <a:solidFill>
                  <a:srgbClr val="BA1F46"/>
                </a:solidFill>
              </a:rPr>
              <a:t> Point Prevalence Survey conducted in last week of April 2018</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PPS3-3</a:t>
            </a:r>
            <a:r>
              <a:rPr lang="en-IE" sz="1200" baseline="30000" dirty="0">
                <a:solidFill>
                  <a:srgbClr val="BA1F46"/>
                </a:solidFill>
              </a:rPr>
              <a:t>rd</a:t>
            </a:r>
            <a:r>
              <a:rPr lang="en-IE" sz="1200" baseline="0" dirty="0">
                <a:solidFill>
                  <a:srgbClr val="BA1F46"/>
                </a:solidFill>
              </a:rPr>
              <a:t> Point Prevalence Survey conducted in last week of January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PPS4-4</a:t>
            </a:r>
            <a:r>
              <a:rPr lang="en-IE" sz="1200" baseline="30000" dirty="0">
                <a:solidFill>
                  <a:srgbClr val="BA1F46"/>
                </a:solidFill>
              </a:rPr>
              <a:t>th</a:t>
            </a:r>
            <a:r>
              <a:rPr lang="en-IE" sz="1200" baseline="0" dirty="0">
                <a:solidFill>
                  <a:srgbClr val="BA1F46"/>
                </a:solidFill>
              </a:rPr>
              <a:t> Point Prevalence Survey conducted in last week of January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PPS5-5</a:t>
            </a:r>
            <a:r>
              <a:rPr lang="en-IE" sz="1200" baseline="30000" dirty="0">
                <a:solidFill>
                  <a:srgbClr val="BA1F46"/>
                </a:solidFill>
              </a:rPr>
              <a:t>th</a:t>
            </a:r>
            <a:r>
              <a:rPr lang="en-IE" sz="1200" baseline="0" dirty="0">
                <a:solidFill>
                  <a:srgbClr val="BA1F46"/>
                </a:solidFill>
              </a:rPr>
              <a:t> Point Prevalence Survey conducted in second week of December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PPS6-6</a:t>
            </a:r>
            <a:r>
              <a:rPr lang="en-IE" sz="1200" baseline="30000" dirty="0">
                <a:solidFill>
                  <a:srgbClr val="BA1F46"/>
                </a:solidFill>
              </a:rPr>
              <a:t>th</a:t>
            </a:r>
            <a:r>
              <a:rPr lang="en-IE" sz="1200" baseline="0" dirty="0">
                <a:solidFill>
                  <a:srgbClr val="BA1F46"/>
                </a:solidFill>
              </a:rPr>
              <a:t> Point Prevalence Survey conducted in second week of December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PPS7-7</a:t>
            </a:r>
            <a:r>
              <a:rPr lang="en-IE" sz="1200" baseline="30000" dirty="0">
                <a:solidFill>
                  <a:srgbClr val="BA1F46"/>
                </a:solidFill>
              </a:rPr>
              <a:t>h</a:t>
            </a:r>
            <a:r>
              <a:rPr lang="en-IE" sz="1200" baseline="0" dirty="0">
                <a:solidFill>
                  <a:srgbClr val="BA1F46"/>
                </a:solidFill>
              </a:rPr>
              <a:t> Point Prevalence Survey conducted in second week of December 2022</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PPS6-8</a:t>
            </a:r>
            <a:r>
              <a:rPr lang="en-IE" sz="1200" baseline="30000" dirty="0">
                <a:solidFill>
                  <a:srgbClr val="BA1F46"/>
                </a:solidFill>
              </a:rPr>
              <a:t>th</a:t>
            </a:r>
            <a:r>
              <a:rPr lang="en-IE" sz="1200" baseline="0" dirty="0">
                <a:solidFill>
                  <a:srgbClr val="BA1F46"/>
                </a:solidFill>
              </a:rPr>
              <a:t> Point Prevalence Survey conducted in second week of December 2023</a:t>
            </a:r>
          </a:p>
        </p:txBody>
      </p:sp>
      <p:sp>
        <p:nvSpPr>
          <p:cNvPr id="4" name="Slide Number Placeholder 3"/>
          <p:cNvSpPr>
            <a:spLocks noGrp="1"/>
          </p:cNvSpPr>
          <p:nvPr>
            <p:ph type="sldNum" sz="quarter" idx="10"/>
          </p:nvPr>
        </p:nvSpPr>
        <p:spPr/>
        <p:txBody>
          <a:bodyPr/>
          <a:lstStyle/>
          <a:p>
            <a:fld id="{5A908BF7-63AD-4786-B1BA-C1B9B7BEBC86}" type="slidenum">
              <a:rPr lang="en-IE" smtClean="0"/>
              <a:t>55</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i="0" u="none" strike="noStrike" dirty="0">
                <a:solidFill>
                  <a:srgbClr val="FFFFFF"/>
                </a:solidFill>
                <a:effectLst/>
                <a:latin typeface="Calibri" panose="020F0502020204030204" pitchFamily="34" charset="0"/>
              </a:rPr>
              <a:t>HSE Health Region</a:t>
            </a:r>
            <a:r>
              <a:rPr lang="en-GB" sz="1200" b="1" i="0" kern="1200" baseline="0" dirty="0">
                <a:solidFill>
                  <a:srgbClr val="BA1F46"/>
                </a:solidFill>
                <a:effectLst/>
                <a:latin typeface="+mn-lt"/>
                <a:ea typeface="+mn-ea"/>
                <a:cs typeface="+mn-cs"/>
              </a:rPr>
              <a:t>=Areas A to F</a:t>
            </a:r>
          </a:p>
          <a:p>
            <a:pPr lvl="0"/>
            <a:r>
              <a:rPr lang="en-IE" sz="1200" b="1" kern="1200" dirty="0">
                <a:solidFill>
                  <a:schemeClr val="tx1"/>
                </a:solidFill>
                <a:effectLst/>
                <a:latin typeface="+mn-lt"/>
                <a:ea typeface="+mn-ea"/>
                <a:cs typeface="+mn-cs"/>
              </a:rPr>
              <a:t>Area A-</a:t>
            </a:r>
            <a:r>
              <a:rPr lang="en-GB" sz="1200" b="1" i="0" u="none" strike="noStrike" dirty="0">
                <a:solidFill>
                  <a:srgbClr val="000000"/>
                </a:solidFill>
                <a:effectLst/>
                <a:latin typeface="Calibri" panose="020F0502020204030204" pitchFamily="34" charset="0"/>
              </a:rPr>
              <a:t>Dublin and North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North Dublin, Meath, Louth, Cavan, and Monaghan;</a:t>
            </a:r>
          </a:p>
          <a:p>
            <a:pPr lvl="0"/>
            <a:r>
              <a:rPr lang="en-IE" sz="1200" b="1" kern="1200" dirty="0">
                <a:solidFill>
                  <a:schemeClr val="tx1"/>
                </a:solidFill>
                <a:effectLst/>
                <a:latin typeface="+mn-lt"/>
                <a:ea typeface="+mn-ea"/>
                <a:cs typeface="+mn-cs"/>
              </a:rPr>
              <a:t>Area B-</a:t>
            </a:r>
            <a:r>
              <a:rPr lang="en-IE" sz="1200" b="1" i="0" u="none" strike="noStrike" dirty="0">
                <a:solidFill>
                  <a:srgbClr val="000000"/>
                </a:solidFill>
                <a:effectLst/>
                <a:latin typeface="Calibri" panose="020F0502020204030204" pitchFamily="34" charset="0"/>
              </a:rPr>
              <a:t>Dublin and Midlands</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Longford, Westmeath, Offaly, Laois, Kildare, and parts of Dublin and Wicklow;</a:t>
            </a:r>
          </a:p>
          <a:p>
            <a:pPr lvl="0"/>
            <a:r>
              <a:rPr lang="en-IE" sz="1200" b="1" kern="1200" dirty="0">
                <a:solidFill>
                  <a:schemeClr val="tx1"/>
                </a:solidFill>
                <a:effectLst/>
                <a:latin typeface="+mn-lt"/>
                <a:ea typeface="+mn-ea"/>
                <a:cs typeface="+mn-cs"/>
              </a:rPr>
              <a:t>Area C-</a:t>
            </a:r>
            <a:r>
              <a:rPr lang="en-GB" sz="1200" b="1" i="0" u="none" strike="noStrike" dirty="0">
                <a:solidFill>
                  <a:srgbClr val="000000"/>
                </a:solidFill>
                <a:effectLst/>
                <a:latin typeface="Calibri" panose="020F0502020204030204" pitchFamily="34" charset="0"/>
              </a:rPr>
              <a:t>Dublin and South East </a:t>
            </a:r>
            <a:r>
              <a:rPr lang="en-IE" sz="1200" b="1" kern="1200" dirty="0">
                <a:solidFill>
                  <a:schemeClr val="tx1"/>
                </a:solidFill>
                <a:effectLst/>
                <a:latin typeface="+mn-lt"/>
                <a:ea typeface="+mn-ea"/>
                <a:cs typeface="+mn-cs"/>
              </a:rPr>
              <a:t>:</a:t>
            </a:r>
            <a:r>
              <a:rPr lang="en-IE" sz="1200" kern="1200" dirty="0">
                <a:solidFill>
                  <a:schemeClr val="tx1"/>
                </a:solidFill>
                <a:effectLst/>
                <a:latin typeface="+mn-lt"/>
                <a:ea typeface="+mn-ea"/>
                <a:cs typeface="+mn-cs"/>
              </a:rPr>
              <a:t> Tipperary South, Waterford, Kilkenny, Carlow, Wexford, Wicklow, part of South Dublin;</a:t>
            </a:r>
          </a:p>
          <a:p>
            <a:pPr lvl="0"/>
            <a:r>
              <a:rPr lang="en-IE" sz="1200" b="1" kern="1200" dirty="0">
                <a:solidFill>
                  <a:schemeClr val="tx1"/>
                </a:solidFill>
                <a:effectLst/>
                <a:latin typeface="+mn-lt"/>
                <a:ea typeface="+mn-ea"/>
                <a:cs typeface="+mn-cs"/>
              </a:rPr>
              <a:t>Area D-</a:t>
            </a:r>
            <a:r>
              <a:rPr lang="en-IE" sz="1200" b="1" i="0" u="none" strike="noStrike" dirty="0">
                <a:solidFill>
                  <a:srgbClr val="000000"/>
                </a:solidFill>
                <a:effectLst/>
                <a:latin typeface="Calibri" panose="020F0502020204030204" pitchFamily="34" charset="0"/>
              </a:rPr>
              <a:t>South West </a:t>
            </a:r>
            <a:r>
              <a:rPr lang="en-IE" sz="1200" b="1" kern="12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Kerry and Cork;</a:t>
            </a:r>
          </a:p>
          <a:p>
            <a:pPr lvl="0"/>
            <a:r>
              <a:rPr lang="en-IE" sz="1200" b="1" kern="1200" dirty="0">
                <a:solidFill>
                  <a:schemeClr val="tx1"/>
                </a:solidFill>
                <a:effectLst/>
                <a:latin typeface="+mn-lt"/>
                <a:ea typeface="+mn-ea"/>
                <a:cs typeface="+mn-cs"/>
              </a:rPr>
              <a:t>Area E-Midwest :</a:t>
            </a:r>
            <a:r>
              <a:rPr lang="en-IE" sz="1200" kern="1200" dirty="0">
                <a:solidFill>
                  <a:schemeClr val="tx1"/>
                </a:solidFill>
                <a:effectLst/>
                <a:latin typeface="+mn-lt"/>
                <a:ea typeface="+mn-ea"/>
                <a:cs typeface="+mn-cs"/>
              </a:rPr>
              <a:t> Limerick, Tipperary and Clare;</a:t>
            </a:r>
          </a:p>
          <a:p>
            <a:r>
              <a:rPr lang="en-IE" sz="1200" b="1" kern="1200" dirty="0">
                <a:solidFill>
                  <a:schemeClr val="tx1"/>
                </a:solidFill>
                <a:effectLst/>
                <a:latin typeface="+mn-lt"/>
                <a:ea typeface="+mn-ea"/>
                <a:cs typeface="+mn-cs"/>
              </a:rPr>
              <a:t>Area F-West and North West :</a:t>
            </a:r>
            <a:r>
              <a:rPr lang="en-IE" sz="1200" kern="1200" dirty="0">
                <a:solidFill>
                  <a:schemeClr val="tx1"/>
                </a:solidFill>
                <a:effectLst/>
                <a:latin typeface="+mn-lt"/>
                <a:ea typeface="+mn-ea"/>
                <a:cs typeface="+mn-cs"/>
              </a:rPr>
              <a:t> Donegal, Sligo, Leitrim, Roscommon, Mayo, and Galway</a:t>
            </a:r>
            <a:endParaRPr lang="en-IE" sz="1200" b="0" i="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PPS1-1</a:t>
            </a:r>
            <a:r>
              <a:rPr lang="en-IE" sz="1200" baseline="30000" dirty="0">
                <a:solidFill>
                  <a:srgbClr val="BA1F46"/>
                </a:solidFill>
              </a:rPr>
              <a:t>st</a:t>
            </a:r>
            <a:r>
              <a:rPr lang="en-IE" sz="1200" baseline="0" dirty="0">
                <a:solidFill>
                  <a:srgbClr val="BA1F46"/>
                </a:solidFill>
              </a:rPr>
              <a:t> Point Prevalence Survey conducted in last week of November 2017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PPS2-2</a:t>
            </a:r>
            <a:r>
              <a:rPr lang="en-IE" sz="1200" baseline="30000" dirty="0">
                <a:solidFill>
                  <a:srgbClr val="BA1F46"/>
                </a:solidFill>
              </a:rPr>
              <a:t>nd</a:t>
            </a:r>
            <a:r>
              <a:rPr lang="en-IE" sz="1200" baseline="0" dirty="0">
                <a:solidFill>
                  <a:srgbClr val="BA1F46"/>
                </a:solidFill>
              </a:rPr>
              <a:t> Point Prevalence Survey conducted in last week of April 2018</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PPS3-3</a:t>
            </a:r>
            <a:r>
              <a:rPr lang="en-IE" sz="1200" baseline="30000" dirty="0">
                <a:solidFill>
                  <a:srgbClr val="BA1F46"/>
                </a:solidFill>
              </a:rPr>
              <a:t>rd</a:t>
            </a:r>
            <a:r>
              <a:rPr lang="en-IE" sz="1200" baseline="0" dirty="0">
                <a:solidFill>
                  <a:srgbClr val="BA1F46"/>
                </a:solidFill>
              </a:rPr>
              <a:t> Point Prevalence Survey conducted in last week of January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PPS4-4</a:t>
            </a:r>
            <a:r>
              <a:rPr lang="en-IE" sz="1200" baseline="30000" dirty="0">
                <a:solidFill>
                  <a:srgbClr val="BA1F46"/>
                </a:solidFill>
              </a:rPr>
              <a:t>th</a:t>
            </a:r>
            <a:r>
              <a:rPr lang="en-IE" sz="1200" baseline="0" dirty="0">
                <a:solidFill>
                  <a:srgbClr val="BA1F46"/>
                </a:solidFill>
              </a:rPr>
              <a:t> Point Prevalence Survey conducted in last week of January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PPS5-5</a:t>
            </a:r>
            <a:r>
              <a:rPr lang="en-IE" sz="1200" baseline="30000" dirty="0">
                <a:solidFill>
                  <a:srgbClr val="BA1F46"/>
                </a:solidFill>
              </a:rPr>
              <a:t>th</a:t>
            </a:r>
            <a:r>
              <a:rPr lang="en-IE" sz="1200" baseline="0" dirty="0">
                <a:solidFill>
                  <a:srgbClr val="BA1F46"/>
                </a:solidFill>
              </a:rPr>
              <a:t> Point Prevalence Survey conducted in second week of December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PPS6-6</a:t>
            </a:r>
            <a:r>
              <a:rPr lang="en-IE" sz="1200" baseline="30000" dirty="0">
                <a:solidFill>
                  <a:srgbClr val="BA1F46"/>
                </a:solidFill>
              </a:rPr>
              <a:t>th</a:t>
            </a:r>
            <a:r>
              <a:rPr lang="en-IE" sz="1200" baseline="0" dirty="0">
                <a:solidFill>
                  <a:srgbClr val="BA1F46"/>
                </a:solidFill>
              </a:rPr>
              <a:t> Point Prevalence Survey conducted in second week of December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PPS7-7</a:t>
            </a:r>
            <a:r>
              <a:rPr lang="en-IE" sz="1200" baseline="30000" dirty="0">
                <a:solidFill>
                  <a:srgbClr val="BA1F46"/>
                </a:solidFill>
              </a:rPr>
              <a:t>h</a:t>
            </a:r>
            <a:r>
              <a:rPr lang="en-IE" sz="1200" baseline="0" dirty="0">
                <a:solidFill>
                  <a:srgbClr val="BA1F46"/>
                </a:solidFill>
              </a:rPr>
              <a:t> Point Prevalence Survey conducted in second week of December 2022</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PPS6-8</a:t>
            </a:r>
            <a:r>
              <a:rPr lang="en-IE" sz="1200" baseline="30000" dirty="0">
                <a:solidFill>
                  <a:srgbClr val="BA1F46"/>
                </a:solidFill>
              </a:rPr>
              <a:t>th</a:t>
            </a:r>
            <a:r>
              <a:rPr lang="en-IE" sz="1200" baseline="0" dirty="0">
                <a:solidFill>
                  <a:srgbClr val="BA1F46"/>
                </a:solidFill>
              </a:rPr>
              <a:t> Point Prevalence Survey conducted in second week of December 2023</a:t>
            </a:r>
          </a:p>
        </p:txBody>
      </p:sp>
      <p:sp>
        <p:nvSpPr>
          <p:cNvPr id="4" name="Slide Number Placeholder 3"/>
          <p:cNvSpPr>
            <a:spLocks noGrp="1"/>
          </p:cNvSpPr>
          <p:nvPr>
            <p:ph type="sldNum" sz="quarter" idx="10"/>
          </p:nvPr>
        </p:nvSpPr>
        <p:spPr/>
        <p:txBody>
          <a:bodyPr/>
          <a:lstStyle/>
          <a:p>
            <a:fld id="{5A908BF7-63AD-4786-B1BA-C1B9B7BEBC86}" type="slidenum">
              <a:rPr lang="en-IE" smtClean="0"/>
              <a:t>56</a:t>
            </a:fld>
            <a:endParaRPr lang="en-IE" dirty="0"/>
          </a:p>
        </p:txBody>
      </p:sp>
    </p:spTree>
    <p:extLst>
      <p:ext uri="{BB962C8B-B14F-4D97-AF65-F5344CB8AC3E}">
        <p14:creationId xmlns:p14="http://schemas.microsoft.com/office/powerpoint/2010/main" val="14913584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Community Health Organisation (CHO) Listing</a:t>
            </a:r>
            <a:r>
              <a:rPr lang="en-IE" sz="1200" kern="1200" dirty="0">
                <a:solidFill>
                  <a:schemeClr val="tx1"/>
                </a:solidFill>
                <a:effectLst/>
                <a:latin typeface="+mn-lt"/>
                <a:ea typeface="+mn-ea"/>
                <a:cs typeface="+mn-cs"/>
              </a:rPr>
              <a:t>:</a:t>
            </a:r>
          </a:p>
          <a:p>
            <a:r>
              <a:rPr lang="en-IE" sz="1200" kern="1200" dirty="0">
                <a:solidFill>
                  <a:schemeClr val="tx1"/>
                </a:solidFill>
                <a:effectLst/>
                <a:latin typeface="+mn-lt"/>
                <a:ea typeface="+mn-ea"/>
                <a:cs typeface="+mn-cs"/>
              </a:rPr>
              <a:t>Area 1: Donegal; Sligo/Leitrim/West Cavan; Cavan/Monaghan; Area 2: Galway; Roscommon; Mayo; Area 3: Clare; Limerick; North Tipperary/East Limerick; Area 4: Kerry; North Cork; North Lee; South Lee; West Cork; Area 5: South Tipperary; Carlow/Kilkenny; Waterford; Wexford; Area 6: Wicklow; Dun Laoghaire; Dublin South East; Area 7: Kildare/West Wicklow; Dublin West; Dublin South City; Dublin South West; Area 8: Laois/Offaly; Longford/Westmeath; Louth/Meath; Area 9: Dublin North; Dublin North Central; Dublin North West</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PPS1-1</a:t>
            </a:r>
            <a:r>
              <a:rPr lang="en-IE" sz="1200" baseline="30000" dirty="0">
                <a:solidFill>
                  <a:srgbClr val="BA1F46"/>
                </a:solidFill>
              </a:rPr>
              <a:t>st</a:t>
            </a:r>
            <a:r>
              <a:rPr lang="en-IE" sz="1200" baseline="0" dirty="0">
                <a:solidFill>
                  <a:srgbClr val="BA1F46"/>
                </a:solidFill>
              </a:rPr>
              <a:t> Point Prevalence Survey conducted in last week of November 2017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PPS2-2</a:t>
            </a:r>
            <a:r>
              <a:rPr lang="en-IE" sz="1200" baseline="30000" dirty="0">
                <a:solidFill>
                  <a:srgbClr val="BA1F46"/>
                </a:solidFill>
              </a:rPr>
              <a:t>nd</a:t>
            </a:r>
            <a:r>
              <a:rPr lang="en-IE" sz="1200" baseline="0" dirty="0">
                <a:solidFill>
                  <a:srgbClr val="BA1F46"/>
                </a:solidFill>
              </a:rPr>
              <a:t> Point Prevalence Survey conducted in last week of April 2018</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PPS3-3</a:t>
            </a:r>
            <a:r>
              <a:rPr lang="en-IE" sz="1200" baseline="30000" dirty="0">
                <a:solidFill>
                  <a:srgbClr val="BA1F46"/>
                </a:solidFill>
              </a:rPr>
              <a:t>rd</a:t>
            </a:r>
            <a:r>
              <a:rPr lang="en-IE" sz="1200" baseline="0" dirty="0">
                <a:solidFill>
                  <a:srgbClr val="BA1F46"/>
                </a:solidFill>
              </a:rPr>
              <a:t> Point Prevalence Survey conducted in last week of January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PPS4-4</a:t>
            </a:r>
            <a:r>
              <a:rPr lang="en-IE" sz="1200" baseline="30000" dirty="0">
                <a:solidFill>
                  <a:srgbClr val="BA1F46"/>
                </a:solidFill>
              </a:rPr>
              <a:t>th</a:t>
            </a:r>
            <a:r>
              <a:rPr lang="en-IE" sz="1200" baseline="0" dirty="0">
                <a:solidFill>
                  <a:srgbClr val="BA1F46"/>
                </a:solidFill>
              </a:rPr>
              <a:t> Point Prevalence Survey conducted in last week of January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PPS5-5</a:t>
            </a:r>
            <a:r>
              <a:rPr lang="en-IE" sz="1200" baseline="30000" dirty="0">
                <a:solidFill>
                  <a:srgbClr val="BA1F46"/>
                </a:solidFill>
              </a:rPr>
              <a:t>th</a:t>
            </a:r>
            <a:r>
              <a:rPr lang="en-IE" sz="1200" baseline="0" dirty="0">
                <a:solidFill>
                  <a:srgbClr val="BA1F46"/>
                </a:solidFill>
              </a:rPr>
              <a:t> Point Prevalence Survey conducted in second week of December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PPS6-6</a:t>
            </a:r>
            <a:r>
              <a:rPr lang="en-IE" sz="1200" baseline="30000" dirty="0">
                <a:solidFill>
                  <a:srgbClr val="BA1F46"/>
                </a:solidFill>
              </a:rPr>
              <a:t>th</a:t>
            </a:r>
            <a:r>
              <a:rPr lang="en-IE" sz="1200" baseline="0" dirty="0">
                <a:solidFill>
                  <a:srgbClr val="BA1F46"/>
                </a:solidFill>
              </a:rPr>
              <a:t> Point Prevalence Survey conducted in second week of December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PPS7-7</a:t>
            </a:r>
            <a:r>
              <a:rPr lang="en-IE" sz="1200" baseline="30000" dirty="0">
                <a:solidFill>
                  <a:srgbClr val="BA1F46"/>
                </a:solidFill>
              </a:rPr>
              <a:t>h</a:t>
            </a:r>
            <a:r>
              <a:rPr lang="en-IE" sz="1200" baseline="0" dirty="0">
                <a:solidFill>
                  <a:srgbClr val="BA1F46"/>
                </a:solidFill>
              </a:rPr>
              <a:t> Point Prevalence Survey conducted in second week of December 2022</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PPS6-8</a:t>
            </a:r>
            <a:r>
              <a:rPr lang="en-IE" sz="1200" baseline="30000" dirty="0">
                <a:solidFill>
                  <a:srgbClr val="BA1F46"/>
                </a:solidFill>
              </a:rPr>
              <a:t>th</a:t>
            </a:r>
            <a:r>
              <a:rPr lang="en-IE" sz="1200" baseline="0" dirty="0">
                <a:solidFill>
                  <a:srgbClr val="BA1F46"/>
                </a:solidFill>
              </a:rPr>
              <a:t> Point Prevalence Survey conducted in second week of December 2023</a:t>
            </a:r>
          </a:p>
        </p:txBody>
      </p:sp>
      <p:sp>
        <p:nvSpPr>
          <p:cNvPr id="4" name="Slide Number Placeholder 3"/>
          <p:cNvSpPr>
            <a:spLocks noGrp="1"/>
          </p:cNvSpPr>
          <p:nvPr>
            <p:ph type="sldNum" sz="quarter" idx="10"/>
          </p:nvPr>
        </p:nvSpPr>
        <p:spPr/>
        <p:txBody>
          <a:bodyPr/>
          <a:lstStyle/>
          <a:p>
            <a:fld id="{5A908BF7-63AD-4786-B1BA-C1B9B7BEBC86}" type="slidenum">
              <a:rPr lang="en-IE" smtClean="0"/>
              <a:t>57</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GB" sz="1200" dirty="0">
                <a:solidFill>
                  <a:srgbClr val="BA1F46"/>
                </a:solidFill>
              </a:rPr>
              <a:t>based on complete returns only-figures accurate as of July 2024</a:t>
            </a:r>
            <a:endParaRPr lang="en-IE" sz="12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kern="1200" baseline="0" dirty="0">
                <a:solidFill>
                  <a:srgbClr val="BA1F46"/>
                </a:solidFill>
                <a:effectLst/>
                <a:latin typeface="+mn-lt"/>
                <a:ea typeface="+mn-ea"/>
                <a:cs typeface="+mn-cs"/>
              </a:rPr>
              <a:t>RHA= Regional Health Areas A to F</a:t>
            </a:r>
          </a:p>
          <a:p>
            <a:pPr lvl="0"/>
            <a:r>
              <a:rPr lang="en-IE" sz="1200" b="1" kern="1200" dirty="0">
                <a:solidFill>
                  <a:schemeClr val="tx1"/>
                </a:solidFill>
                <a:effectLst/>
                <a:latin typeface="+mn-lt"/>
                <a:ea typeface="+mn-ea"/>
                <a:cs typeface="+mn-cs"/>
              </a:rPr>
              <a:t>Area A:</a:t>
            </a:r>
            <a:r>
              <a:rPr lang="en-IE" sz="1200" kern="1200" dirty="0">
                <a:solidFill>
                  <a:schemeClr val="tx1"/>
                </a:solidFill>
                <a:effectLst/>
                <a:latin typeface="+mn-lt"/>
                <a:ea typeface="+mn-ea"/>
                <a:cs typeface="+mn-cs"/>
              </a:rPr>
              <a:t> North Dublin, Meath, Louth, Cavan, and Monaghan;</a:t>
            </a:r>
          </a:p>
          <a:p>
            <a:pPr lvl="0"/>
            <a:r>
              <a:rPr lang="en-IE" sz="1200" b="1" kern="1200" dirty="0">
                <a:solidFill>
                  <a:schemeClr val="tx1"/>
                </a:solidFill>
                <a:effectLst/>
                <a:latin typeface="+mn-lt"/>
                <a:ea typeface="+mn-ea"/>
                <a:cs typeface="+mn-cs"/>
              </a:rPr>
              <a:t>Area B</a:t>
            </a:r>
            <a:r>
              <a:rPr lang="en-IE" sz="1200" kern="1200" dirty="0">
                <a:solidFill>
                  <a:schemeClr val="tx1"/>
                </a:solidFill>
                <a:effectLst/>
                <a:latin typeface="+mn-lt"/>
                <a:ea typeface="+mn-ea"/>
                <a:cs typeface="+mn-cs"/>
              </a:rPr>
              <a:t>: Longford, Westmeath, Offaly, Laois, Kildare, and parts of Dublin and Wicklow;</a:t>
            </a:r>
          </a:p>
          <a:p>
            <a:pPr lvl="0"/>
            <a:r>
              <a:rPr lang="en-IE" sz="1200" b="1" kern="1200" dirty="0">
                <a:solidFill>
                  <a:schemeClr val="tx1"/>
                </a:solidFill>
                <a:effectLst/>
                <a:latin typeface="+mn-lt"/>
                <a:ea typeface="+mn-ea"/>
                <a:cs typeface="+mn-cs"/>
              </a:rPr>
              <a:t>Area C:</a:t>
            </a:r>
            <a:r>
              <a:rPr lang="en-IE" sz="1200" kern="1200" dirty="0">
                <a:solidFill>
                  <a:schemeClr val="tx1"/>
                </a:solidFill>
                <a:effectLst/>
                <a:latin typeface="+mn-lt"/>
                <a:ea typeface="+mn-ea"/>
                <a:cs typeface="+mn-cs"/>
              </a:rPr>
              <a:t> Tipperary South, Waterford, Kilkenny, Carlow, Wexford, Wicklow, part of South Dublin;</a:t>
            </a:r>
          </a:p>
          <a:p>
            <a:pPr lvl="0"/>
            <a:r>
              <a:rPr lang="en-IE" sz="1200" b="1" kern="1200" dirty="0">
                <a:solidFill>
                  <a:schemeClr val="tx1"/>
                </a:solidFill>
                <a:effectLst/>
                <a:latin typeface="+mn-lt"/>
                <a:ea typeface="+mn-ea"/>
                <a:cs typeface="+mn-cs"/>
              </a:rPr>
              <a:t>Area D:</a:t>
            </a:r>
            <a:r>
              <a:rPr lang="en-IE" sz="1200" kern="1200" dirty="0">
                <a:solidFill>
                  <a:schemeClr val="tx1"/>
                </a:solidFill>
                <a:effectLst/>
                <a:latin typeface="+mn-lt"/>
                <a:ea typeface="+mn-ea"/>
                <a:cs typeface="+mn-cs"/>
              </a:rPr>
              <a:t> Kerry and Cork;</a:t>
            </a:r>
          </a:p>
          <a:p>
            <a:pPr lvl="0"/>
            <a:r>
              <a:rPr lang="en-IE" sz="1200" b="1" kern="1200" dirty="0">
                <a:solidFill>
                  <a:schemeClr val="tx1"/>
                </a:solidFill>
                <a:effectLst/>
                <a:latin typeface="+mn-lt"/>
                <a:ea typeface="+mn-ea"/>
                <a:cs typeface="+mn-cs"/>
              </a:rPr>
              <a:t>Area E:</a:t>
            </a:r>
            <a:r>
              <a:rPr lang="en-IE" sz="1200" kern="1200" dirty="0">
                <a:solidFill>
                  <a:schemeClr val="tx1"/>
                </a:solidFill>
                <a:effectLst/>
                <a:latin typeface="+mn-lt"/>
                <a:ea typeface="+mn-ea"/>
                <a:cs typeface="+mn-cs"/>
              </a:rPr>
              <a:t> Limerick, Tipperary and Clare;</a:t>
            </a:r>
          </a:p>
          <a:p>
            <a:r>
              <a:rPr lang="en-IE" sz="1200" b="1" kern="1200" dirty="0">
                <a:solidFill>
                  <a:schemeClr val="tx1"/>
                </a:solidFill>
                <a:effectLst/>
                <a:latin typeface="+mn-lt"/>
                <a:ea typeface="+mn-ea"/>
                <a:cs typeface="+mn-cs"/>
              </a:rPr>
              <a:t>Area F:</a:t>
            </a:r>
            <a:r>
              <a:rPr lang="en-IE" sz="1200" kern="1200" dirty="0">
                <a:solidFill>
                  <a:schemeClr val="tx1"/>
                </a:solidFill>
                <a:effectLst/>
                <a:latin typeface="+mn-lt"/>
                <a:ea typeface="+mn-ea"/>
                <a:cs typeface="+mn-cs"/>
              </a:rPr>
              <a:t> Donegal, Sligo, Leitrim, Roscommon, Mayo, and Galway</a:t>
            </a:r>
            <a:endParaRPr lang="en-IE" sz="1200" b="0" i="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PPS1-1</a:t>
            </a:r>
            <a:r>
              <a:rPr lang="en-IE" sz="1200" baseline="30000" dirty="0">
                <a:solidFill>
                  <a:srgbClr val="BA1F46"/>
                </a:solidFill>
              </a:rPr>
              <a:t>st</a:t>
            </a:r>
            <a:r>
              <a:rPr lang="en-IE" sz="1200" baseline="0" dirty="0">
                <a:solidFill>
                  <a:srgbClr val="BA1F46"/>
                </a:solidFill>
              </a:rPr>
              <a:t> Point Prevalence Survey conducted in last week of November 2017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PPS2-2</a:t>
            </a:r>
            <a:r>
              <a:rPr lang="en-IE" sz="1200" baseline="30000" dirty="0">
                <a:solidFill>
                  <a:srgbClr val="BA1F46"/>
                </a:solidFill>
              </a:rPr>
              <a:t>nd</a:t>
            </a:r>
            <a:r>
              <a:rPr lang="en-IE" sz="1200" baseline="0" dirty="0">
                <a:solidFill>
                  <a:srgbClr val="BA1F46"/>
                </a:solidFill>
              </a:rPr>
              <a:t> Point Prevalence Survey conducted in last week of April 2018</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PPS3-3</a:t>
            </a:r>
            <a:r>
              <a:rPr lang="en-IE" sz="1200" baseline="30000" dirty="0">
                <a:solidFill>
                  <a:srgbClr val="BA1F46"/>
                </a:solidFill>
              </a:rPr>
              <a:t>rd</a:t>
            </a:r>
            <a:r>
              <a:rPr lang="en-IE" sz="1200" baseline="0" dirty="0">
                <a:solidFill>
                  <a:srgbClr val="BA1F46"/>
                </a:solidFill>
              </a:rPr>
              <a:t> Point Prevalence Survey conducted in last week of January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PPS4-4</a:t>
            </a:r>
            <a:r>
              <a:rPr lang="en-IE" sz="1200" baseline="30000" dirty="0">
                <a:solidFill>
                  <a:srgbClr val="BA1F46"/>
                </a:solidFill>
              </a:rPr>
              <a:t>th</a:t>
            </a:r>
            <a:r>
              <a:rPr lang="en-IE" sz="1200" baseline="0" dirty="0">
                <a:solidFill>
                  <a:srgbClr val="BA1F46"/>
                </a:solidFill>
              </a:rPr>
              <a:t> Point Prevalence Survey conducted in last week of January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PPS5-5</a:t>
            </a:r>
            <a:r>
              <a:rPr lang="en-IE" sz="1200" baseline="30000" dirty="0">
                <a:solidFill>
                  <a:srgbClr val="BA1F46"/>
                </a:solidFill>
              </a:rPr>
              <a:t>th</a:t>
            </a:r>
            <a:r>
              <a:rPr lang="en-IE" sz="1200" baseline="0" dirty="0">
                <a:solidFill>
                  <a:srgbClr val="BA1F46"/>
                </a:solidFill>
              </a:rPr>
              <a:t> Point Prevalence Survey conducted in second week of December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PPS6-6</a:t>
            </a:r>
            <a:r>
              <a:rPr lang="en-IE" sz="1200" baseline="30000" dirty="0">
                <a:solidFill>
                  <a:srgbClr val="BA1F46"/>
                </a:solidFill>
              </a:rPr>
              <a:t>th</a:t>
            </a:r>
            <a:r>
              <a:rPr lang="en-IE" sz="1200" baseline="0" dirty="0">
                <a:solidFill>
                  <a:srgbClr val="BA1F46"/>
                </a:solidFill>
              </a:rPr>
              <a:t> Point Prevalence Survey conducted in second week of December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PPS7-7</a:t>
            </a:r>
            <a:r>
              <a:rPr lang="en-IE" sz="1200" baseline="30000" dirty="0">
                <a:solidFill>
                  <a:srgbClr val="BA1F46"/>
                </a:solidFill>
              </a:rPr>
              <a:t>h</a:t>
            </a:r>
            <a:r>
              <a:rPr lang="en-IE" sz="1200" baseline="0" dirty="0">
                <a:solidFill>
                  <a:srgbClr val="BA1F46"/>
                </a:solidFill>
              </a:rPr>
              <a:t> Point Prevalence Survey conducted in second week of December 2022</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baseline="0" dirty="0">
                <a:solidFill>
                  <a:srgbClr val="BA1F46"/>
                </a:solidFill>
              </a:rPr>
              <a:t>PPS6-8</a:t>
            </a:r>
            <a:r>
              <a:rPr lang="en-IE" sz="1200" baseline="30000" dirty="0">
                <a:solidFill>
                  <a:srgbClr val="BA1F46"/>
                </a:solidFill>
              </a:rPr>
              <a:t>th</a:t>
            </a:r>
            <a:r>
              <a:rPr lang="en-IE" sz="1200" baseline="0" dirty="0">
                <a:solidFill>
                  <a:srgbClr val="BA1F46"/>
                </a:solidFill>
              </a:rPr>
              <a:t> Point Prevalence Survey conducted in second week of December 2023</a:t>
            </a:r>
          </a:p>
        </p:txBody>
      </p:sp>
      <p:sp>
        <p:nvSpPr>
          <p:cNvPr id="4" name="Slide Number Placeholder 3"/>
          <p:cNvSpPr>
            <a:spLocks noGrp="1"/>
          </p:cNvSpPr>
          <p:nvPr>
            <p:ph type="sldNum" sz="quarter" idx="10"/>
          </p:nvPr>
        </p:nvSpPr>
        <p:spPr/>
        <p:txBody>
          <a:bodyPr/>
          <a:lstStyle/>
          <a:p>
            <a:fld id="{5A908BF7-63AD-4786-B1BA-C1B9B7BEBC86}" type="slidenum">
              <a:rPr lang="en-IE" smtClean="0"/>
              <a:t>58</a:t>
            </a:fld>
            <a:endParaRPr lang="en-IE" dirty="0"/>
          </a:p>
        </p:txBody>
      </p:sp>
    </p:spTree>
    <p:extLst>
      <p:ext uri="{BB962C8B-B14F-4D97-AF65-F5344CB8AC3E}">
        <p14:creationId xmlns:p14="http://schemas.microsoft.com/office/powerpoint/2010/main" val="1859994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r>
              <a:rPr lang="en-IE" sz="1200" dirty="0">
                <a:solidFill>
                  <a:srgbClr val="BA1F46"/>
                </a:solidFill>
              </a:rPr>
              <a:t>; </a:t>
            </a:r>
          </a:p>
          <a:p>
            <a:r>
              <a:rPr lang="en-IE" sz="1200" kern="1200" dirty="0">
                <a:solidFill>
                  <a:schemeClr val="tx1"/>
                </a:solidFill>
                <a:effectLst/>
                <a:latin typeface="+mn-lt"/>
                <a:ea typeface="+mn-ea"/>
                <a:cs typeface="+mn-cs"/>
              </a:rPr>
              <a:t>Notes:</a:t>
            </a:r>
            <a:r>
              <a:rPr lang="en-IE" sz="1200" kern="1200" baseline="300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See </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https://assets.hse.ie/media/documents/Introducing_HSE_Health_Regions.pdf</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IE" sz="1200" kern="1200" dirty="0">
                <a:solidFill>
                  <a:schemeClr val="tx1"/>
                </a:solidFill>
                <a:effectLst/>
                <a:latin typeface="+mn-lt"/>
                <a:ea typeface="+mn-ea"/>
                <a:cs typeface="+mn-cs"/>
              </a:rPr>
              <a:t>for details of hospital groups and their location</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1) Data for the Midwest Hospitals in 2011-2012 and 2012-2013 was not reported; </a:t>
            </a:r>
          </a:p>
          <a:p>
            <a:r>
              <a:rPr lang="en-IE" sz="1200" kern="1200" dirty="0">
                <a:solidFill>
                  <a:schemeClr val="tx1"/>
                </a:solidFill>
                <a:effectLst/>
                <a:latin typeface="+mn-lt"/>
                <a:ea typeface="+mn-ea"/>
                <a:cs typeface="+mn-cs"/>
              </a:rPr>
              <a:t>2) 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3) Seven HSE hospitals that could not provide a full set of returns, four were part of the Mid-West hospitals: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4) </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5) </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8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10</a:t>
            </a:fld>
            <a:endParaRPr lang="en-IE" dirty="0"/>
          </a:p>
        </p:txBody>
      </p:sp>
    </p:spTree>
    <p:extLst>
      <p:ext uri="{BB962C8B-B14F-4D97-AF65-F5344CB8AC3E}">
        <p14:creationId xmlns:p14="http://schemas.microsoft.com/office/powerpoint/2010/main" val="715201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solidFill>
                  <a:srgbClr val="BA1F46"/>
                </a:solidFill>
              </a:rPr>
              <a:t>based on complete returns only-figures</a:t>
            </a:r>
            <a:r>
              <a:rPr lang="en-IE" sz="1200" baseline="0" dirty="0">
                <a:solidFill>
                  <a:srgbClr val="BA1F46"/>
                </a:solidFill>
              </a:rPr>
              <a:t> accurate as of July 2024</a:t>
            </a:r>
            <a:r>
              <a:rPr lang="en-IE" sz="1200" dirty="0">
                <a:solidFill>
                  <a:srgbClr val="BA1F46"/>
                </a:solidFill>
              </a:rPr>
              <a:t>; </a:t>
            </a:r>
          </a:p>
          <a:p>
            <a:r>
              <a:rPr lang="en-IE" sz="1200" kern="1200" dirty="0">
                <a:solidFill>
                  <a:schemeClr val="tx1"/>
                </a:solidFill>
                <a:effectLst/>
                <a:latin typeface="+mn-lt"/>
                <a:ea typeface="+mn-ea"/>
                <a:cs typeface="+mn-cs"/>
              </a:rPr>
              <a:t>Notes:</a:t>
            </a:r>
            <a:r>
              <a:rPr lang="en-IE" sz="1200" kern="1200" baseline="300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See </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https://assets.hse.ie/media/documents/Introducing_HSE_Health_Regions.pdf</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IE" sz="1200" kern="1200" dirty="0">
                <a:solidFill>
                  <a:schemeClr val="tx1"/>
                </a:solidFill>
                <a:effectLst/>
                <a:latin typeface="+mn-lt"/>
                <a:ea typeface="+mn-ea"/>
                <a:cs typeface="+mn-cs"/>
              </a:rPr>
              <a:t>for details of hospital groups and their location</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1) Data for the Midwest Hospitals in 2011-2012 and 2012-2013 was not reported; </a:t>
            </a:r>
          </a:p>
          <a:p>
            <a:r>
              <a:rPr lang="en-IE" sz="1200" kern="1200" dirty="0">
                <a:solidFill>
                  <a:schemeClr val="tx1"/>
                </a:solidFill>
                <a:effectLst/>
                <a:latin typeface="+mn-lt"/>
                <a:ea typeface="+mn-ea"/>
                <a:cs typeface="+mn-cs"/>
              </a:rPr>
              <a:t>2) 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3) Seven HSE hospitals that could not provide a full set of returns, four were part of the Mid-West hospitals: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4) </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5) </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8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11</a:t>
            </a:fld>
            <a:endParaRPr lang="en-IE" dirty="0"/>
          </a:p>
        </p:txBody>
      </p:sp>
    </p:spTree>
    <p:extLst>
      <p:ext uri="{BB962C8B-B14F-4D97-AF65-F5344CB8AC3E}">
        <p14:creationId xmlns:p14="http://schemas.microsoft.com/office/powerpoint/2010/main" val="620830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solidFill>
                  <a:srgbClr val="BA1F46"/>
                </a:solidFill>
              </a:rPr>
              <a:t>based on complete returns only-figures</a:t>
            </a:r>
            <a:r>
              <a:rPr lang="en-IE" sz="1200" baseline="0" dirty="0">
                <a:solidFill>
                  <a:srgbClr val="BA1F46"/>
                </a:solidFill>
              </a:rPr>
              <a:t> accurate as of July 2024</a:t>
            </a:r>
            <a:r>
              <a:rPr lang="en-IE" sz="1200" dirty="0">
                <a:solidFill>
                  <a:srgbClr val="BA1F46"/>
                </a:solidFill>
              </a:rPr>
              <a:t>; </a:t>
            </a:r>
          </a:p>
          <a:p>
            <a:r>
              <a:rPr lang="en-IE" sz="1200" kern="1200" dirty="0">
                <a:solidFill>
                  <a:schemeClr val="tx1"/>
                </a:solidFill>
                <a:effectLst/>
                <a:latin typeface="+mn-lt"/>
                <a:ea typeface="+mn-ea"/>
                <a:cs typeface="+mn-cs"/>
              </a:rPr>
              <a:t>Notes:</a:t>
            </a:r>
            <a:r>
              <a:rPr lang="en-IE" sz="1200" kern="1200" baseline="3000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See </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https://assets.hse.ie/media/documents/Introducing_HSE_Health_Regions.pdf</a:t>
            </a:r>
            <a:r>
              <a:rPr lang="en-I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IE" sz="1200" kern="1200" dirty="0">
                <a:solidFill>
                  <a:schemeClr val="tx1"/>
                </a:solidFill>
                <a:effectLst/>
                <a:latin typeface="+mn-lt"/>
                <a:ea typeface="+mn-ea"/>
                <a:cs typeface="+mn-cs"/>
              </a:rPr>
              <a:t>for details of hospital groups and their location</a:t>
            </a:r>
          </a:p>
          <a:p>
            <a:r>
              <a:rPr lang="en-IE" sz="1200" kern="1200" dirty="0">
                <a:solidFill>
                  <a:schemeClr val="tx1"/>
                </a:solidFill>
                <a:effectLst/>
                <a:latin typeface="+mn-lt"/>
                <a:ea typeface="+mn-ea"/>
                <a:cs typeface="+mn-cs"/>
              </a:rPr>
              <a:t>‡Data for 2016-2017 changed from previous published annual report as the uptake for the Mater Misericordiae University Hospital </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1) Data for the Midwest Hospitals in 2011-2012 and 2012-2013 was not reported; </a:t>
            </a:r>
          </a:p>
          <a:p>
            <a:r>
              <a:rPr lang="en-IE" sz="1200" kern="1200" dirty="0">
                <a:solidFill>
                  <a:schemeClr val="tx1"/>
                </a:solidFill>
                <a:effectLst/>
                <a:latin typeface="+mn-lt"/>
                <a:ea typeface="+mn-ea"/>
                <a:cs typeface="+mn-cs"/>
              </a:rPr>
              <a:t>2) Children's Hospital Ireland (Tallaght University Hospital (paediatric) Unit and </a:t>
            </a:r>
            <a:r>
              <a:rPr lang="en-GB" sz="1200" kern="1200" dirty="0">
                <a:solidFill>
                  <a:schemeClr val="tx1"/>
                </a:solidFill>
                <a:effectLst/>
                <a:latin typeface="+mn-lt"/>
                <a:ea typeface="+mn-ea"/>
                <a:cs typeface="+mn-cs"/>
              </a:rPr>
              <a:t>Coombe Women &amp; Infants University Hospital, Dublin </a:t>
            </a:r>
            <a:r>
              <a:rPr lang="en-IE" sz="1200" kern="1200" dirty="0">
                <a:solidFill>
                  <a:schemeClr val="tx1"/>
                </a:solidFill>
                <a:effectLst/>
                <a:latin typeface="+mn-lt"/>
                <a:ea typeface="+mn-ea"/>
                <a:cs typeface="+mn-cs"/>
              </a:rPr>
              <a:t>did not provide a complete return in 2020-2021 season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3) Seven HSE hospitals that could not provide a full set of returns, four were part of the Mid-West hospitals: University Hospital Limerick, University Maternity Hospital Limerick, St. John’s Hospital, Limerick and Croom Orthopaedic Hospital and the Children's Health Ireland at Crumlin, Children's Hospital Ireland (Tallaght University Hospital Unit) and Children's University Hospital, Temple Street Dublin) in 2021-2022 season</a:t>
            </a:r>
          </a:p>
          <a:p>
            <a:r>
              <a:rPr lang="en-IE" sz="1000" kern="1200" dirty="0">
                <a:solidFill>
                  <a:schemeClr val="tx1"/>
                </a:solidFill>
                <a:effectLst/>
                <a:latin typeface="+mn-lt"/>
                <a:ea typeface="+mn-ea"/>
                <a:cs typeface="+mn-cs"/>
              </a:rPr>
              <a:t>4) </a:t>
            </a:r>
            <a:r>
              <a:rPr lang="en-IE" sz="1200" dirty="0">
                <a:effectLst/>
                <a:latin typeface="Calibri" panose="020F0502020204030204" pitchFamily="34" charset="0"/>
                <a:ea typeface="Calibri" panose="020F0502020204030204" pitchFamily="34" charset="0"/>
                <a:cs typeface="Times New Roman" panose="02020603050405020304" pitchFamily="18" charset="0"/>
              </a:rPr>
              <a:t>No returns submitted by the </a:t>
            </a:r>
            <a:r>
              <a:rPr lang="en-IE" sz="1200" dirty="0">
                <a:solidFill>
                  <a:srgbClr val="000000"/>
                </a:solidFill>
                <a:effectLst/>
                <a:latin typeface="Calibri" panose="020F0502020204030204" pitchFamily="34" charset="0"/>
                <a:ea typeface="Times New Roman" panose="02020603050405020304" pitchFamily="18" charset="0"/>
              </a:rPr>
              <a:t>Children's Health Ireland hospital group; No return for Connolly Hospital Blanchardstown in Dublin North East Hospital Group (RCSI); No return for</a:t>
            </a:r>
            <a:r>
              <a:rPr lang="en-IE" sz="1200" dirty="0">
                <a:effectLst/>
                <a:latin typeface="Calibri" panose="020F0502020204030204" pitchFamily="34" charset="0"/>
                <a:ea typeface="Calibri" panose="020F0502020204030204" pitchFamily="34" charset="0"/>
                <a:cs typeface="Times New Roman" panose="02020603050405020304" pitchFamily="18" charset="0"/>
              </a:rPr>
              <a:t> the </a:t>
            </a:r>
            <a:r>
              <a:rPr lang="en-IE" sz="1200" dirty="0">
                <a:solidFill>
                  <a:srgbClr val="000000"/>
                </a:solidFill>
                <a:effectLst/>
                <a:latin typeface="Calibri" panose="020F0502020204030204" pitchFamily="34" charset="0"/>
                <a:ea typeface="Times New Roman" panose="02020603050405020304" pitchFamily="18" charset="0"/>
              </a:rPr>
              <a:t>Portiuncula University Hospital in the West/North West (Saolta) hospital group; </a:t>
            </a:r>
            <a:r>
              <a:rPr lang="en-IE" sz="1200" dirty="0">
                <a:effectLst/>
                <a:latin typeface="Calibri" panose="020F0502020204030204" pitchFamily="34" charset="0"/>
                <a:ea typeface="Calibri" panose="020F0502020204030204" pitchFamily="34" charset="0"/>
                <a:cs typeface="Times New Roman" panose="02020603050405020304" pitchFamily="18" charset="0"/>
              </a:rPr>
              <a:t>NRH, Dun Laoghaire – National Rehabilitation Hospital, Dun Laoghaire reported under ‘other’ in previous seasons, but since 2022 has been part of the </a:t>
            </a:r>
            <a:r>
              <a:rPr lang="en-IE" sz="1200" dirty="0">
                <a:solidFill>
                  <a:srgbClr val="000000"/>
                </a:solidFill>
                <a:effectLst/>
                <a:latin typeface="Calibri" panose="020F0502020204030204" pitchFamily="34" charset="0"/>
                <a:ea typeface="Calibri" panose="020F0502020204030204" pitchFamily="34" charset="0"/>
              </a:rPr>
              <a:t>Ireland East (UCD) hospital group in 2022-2023 season</a:t>
            </a:r>
            <a:endParaRPr lang="en-I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000" kern="1200" dirty="0">
                <a:solidFill>
                  <a:schemeClr val="tx1"/>
                </a:solidFill>
                <a:effectLst/>
                <a:latin typeface="+mn-lt"/>
                <a:ea typeface="+mn-ea"/>
                <a:cs typeface="+mn-cs"/>
              </a:rPr>
              <a:t>5) </a:t>
            </a:r>
            <a:r>
              <a:rPr lang="en-IE" sz="1200" dirty="0">
                <a:solidFill>
                  <a:srgbClr val="000000"/>
                </a:solidFill>
                <a:effectLst/>
                <a:latin typeface="Calibri" panose="020F0502020204030204" pitchFamily="34" charset="0"/>
                <a:ea typeface="Times New Roman" panose="02020603050405020304" pitchFamily="18" charset="0"/>
              </a:rPr>
              <a:t>No complete return submitted for Connolly Hospital Blanchardstown or Beaumont Hospital; The National Children’s Hospital, (NPR) </a:t>
            </a:r>
            <a:r>
              <a:rPr lang="en-IE" sz="1200" dirty="0">
                <a:effectLst/>
                <a:latin typeface="Calibri" panose="020F0502020204030204" pitchFamily="34" charset="0"/>
                <a:ea typeface="Calibri" panose="020F0502020204030204" pitchFamily="34" charset="0"/>
                <a:cs typeface="Times New Roman" panose="02020603050405020304" pitchFamily="18" charset="0"/>
              </a:rPr>
              <a:t> is a non-clinical site where some corporate services are located </a:t>
            </a:r>
            <a:r>
              <a:rPr lang="en-IE" sz="1000" dirty="0">
                <a:solidFill>
                  <a:srgbClr val="000000"/>
                </a:solidFill>
                <a:effectLst/>
                <a:latin typeface="Calibri" panose="020F0502020204030204" pitchFamily="34" charset="0"/>
                <a:ea typeface="Calibri" panose="020F0502020204030204" pitchFamily="34" charset="0"/>
              </a:rPr>
              <a:t>in 2023-2024 season</a:t>
            </a:r>
            <a:endParaRPr lang="en-IE" sz="1200" dirty="0">
              <a:solidFill>
                <a:srgbClr val="BA1F46"/>
              </a:solidFill>
            </a:endParaRPr>
          </a:p>
        </p:txBody>
      </p:sp>
      <p:sp>
        <p:nvSpPr>
          <p:cNvPr id="4" name="Slide Number Placeholder 3"/>
          <p:cNvSpPr>
            <a:spLocks noGrp="1"/>
          </p:cNvSpPr>
          <p:nvPr>
            <p:ph type="sldNum" sz="quarter" idx="10"/>
          </p:nvPr>
        </p:nvSpPr>
        <p:spPr/>
        <p:txBody>
          <a:bodyPr/>
          <a:lstStyle/>
          <a:p>
            <a:fld id="{5A908BF7-63AD-4786-B1BA-C1B9B7BEBC86}" type="slidenum">
              <a:rPr lang="en-IE" smtClean="0"/>
              <a:t>12</a:t>
            </a:fld>
            <a:endParaRPr lang="en-IE" dirty="0"/>
          </a:p>
        </p:txBody>
      </p:sp>
    </p:spTree>
    <p:extLst>
      <p:ext uri="{BB962C8B-B14F-4D97-AF65-F5344CB8AC3E}">
        <p14:creationId xmlns:p14="http://schemas.microsoft.com/office/powerpoint/2010/main" val="3631019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dirty="0">
                <a:solidFill>
                  <a:srgbClr val="BA1F46"/>
                </a:solidFill>
              </a:rPr>
              <a:t>*</a:t>
            </a:r>
            <a:r>
              <a:rPr lang="en-IE" sz="1200" dirty="0">
                <a:solidFill>
                  <a:srgbClr val="BA1F46"/>
                </a:solidFill>
              </a:rPr>
              <a:t>based on complete returns only-figures</a:t>
            </a:r>
            <a:r>
              <a:rPr lang="en-IE" sz="1200" baseline="0" dirty="0">
                <a:solidFill>
                  <a:srgbClr val="BA1F46"/>
                </a:solidFill>
              </a:rPr>
              <a:t> accurate as of July 2024</a:t>
            </a:r>
            <a:r>
              <a:rPr lang="en-IE" sz="1200" dirty="0">
                <a:solidFill>
                  <a:srgbClr val="BA1F46"/>
                </a:solidFill>
              </a:rPr>
              <a:t>; </a:t>
            </a:r>
          </a:p>
        </p:txBody>
      </p:sp>
      <p:sp>
        <p:nvSpPr>
          <p:cNvPr id="4" name="Slide Number Placeholder 3"/>
          <p:cNvSpPr>
            <a:spLocks noGrp="1"/>
          </p:cNvSpPr>
          <p:nvPr>
            <p:ph type="sldNum" sz="quarter" idx="10"/>
          </p:nvPr>
        </p:nvSpPr>
        <p:spPr/>
        <p:txBody>
          <a:bodyPr/>
          <a:lstStyle/>
          <a:p>
            <a:fld id="{5A908BF7-63AD-4786-B1BA-C1B9B7BEBC86}" type="slidenum">
              <a:rPr lang="en-IE" smtClean="0"/>
              <a:t>13</a:t>
            </a:fld>
            <a:endParaRPr lang="en-IE" dirty="0"/>
          </a:p>
        </p:txBody>
      </p:sp>
    </p:spTree>
    <p:extLst>
      <p:ext uri="{BB962C8B-B14F-4D97-AF65-F5344CB8AC3E}">
        <p14:creationId xmlns:p14="http://schemas.microsoft.com/office/powerpoint/2010/main" val="363101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345631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629752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0"/>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5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7549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130447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205206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157474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2269421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409657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355130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6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131332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893CD0-479C-4BAC-BBC9-3472CF8F3D24}" type="datetimeFigureOut">
              <a:rPr lang="en-IE" smtClean="0"/>
              <a:t>19/07/2024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79733FA7-9A3D-4A43-8F1C-37084025C059}" type="slidenum">
              <a:rPr lang="en-IE" smtClean="0"/>
              <a:t>‹#›</a:t>
            </a:fld>
            <a:endParaRPr lang="en-IE" dirty="0"/>
          </a:p>
        </p:txBody>
      </p:sp>
    </p:spTree>
    <p:extLst>
      <p:ext uri="{BB962C8B-B14F-4D97-AF65-F5344CB8AC3E}">
        <p14:creationId xmlns:p14="http://schemas.microsoft.com/office/powerpoint/2010/main" val="410687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93CD0-479C-4BAC-BBC9-3472CF8F3D24}" type="datetimeFigureOut">
              <a:rPr lang="en-IE" smtClean="0"/>
              <a:t>19/07/2024</a:t>
            </a:fld>
            <a:endParaRPr lang="en-IE" dirty="0"/>
          </a:p>
        </p:txBody>
      </p:sp>
      <p:sp>
        <p:nvSpPr>
          <p:cNvPr id="5" name="Footer Placeholder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733FA7-9A3D-4A43-8F1C-37084025C059}" type="slidenum">
              <a:rPr lang="en-IE" smtClean="0"/>
              <a:t>‹#›</a:t>
            </a:fld>
            <a:endParaRPr lang="en-IE" dirty="0"/>
          </a:p>
        </p:txBody>
      </p:sp>
    </p:spTree>
    <p:extLst>
      <p:ext uri="{BB962C8B-B14F-4D97-AF65-F5344CB8AC3E}">
        <p14:creationId xmlns:p14="http://schemas.microsoft.com/office/powerpoint/2010/main" val="2148214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chart" Target="../charts/chart28.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chart" Target="../charts/chart2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chart" Target="../charts/chart30.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chart" Target="../charts/chart31.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chart" Target="../charts/chart3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chart" Target="../charts/chart3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chart" Target="../charts/chart34.xml"/></Relationships>
</file>

<file path=ppt/slides/_rels/slide5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chart" Target="../charts/chart35.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chart" Target="../charts/chart3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chart" Target="../charts/chart37.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chart" Target="../charts/chart3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73741829"/>
          <p:cNvSpPr>
            <a:spLocks noChangeArrowheads="1"/>
          </p:cNvSpPr>
          <p:nvPr/>
        </p:nvSpPr>
        <p:spPr bwMode="auto">
          <a:xfrm>
            <a:off x="-11720" y="4581128"/>
            <a:ext cx="9155725" cy="1944216"/>
          </a:xfrm>
          <a:prstGeom prst="rect">
            <a:avLst/>
          </a:prstGeom>
          <a:solidFill>
            <a:srgbClr val="B8AB97"/>
          </a:solidFill>
          <a:ln>
            <a:noFill/>
          </a:ln>
        </p:spPr>
        <p:txBody>
          <a:bodyPr vert="horz" wrap="square" lIns="91440" tIns="45720" rIns="91440" bIns="45720" numCol="1" anchor="t" anchorCtr="0" compatLnSpc="1">
            <a:prstTxWarp prst="textNoShape">
              <a:avLst/>
            </a:prstTxWarp>
          </a:bodyPr>
          <a:lstStyle/>
          <a:p>
            <a:endPar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Title 1"/>
          <p:cNvSpPr>
            <a:spLocks noGrp="1"/>
          </p:cNvSpPr>
          <p:nvPr>
            <p:ph type="ctrTitle"/>
          </p:nvPr>
        </p:nvSpPr>
        <p:spPr>
          <a:xfrm>
            <a:off x="-11726" y="4581128"/>
            <a:ext cx="7772400" cy="1944216"/>
          </a:xfrm>
        </p:spPr>
        <p:txBody>
          <a:bodyPr>
            <a:normAutofit/>
          </a:bodyPr>
          <a:lstStyle/>
          <a:p>
            <a:pPr algn="l"/>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Health</a:t>
            </a:r>
            <a:r>
              <a:rPr lang="en-IE" sz="2400" dirty="0"/>
              <a:t> </a:t>
            </a:r>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Protection Surveillance Centre</a:t>
            </a:r>
            <a:b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br>
            <a:r>
              <a:rPr lang="en-IE" sz="2200" dirty="0">
                <a:solidFill>
                  <a:schemeClr val="bg1"/>
                </a:solidFill>
                <a:latin typeface="Tahoma" panose="020B0604030504040204" pitchFamily="34" charset="0"/>
                <a:ea typeface="Tahoma" panose="020B0604030504040204" pitchFamily="34" charset="0"/>
                <a:cs typeface="Tahoma" panose="020B0604030504040204" pitchFamily="34" charset="0"/>
              </a:rPr>
              <a:t>July 2024</a:t>
            </a:r>
          </a:p>
        </p:txBody>
      </p:sp>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28" y="116632"/>
            <a:ext cx="1143000" cy="123825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3823" y="33971"/>
            <a:ext cx="1478452" cy="1224000"/>
          </a:xfrm>
          <a:prstGeom prst="rect">
            <a:avLst/>
          </a:prstGeom>
        </p:spPr>
      </p:pic>
      <p:sp>
        <p:nvSpPr>
          <p:cNvPr id="5" name="Rectangle 4"/>
          <p:cNvSpPr/>
          <p:nvPr/>
        </p:nvSpPr>
        <p:spPr>
          <a:xfrm>
            <a:off x="37740" y="2690348"/>
            <a:ext cx="9094547" cy="923330"/>
          </a:xfrm>
          <a:prstGeom prst="rect">
            <a:avLst/>
          </a:prstGeom>
        </p:spPr>
        <p:txBody>
          <a:bodyPr wrap="square">
            <a:spAutoFit/>
          </a:bodyPr>
          <a:lstStyle/>
          <a:p>
            <a:r>
              <a:rPr lang="en-IE" b="1" dirty="0">
                <a:solidFill>
                  <a:srgbClr val="BA1F46"/>
                </a:solidFill>
                <a:latin typeface="Tahoma" panose="020B0604030504040204" pitchFamily="34" charset="0"/>
                <a:ea typeface="Tahoma" panose="020B0604030504040204" pitchFamily="34" charset="0"/>
                <a:cs typeface="Tahoma" panose="020B0604030504040204" pitchFamily="34" charset="0"/>
              </a:rPr>
              <a:t>Uptake of the Seasonal Influenza Vaccine in Acute Hospitals and Long-Term Care/Residential Facilities in Ireland from 2011-2012 to 2023-2024 </a:t>
            </a:r>
            <a:br>
              <a:rPr lang="en-IE" b="1" dirty="0">
                <a:solidFill>
                  <a:srgbClr val="C00000"/>
                </a:solidFill>
                <a:latin typeface="Tahoma" panose="020B0604030504040204" pitchFamily="34" charset="0"/>
                <a:ea typeface="Tahoma" panose="020B0604030504040204" pitchFamily="34" charset="0"/>
                <a:cs typeface="Tahoma" panose="020B0604030504040204" pitchFamily="34" charset="0"/>
              </a:rPr>
            </a:br>
            <a:endParaRPr lang="en-IE" dirty="0">
              <a:solidFill>
                <a:srgbClr val="C00000"/>
              </a:solidFill>
            </a:endParaRPr>
          </a:p>
        </p:txBody>
      </p:sp>
    </p:spTree>
    <p:extLst>
      <p:ext uri="{BB962C8B-B14F-4D97-AF65-F5344CB8AC3E}">
        <p14:creationId xmlns:p14="http://schemas.microsoft.com/office/powerpoint/2010/main" val="160902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9" name="Title 1"/>
          <p:cNvSpPr txBox="1">
            <a:spLocks/>
          </p:cNvSpPr>
          <p:nvPr/>
        </p:nvSpPr>
        <p:spPr>
          <a:xfrm>
            <a:off x="460918" y="473834"/>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by season and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public and private hospital group/region, Ireland*</a:t>
            </a:r>
          </a:p>
        </p:txBody>
      </p:sp>
      <p:graphicFrame>
        <p:nvGraphicFramePr>
          <p:cNvPr id="4" name="Content Placeholder 3">
            <a:extLst>
              <a:ext uri="{FF2B5EF4-FFF2-40B4-BE49-F238E27FC236}">
                <a16:creationId xmlns:a16="http://schemas.microsoft.com/office/drawing/2014/main" id="{E382BDCD-6068-4825-9174-148F0D878E65}"/>
              </a:ext>
            </a:extLst>
          </p:cNvPr>
          <p:cNvGraphicFramePr>
            <a:graphicFrameLocks noGrp="1"/>
          </p:cNvGraphicFramePr>
          <p:nvPr>
            <p:ph idx="1"/>
            <p:extLst>
              <p:ext uri="{D42A27DB-BD31-4B8C-83A1-F6EECF244321}">
                <p14:modId xmlns:p14="http://schemas.microsoft.com/office/powerpoint/2010/main" val="21836758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46081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9" name="Title 1"/>
          <p:cNvSpPr txBox="1">
            <a:spLocks/>
          </p:cNvSpPr>
          <p:nvPr/>
        </p:nvSpPr>
        <p:spPr>
          <a:xfrm>
            <a:off x="467543"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hospitals, by HSE grade category and influenza season, Ireland*</a:t>
            </a:r>
          </a:p>
        </p:txBody>
      </p:sp>
      <p:graphicFrame>
        <p:nvGraphicFramePr>
          <p:cNvPr id="2" name="Content Placeholder 1">
            <a:extLst>
              <a:ext uri="{FF2B5EF4-FFF2-40B4-BE49-F238E27FC236}">
                <a16:creationId xmlns:a16="http://schemas.microsoft.com/office/drawing/2014/main" id="{00000000-0008-0000-1B00-000004000000}"/>
              </a:ext>
            </a:extLst>
          </p:cNvPr>
          <p:cNvGraphicFramePr>
            <a:graphicFrameLocks noGrp="1"/>
          </p:cNvGraphicFramePr>
          <p:nvPr>
            <p:ph idx="1"/>
            <p:extLst>
              <p:ext uri="{D42A27DB-BD31-4B8C-83A1-F6EECF244321}">
                <p14:modId xmlns:p14="http://schemas.microsoft.com/office/powerpoint/2010/main" val="203186139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2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hospitals, by staff size group and influenza season, Ireland*</a:t>
            </a:r>
          </a:p>
        </p:txBody>
      </p:sp>
      <p:graphicFrame>
        <p:nvGraphicFramePr>
          <p:cNvPr id="4" name="Content Placeholder 3">
            <a:extLst>
              <a:ext uri="{FF2B5EF4-FFF2-40B4-BE49-F238E27FC236}">
                <a16:creationId xmlns:a16="http://schemas.microsoft.com/office/drawing/2014/main" id="{EC50F418-819F-7118-65B7-C1134E754F50}"/>
              </a:ext>
            </a:extLst>
          </p:cNvPr>
          <p:cNvGraphicFramePr>
            <a:graphicFrameLocks noGrp="1"/>
          </p:cNvGraphicFramePr>
          <p:nvPr>
            <p:ph idx="1"/>
            <p:extLst>
              <p:ext uri="{D42A27DB-BD31-4B8C-83A1-F6EECF244321}">
                <p14:modId xmlns:p14="http://schemas.microsoft.com/office/powerpoint/2010/main" val="252229541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54590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3" y="473834"/>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Public hospitals (%) meeting uptake target in HCWs, by season, Ireland*</a:t>
            </a:r>
          </a:p>
        </p:txBody>
      </p:sp>
      <p:graphicFrame>
        <p:nvGraphicFramePr>
          <p:cNvPr id="4" name="Content Placeholder 3">
            <a:extLst>
              <a:ext uri="{FF2B5EF4-FFF2-40B4-BE49-F238E27FC236}">
                <a16:creationId xmlns:a16="http://schemas.microsoft.com/office/drawing/2014/main" id="{00000000-0008-0000-3E00-000003000000}"/>
              </a:ext>
            </a:extLst>
          </p:cNvPr>
          <p:cNvGraphicFramePr>
            <a:graphicFrameLocks noGrp="1"/>
          </p:cNvGraphicFramePr>
          <p:nvPr>
            <p:ph idx="1"/>
            <p:extLst>
              <p:ext uri="{D42A27DB-BD31-4B8C-83A1-F6EECF244321}">
                <p14:modId xmlns:p14="http://schemas.microsoft.com/office/powerpoint/2010/main" val="40548497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3983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HCWs in Dublin and Midlands Hospitals, by staff category and influenza season, Ireland*</a:t>
            </a:r>
          </a:p>
        </p:txBody>
      </p:sp>
      <p:graphicFrame>
        <p:nvGraphicFramePr>
          <p:cNvPr id="4" name="Content Placeholder 3">
            <a:extLst>
              <a:ext uri="{FF2B5EF4-FFF2-40B4-BE49-F238E27FC236}">
                <a16:creationId xmlns:a16="http://schemas.microsoft.com/office/drawing/2014/main" id="{0754B2F4-EECF-4172-80AF-EE700789D0CB}"/>
              </a:ext>
            </a:extLst>
          </p:cNvPr>
          <p:cNvGraphicFramePr>
            <a:graphicFrameLocks noGrp="1"/>
          </p:cNvGraphicFramePr>
          <p:nvPr>
            <p:ph idx="1"/>
            <p:extLst>
              <p:ext uri="{D42A27DB-BD31-4B8C-83A1-F6EECF244321}">
                <p14:modId xmlns:p14="http://schemas.microsoft.com/office/powerpoint/2010/main" val="333921382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5278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a:t>
            </a:r>
            <a:r>
              <a:rPr lang="en-GB" sz="2000" b="1" dirty="0">
                <a:solidFill>
                  <a:srgbClr val="BA1F46"/>
                </a:solidFill>
                <a:latin typeface="Tahoma" panose="020B0604030504040204" pitchFamily="34" charset="0"/>
                <a:ea typeface="Tahoma" panose="020B0604030504040204" pitchFamily="34" charset="0"/>
                <a:cs typeface="Tahoma" panose="020B0604030504040204" pitchFamily="34" charset="0"/>
              </a:rPr>
              <a:t>Dublin and North East Hospitals</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by staff category and influenza season, Ireland*</a:t>
            </a:r>
          </a:p>
        </p:txBody>
      </p:sp>
      <p:graphicFrame>
        <p:nvGraphicFramePr>
          <p:cNvPr id="4" name="Content Placeholder 3">
            <a:extLst>
              <a:ext uri="{FF2B5EF4-FFF2-40B4-BE49-F238E27FC236}">
                <a16:creationId xmlns:a16="http://schemas.microsoft.com/office/drawing/2014/main" id="{A5A177A6-07DA-41AE-A7F4-879E523DC93E}"/>
              </a:ext>
            </a:extLst>
          </p:cNvPr>
          <p:cNvGraphicFramePr>
            <a:graphicFrameLocks noGrp="1"/>
          </p:cNvGraphicFramePr>
          <p:nvPr>
            <p:ph idx="1"/>
            <p:extLst>
              <p:ext uri="{D42A27DB-BD31-4B8C-83A1-F6EECF244321}">
                <p14:modId xmlns:p14="http://schemas.microsoft.com/office/powerpoint/2010/main" val="268355131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60823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a:t>
            </a:r>
            <a:r>
              <a:rPr lang="en-GB" sz="2000" b="1" dirty="0">
                <a:solidFill>
                  <a:srgbClr val="BA1F46"/>
                </a:solidFill>
                <a:latin typeface="Tahoma" panose="020B0604030504040204" pitchFamily="34" charset="0"/>
                <a:ea typeface="Tahoma" panose="020B0604030504040204" pitchFamily="34" charset="0"/>
                <a:cs typeface="Tahoma" panose="020B0604030504040204" pitchFamily="34" charset="0"/>
              </a:rPr>
              <a:t>Dublin and South East Hospitals</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by staff category and influenza season, Ireland*</a:t>
            </a:r>
          </a:p>
        </p:txBody>
      </p:sp>
      <p:graphicFrame>
        <p:nvGraphicFramePr>
          <p:cNvPr id="4" name="Content Placeholder 3">
            <a:extLst>
              <a:ext uri="{FF2B5EF4-FFF2-40B4-BE49-F238E27FC236}">
                <a16:creationId xmlns:a16="http://schemas.microsoft.com/office/drawing/2014/main" id="{9C4EA283-97E5-45C4-89E3-62A96A3B1290}"/>
              </a:ext>
            </a:extLst>
          </p:cNvPr>
          <p:cNvGraphicFramePr>
            <a:graphicFrameLocks noGrp="1"/>
          </p:cNvGraphicFramePr>
          <p:nvPr>
            <p:ph idx="1"/>
            <p:extLst>
              <p:ext uri="{D42A27DB-BD31-4B8C-83A1-F6EECF244321}">
                <p14:modId xmlns:p14="http://schemas.microsoft.com/office/powerpoint/2010/main" val="30901266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37900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Mid West Hospitals</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25BA2346-E5CD-4ABD-9A4B-86FFAC2FB481}"/>
              </a:ext>
            </a:extLst>
          </p:cNvPr>
          <p:cNvGraphicFramePr>
            <a:graphicFrameLocks noGrp="1"/>
          </p:cNvGraphicFramePr>
          <p:nvPr>
            <p:ph idx="1"/>
            <p:extLst>
              <p:ext uri="{D42A27DB-BD31-4B8C-83A1-F6EECF244321}">
                <p14:modId xmlns:p14="http://schemas.microsoft.com/office/powerpoint/2010/main" val="147715755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79613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South West Hospitals</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D317146A-EBC3-4C8E-BD5F-9577013584AB}"/>
              </a:ext>
            </a:extLst>
          </p:cNvPr>
          <p:cNvGraphicFramePr>
            <a:graphicFrameLocks noGrp="1"/>
          </p:cNvGraphicFramePr>
          <p:nvPr>
            <p:ph idx="1"/>
            <p:extLst>
              <p:ext uri="{D42A27DB-BD31-4B8C-83A1-F6EECF244321}">
                <p14:modId xmlns:p14="http://schemas.microsoft.com/office/powerpoint/2010/main" val="394218976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45371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a:t>
            </a:r>
            <a:r>
              <a:rPr lang="en-GB" sz="2000" b="1" dirty="0">
                <a:solidFill>
                  <a:srgbClr val="BA1F46"/>
                </a:solidFill>
                <a:latin typeface="Tahoma" panose="020B0604030504040204" pitchFamily="34" charset="0"/>
                <a:ea typeface="Tahoma" panose="020B0604030504040204" pitchFamily="34" charset="0"/>
                <a:cs typeface="Tahoma" panose="020B0604030504040204" pitchFamily="34" charset="0"/>
              </a:rPr>
              <a:t>West and North West Hospitals</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by staff category and influenza season, Ireland*</a:t>
            </a:r>
          </a:p>
        </p:txBody>
      </p:sp>
      <p:graphicFrame>
        <p:nvGraphicFramePr>
          <p:cNvPr id="4" name="Content Placeholder 3">
            <a:extLst>
              <a:ext uri="{FF2B5EF4-FFF2-40B4-BE49-F238E27FC236}">
                <a16:creationId xmlns:a16="http://schemas.microsoft.com/office/drawing/2014/main" id="{8CEF1DC2-EABF-4A0A-A255-07703D8E8FDE}"/>
              </a:ext>
            </a:extLst>
          </p:cNvPr>
          <p:cNvGraphicFramePr>
            <a:graphicFrameLocks noGrp="1"/>
          </p:cNvGraphicFramePr>
          <p:nvPr>
            <p:ph idx="1"/>
            <p:extLst>
              <p:ext uri="{D42A27DB-BD31-4B8C-83A1-F6EECF244321}">
                <p14:modId xmlns:p14="http://schemas.microsoft.com/office/powerpoint/2010/main" val="63045680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77881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300" b="1" dirty="0">
                <a:solidFill>
                  <a:srgbClr val="BA1F46"/>
                </a:solidFill>
                <a:latin typeface="Tahoma" panose="020B0604030504040204" pitchFamily="34" charset="0"/>
                <a:ea typeface="Tahoma" panose="020B0604030504040204" pitchFamily="34" charset="0"/>
                <a:cs typeface="Tahoma" panose="020B0604030504040204" pitchFamily="34" charset="0"/>
              </a:rPr>
              <a:t>Background</a:t>
            </a:r>
          </a:p>
        </p:txBody>
      </p:sp>
      <p:sp>
        <p:nvSpPr>
          <p:cNvPr id="3" name="Content Placeholder 2"/>
          <p:cNvSpPr>
            <a:spLocks noGrp="1"/>
          </p:cNvSpPr>
          <p:nvPr>
            <p:ph idx="1"/>
          </p:nvPr>
        </p:nvSpPr>
        <p:spPr/>
        <p:txBody>
          <a:bodyPr>
            <a:normAutofit fontScale="85000" lnSpcReduction="10000"/>
          </a:bodyPr>
          <a:lstStyle/>
          <a:p>
            <a:r>
              <a:rPr lang="en-IE" dirty="0">
                <a:solidFill>
                  <a:srgbClr val="BA1F46"/>
                </a:solidFill>
              </a:rPr>
              <a:t>Slideset relates to influenza vaccination uptake among health care workers (HCWs) and residents in long term/residential care facilities (LTCFs/RCFs) for the 2023-2024 influenza season </a:t>
            </a:r>
          </a:p>
          <a:p>
            <a:r>
              <a:rPr lang="en-IE" dirty="0">
                <a:solidFill>
                  <a:srgbClr val="BA1F46"/>
                </a:solidFill>
              </a:rPr>
              <a:t>Uptake in HCWs in 55 hospitals (including four private) and 217 LTCFs (including 157 HSE funded and staffed) presented</a:t>
            </a:r>
          </a:p>
          <a:p>
            <a:r>
              <a:rPr lang="en-IE" dirty="0">
                <a:solidFill>
                  <a:srgbClr val="BA1F46"/>
                </a:solidFill>
              </a:rPr>
              <a:t>Uptake among residents (permanent and those admitted for respite care) in LTCFs/RCFs estimated by staff in LTCFs carrying out a point prevalence survey (PPS) between 11</a:t>
            </a:r>
            <a:r>
              <a:rPr lang="en-IE" baseline="30000" dirty="0">
                <a:solidFill>
                  <a:srgbClr val="BA1F46"/>
                </a:solidFill>
              </a:rPr>
              <a:t>th</a:t>
            </a:r>
            <a:r>
              <a:rPr lang="en-IE" dirty="0">
                <a:solidFill>
                  <a:srgbClr val="BA1F46"/>
                </a:solidFill>
              </a:rPr>
              <a:t> and 15</a:t>
            </a:r>
            <a:r>
              <a:rPr lang="en-IE" baseline="30000" dirty="0">
                <a:solidFill>
                  <a:srgbClr val="BA1F46"/>
                </a:solidFill>
              </a:rPr>
              <a:t>th</a:t>
            </a:r>
            <a:r>
              <a:rPr lang="en-IE" dirty="0">
                <a:solidFill>
                  <a:srgbClr val="BA1F46"/>
                </a:solidFill>
              </a:rPr>
              <a:t> December 2023</a:t>
            </a:r>
          </a:p>
        </p:txBody>
      </p:sp>
    </p:spTree>
    <p:extLst>
      <p:ext uri="{BB962C8B-B14F-4D97-AF65-F5344CB8AC3E}">
        <p14:creationId xmlns:p14="http://schemas.microsoft.com/office/powerpoint/2010/main" val="3092453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a:t>
            </a:r>
            <a:r>
              <a:rPr lang="en-GB" sz="2000" b="1" dirty="0">
                <a:solidFill>
                  <a:srgbClr val="BA1F46"/>
                </a:solidFill>
                <a:latin typeface="Tahoma" panose="020B0604030504040204" pitchFamily="34" charset="0"/>
                <a:ea typeface="Tahoma" panose="020B0604030504040204" pitchFamily="34" charset="0"/>
                <a:cs typeface="Tahoma" panose="020B0604030504040204" pitchFamily="34" charset="0"/>
              </a:rPr>
              <a:t>Outside Regional Areas/Private Hospitals</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by staff category and influenza season, Ireland*</a:t>
            </a:r>
          </a:p>
        </p:txBody>
      </p:sp>
      <p:graphicFrame>
        <p:nvGraphicFramePr>
          <p:cNvPr id="7" name="Content Placeholder 6">
            <a:extLst>
              <a:ext uri="{FF2B5EF4-FFF2-40B4-BE49-F238E27FC236}">
                <a16:creationId xmlns:a16="http://schemas.microsoft.com/office/drawing/2014/main" id="{2238F0E3-68B8-4DFA-AA84-D1D41A2A9E33}"/>
              </a:ext>
            </a:extLst>
          </p:cNvPr>
          <p:cNvGraphicFramePr>
            <a:graphicFrameLocks noGrp="1"/>
          </p:cNvGraphicFramePr>
          <p:nvPr>
            <p:ph idx="1"/>
            <p:extLst>
              <p:ext uri="{D42A27DB-BD31-4B8C-83A1-F6EECF244321}">
                <p14:modId xmlns:p14="http://schemas.microsoft.com/office/powerpoint/2010/main" val="177274308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81105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276872"/>
            <a:ext cx="8229600" cy="2088232"/>
          </a:xfrm>
        </p:spPr>
        <p:txBody>
          <a:bodyPr>
            <a:normAutofit fontScale="90000"/>
          </a:bodyPr>
          <a:lstStyle/>
          <a:p>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Long-Term/Residential Care Facilities (LTCFs)</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HCW Uptake among</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Long-Term Residents and</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Respite Residents</a:t>
            </a:r>
          </a:p>
        </p:txBody>
      </p:sp>
    </p:spTree>
    <p:extLst>
      <p:ext uri="{BB962C8B-B14F-4D97-AF65-F5344CB8AC3E}">
        <p14:creationId xmlns:p14="http://schemas.microsoft.com/office/powerpoint/2010/main" val="1231353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7544" y="620688"/>
            <a:ext cx="8208912" cy="998984"/>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among HCWs in public LTCFs by influenza season, Ireland*</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8" name="Content Placeholder 7">
            <a:extLst>
              <a:ext uri="{FF2B5EF4-FFF2-40B4-BE49-F238E27FC236}">
                <a16:creationId xmlns:a16="http://schemas.microsoft.com/office/drawing/2014/main" id="{C07C18DB-1AA8-BEA6-0994-DE9941EC697E}"/>
              </a:ext>
            </a:extLst>
          </p:cNvPr>
          <p:cNvGraphicFramePr>
            <a:graphicFrameLocks noGrp="1"/>
          </p:cNvGraphicFramePr>
          <p:nvPr>
            <p:ph idx="1"/>
            <p:extLst>
              <p:ext uri="{D42A27DB-BD31-4B8C-83A1-F6EECF244321}">
                <p14:modId xmlns:p14="http://schemas.microsoft.com/office/powerpoint/2010/main" val="2872309658"/>
              </p:ext>
            </p:extLst>
          </p:nvPr>
        </p:nvGraphicFramePr>
        <p:xfrm>
          <a:off x="457200" y="1619672"/>
          <a:ext cx="8229600" cy="4120912"/>
        </p:xfrm>
        <a:graphic>
          <a:graphicData uri="http://schemas.openxmlformats.org/drawingml/2006/table">
            <a:tbl>
              <a:tblPr/>
              <a:tblGrid>
                <a:gridCol w="696686">
                  <a:extLst>
                    <a:ext uri="{9D8B030D-6E8A-4147-A177-3AD203B41FA5}">
                      <a16:colId xmlns:a16="http://schemas.microsoft.com/office/drawing/2014/main" val="3226406109"/>
                    </a:ext>
                  </a:extLst>
                </a:gridCol>
                <a:gridCol w="1454331">
                  <a:extLst>
                    <a:ext uri="{9D8B030D-6E8A-4147-A177-3AD203B41FA5}">
                      <a16:colId xmlns:a16="http://schemas.microsoft.com/office/drawing/2014/main" val="839899649"/>
                    </a:ext>
                  </a:extLst>
                </a:gridCol>
                <a:gridCol w="1680754">
                  <a:extLst>
                    <a:ext uri="{9D8B030D-6E8A-4147-A177-3AD203B41FA5}">
                      <a16:colId xmlns:a16="http://schemas.microsoft.com/office/drawing/2014/main" val="325647823"/>
                    </a:ext>
                  </a:extLst>
                </a:gridCol>
                <a:gridCol w="618309">
                  <a:extLst>
                    <a:ext uri="{9D8B030D-6E8A-4147-A177-3AD203B41FA5}">
                      <a16:colId xmlns:a16="http://schemas.microsoft.com/office/drawing/2014/main" val="2203172129"/>
                    </a:ext>
                  </a:extLst>
                </a:gridCol>
                <a:gridCol w="1114697">
                  <a:extLst>
                    <a:ext uri="{9D8B030D-6E8A-4147-A177-3AD203B41FA5}">
                      <a16:colId xmlns:a16="http://schemas.microsoft.com/office/drawing/2014/main" val="755106081"/>
                    </a:ext>
                  </a:extLst>
                </a:gridCol>
                <a:gridCol w="1036320">
                  <a:extLst>
                    <a:ext uri="{9D8B030D-6E8A-4147-A177-3AD203B41FA5}">
                      <a16:colId xmlns:a16="http://schemas.microsoft.com/office/drawing/2014/main" val="2571077777"/>
                    </a:ext>
                  </a:extLst>
                </a:gridCol>
                <a:gridCol w="1628503">
                  <a:extLst>
                    <a:ext uri="{9D8B030D-6E8A-4147-A177-3AD203B41FA5}">
                      <a16:colId xmlns:a16="http://schemas.microsoft.com/office/drawing/2014/main" val="3423305138"/>
                    </a:ext>
                  </a:extLst>
                </a:gridCol>
              </a:tblGrid>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Season</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Total No. Eligible HCWs</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Total No. Vaccinated HCWs</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 Uptake</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Median % Uptake</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Range % Uptake</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No. Participating LTCFs</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3010235199"/>
                  </a:ext>
                </a:extLst>
              </a:tr>
              <a:tr h="30192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2011-2012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3861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687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17.8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0-90.4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56</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159827110"/>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2012-2013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10823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1327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12.3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11.1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0-76.0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108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256779637"/>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2013-2014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8704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1658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19.0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0-80.0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87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381911705"/>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2014-2015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7031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1691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24.1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0-77.1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66</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651932107"/>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2015-2016</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7058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1625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23.0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22.2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81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07419948"/>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2016-2017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9633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2595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26.9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0-75.0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101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127975002"/>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2017-2018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13928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4621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33.2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35.1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0-93.3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129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58368543"/>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2018-2019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13205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5531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41.9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40.3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0-96.7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218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83573199"/>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2019-2020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13926</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6361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45.7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933282458"/>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2020-2021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13537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8982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66.3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68.6</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83023665"/>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2021-2022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14390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7948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55.2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424068481"/>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2022-2023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9134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4888</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53.5</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48.3</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26.1-76.9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171</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33881080"/>
                  </a:ext>
                </a:extLst>
              </a:tr>
              <a:tr h="29376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2023-2024</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10182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4297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42.2</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44.9</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0-100</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157</a:t>
                      </a:r>
                    </a:p>
                  </a:txBody>
                  <a:tcPr marL="5225" marR="5225" marT="52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59693649"/>
                  </a:ext>
                </a:extLst>
              </a:tr>
            </a:tbl>
          </a:graphicData>
        </a:graphic>
      </p:graphicFrame>
    </p:spTree>
    <p:extLst>
      <p:ext uri="{BB962C8B-B14F-4D97-AF65-F5344CB8AC3E}">
        <p14:creationId xmlns:p14="http://schemas.microsoft.com/office/powerpoint/2010/main" val="1765047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260648"/>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LTCF-based HCWs by HSE Health Region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8" name="Content Placeholder 7">
            <a:extLst>
              <a:ext uri="{FF2B5EF4-FFF2-40B4-BE49-F238E27FC236}">
                <a16:creationId xmlns:a16="http://schemas.microsoft.com/office/drawing/2014/main" id="{82A185CA-78A5-F527-E32C-7E2865ABCA7B}"/>
              </a:ext>
            </a:extLst>
          </p:cNvPr>
          <p:cNvGraphicFramePr>
            <a:graphicFrameLocks noGrp="1"/>
          </p:cNvGraphicFramePr>
          <p:nvPr>
            <p:ph idx="1"/>
            <p:extLst>
              <p:ext uri="{D42A27DB-BD31-4B8C-83A1-F6EECF244321}">
                <p14:modId xmlns:p14="http://schemas.microsoft.com/office/powerpoint/2010/main" val="23447284"/>
              </p:ext>
            </p:extLst>
          </p:nvPr>
        </p:nvGraphicFramePr>
        <p:xfrm>
          <a:off x="323529" y="1412776"/>
          <a:ext cx="8363270" cy="3996778"/>
        </p:xfrm>
        <a:graphic>
          <a:graphicData uri="http://schemas.openxmlformats.org/drawingml/2006/table">
            <a:tbl>
              <a:tblPr/>
              <a:tblGrid>
                <a:gridCol w="1546389">
                  <a:extLst>
                    <a:ext uri="{9D8B030D-6E8A-4147-A177-3AD203B41FA5}">
                      <a16:colId xmlns:a16="http://schemas.microsoft.com/office/drawing/2014/main" val="1942645562"/>
                    </a:ext>
                  </a:extLst>
                </a:gridCol>
                <a:gridCol w="524921">
                  <a:extLst>
                    <a:ext uri="{9D8B030D-6E8A-4147-A177-3AD203B41FA5}">
                      <a16:colId xmlns:a16="http://schemas.microsoft.com/office/drawing/2014/main" val="1907896776"/>
                    </a:ext>
                  </a:extLst>
                </a:gridCol>
                <a:gridCol w="524921">
                  <a:extLst>
                    <a:ext uri="{9D8B030D-6E8A-4147-A177-3AD203B41FA5}">
                      <a16:colId xmlns:a16="http://schemas.microsoft.com/office/drawing/2014/main" val="953497601"/>
                    </a:ext>
                  </a:extLst>
                </a:gridCol>
                <a:gridCol w="524921">
                  <a:extLst>
                    <a:ext uri="{9D8B030D-6E8A-4147-A177-3AD203B41FA5}">
                      <a16:colId xmlns:a16="http://schemas.microsoft.com/office/drawing/2014/main" val="301527789"/>
                    </a:ext>
                  </a:extLst>
                </a:gridCol>
                <a:gridCol w="524921">
                  <a:extLst>
                    <a:ext uri="{9D8B030D-6E8A-4147-A177-3AD203B41FA5}">
                      <a16:colId xmlns:a16="http://schemas.microsoft.com/office/drawing/2014/main" val="3520387039"/>
                    </a:ext>
                  </a:extLst>
                </a:gridCol>
                <a:gridCol w="524921">
                  <a:extLst>
                    <a:ext uri="{9D8B030D-6E8A-4147-A177-3AD203B41FA5}">
                      <a16:colId xmlns:a16="http://schemas.microsoft.com/office/drawing/2014/main" val="3995182174"/>
                    </a:ext>
                  </a:extLst>
                </a:gridCol>
                <a:gridCol w="581670">
                  <a:extLst>
                    <a:ext uri="{9D8B030D-6E8A-4147-A177-3AD203B41FA5}">
                      <a16:colId xmlns:a16="http://schemas.microsoft.com/office/drawing/2014/main" val="221166021"/>
                    </a:ext>
                  </a:extLst>
                </a:gridCol>
                <a:gridCol w="524921">
                  <a:extLst>
                    <a:ext uri="{9D8B030D-6E8A-4147-A177-3AD203B41FA5}">
                      <a16:colId xmlns:a16="http://schemas.microsoft.com/office/drawing/2014/main" val="106348206"/>
                    </a:ext>
                  </a:extLst>
                </a:gridCol>
                <a:gridCol w="524921">
                  <a:extLst>
                    <a:ext uri="{9D8B030D-6E8A-4147-A177-3AD203B41FA5}">
                      <a16:colId xmlns:a16="http://schemas.microsoft.com/office/drawing/2014/main" val="3518648032"/>
                    </a:ext>
                  </a:extLst>
                </a:gridCol>
                <a:gridCol w="524921">
                  <a:extLst>
                    <a:ext uri="{9D8B030D-6E8A-4147-A177-3AD203B41FA5}">
                      <a16:colId xmlns:a16="http://schemas.microsoft.com/office/drawing/2014/main" val="2865848142"/>
                    </a:ext>
                  </a:extLst>
                </a:gridCol>
                <a:gridCol w="517828">
                  <a:extLst>
                    <a:ext uri="{9D8B030D-6E8A-4147-A177-3AD203B41FA5}">
                      <a16:colId xmlns:a16="http://schemas.microsoft.com/office/drawing/2014/main" val="4204121789"/>
                    </a:ext>
                  </a:extLst>
                </a:gridCol>
                <a:gridCol w="560389">
                  <a:extLst>
                    <a:ext uri="{9D8B030D-6E8A-4147-A177-3AD203B41FA5}">
                      <a16:colId xmlns:a16="http://schemas.microsoft.com/office/drawing/2014/main" val="4147479925"/>
                    </a:ext>
                  </a:extLst>
                </a:gridCol>
                <a:gridCol w="482360">
                  <a:extLst>
                    <a:ext uri="{9D8B030D-6E8A-4147-A177-3AD203B41FA5}">
                      <a16:colId xmlns:a16="http://schemas.microsoft.com/office/drawing/2014/main" val="1698470403"/>
                    </a:ext>
                  </a:extLst>
                </a:gridCol>
                <a:gridCol w="475266">
                  <a:extLst>
                    <a:ext uri="{9D8B030D-6E8A-4147-A177-3AD203B41FA5}">
                      <a16:colId xmlns:a16="http://schemas.microsoft.com/office/drawing/2014/main" val="3841350614"/>
                    </a:ext>
                  </a:extLst>
                </a:gridCol>
              </a:tblGrid>
              <a:tr h="349658">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LTCF HCWs</a:t>
                      </a:r>
                    </a:p>
                  </a:txBody>
                  <a:tcPr marL="4188" marR="4188" marT="4188"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942008165"/>
                  </a:ext>
                </a:extLst>
              </a:tr>
              <a:tr h="667041">
                <a:tc>
                  <a:txBody>
                    <a:bodyPr/>
                    <a:lstStyle/>
                    <a:p>
                      <a:pPr algn="l" fontAlgn="b"/>
                      <a:r>
                        <a:rPr lang="en-IE" sz="1100" b="0" i="0" u="none" strike="noStrike">
                          <a:solidFill>
                            <a:srgbClr val="000000"/>
                          </a:solidFill>
                          <a:effectLst/>
                          <a:highlight>
                            <a:srgbClr val="BA1F46"/>
                          </a:highlight>
                          <a:latin typeface="Arial" panose="020B0604020202020204" pitchFamily="34" charset="0"/>
                        </a:rPr>
                        <a:t> </a:t>
                      </a:r>
                    </a:p>
                  </a:txBody>
                  <a:tcPr marL="4188" marR="4188" marT="418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2879816721"/>
                  </a:ext>
                </a:extLst>
              </a:tr>
              <a:tr h="33352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PUBLIC LTCFs</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108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87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81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101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129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218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234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225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214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171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157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40437180"/>
                  </a:ext>
                </a:extLst>
              </a:tr>
              <a:tr h="300017">
                <a:tc>
                  <a:txBody>
                    <a:bodyPr/>
                    <a:lstStyle/>
                    <a:p>
                      <a:pPr algn="l" rtl="0" fontAlgn="ctr"/>
                      <a:r>
                        <a:rPr lang="en-IE" sz="1100" b="1" i="0" u="none" strike="noStrike" dirty="0">
                          <a:solidFill>
                            <a:srgbClr val="FFFFFF"/>
                          </a:solidFill>
                          <a:effectLst/>
                          <a:latin typeface="Calibri" panose="020F0502020204030204" pitchFamily="34" charset="0"/>
                        </a:rPr>
                        <a:t>HSE Health Region</a:t>
                      </a:r>
                      <a:endParaRPr lang="en-IE" sz="1100" b="1" i="0" u="none" strike="noStrike" dirty="0">
                        <a:solidFill>
                          <a:srgbClr val="FFFFFF"/>
                        </a:solidFill>
                        <a:effectLst/>
                        <a:highlight>
                          <a:srgbClr val="BA1F46"/>
                        </a:highlight>
                        <a:latin typeface="Calibri" panose="020F0502020204030204" pitchFamily="34" charset="0"/>
                      </a:endParaRP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FFFFFF"/>
                          </a:solidFill>
                          <a:effectLst/>
                          <a:highlight>
                            <a:srgbClr val="95B3D7"/>
                          </a:highlight>
                          <a:latin typeface="Calibri" panose="020F050202020403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ctr"/>
                      <a:r>
                        <a:rPr lang="en-IE" sz="1100" b="0" i="0" u="none" strike="noStrike">
                          <a:solidFill>
                            <a:srgbClr val="000000"/>
                          </a:solidFill>
                          <a:effectLst/>
                          <a:highlight>
                            <a:srgbClr val="95B3D7"/>
                          </a:highlight>
                          <a:latin typeface="Arial" panose="020B0604020202020204" pitchFamily="34" charset="0"/>
                        </a:rPr>
                        <a:t> </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643268119"/>
                  </a:ext>
                </a:extLst>
              </a:tr>
              <a:tr h="333521">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HSE Dublin and North East</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21.5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34.9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36.8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45.4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55.4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69.0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43.0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35509598"/>
                  </a:ext>
                </a:extLst>
              </a:tr>
              <a:tr h="333521">
                <a:tc>
                  <a:txBody>
                    <a:bodyPr/>
                    <a:lstStyle/>
                    <a:p>
                      <a:pPr algn="l" rtl="0" fontAlgn="ctr"/>
                      <a:r>
                        <a:rPr lang="en-IE" sz="1100" b="1" i="0" u="none" strike="noStrike" dirty="0">
                          <a:solidFill>
                            <a:srgbClr val="FFFFFF"/>
                          </a:solidFill>
                          <a:effectLst/>
                          <a:highlight>
                            <a:srgbClr val="BA1F46"/>
                          </a:highlight>
                          <a:latin typeface="Calibri" panose="020F0502020204030204" pitchFamily="34" charset="0"/>
                        </a:rPr>
                        <a:t>HSE Dublin and Midlands</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15.1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29.0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25.1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29.8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37.2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59.2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52.9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51.9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30.2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449177457"/>
                  </a:ext>
                </a:extLst>
              </a:tr>
              <a:tr h="333521">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HSE Dublin and South East</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31.1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8.4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19.4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28.9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43.1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51.1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70.4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52.9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67470467"/>
                  </a:ext>
                </a:extLst>
              </a:tr>
              <a:tr h="33352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HSE South West</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12.5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12.0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17.1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22.7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43.6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74.7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61.6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59.0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347250042"/>
                  </a:ext>
                </a:extLst>
              </a:tr>
              <a:tr h="33352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HSE Midwest</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14.1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15.7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44.4</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40.3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35.3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47.1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47.9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75.0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57.5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77.1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845614380"/>
                  </a:ext>
                </a:extLst>
              </a:tr>
              <a:tr h="333521">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HSE West and North West</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10.8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31.5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33.8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36.2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55.5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38.6</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329678119"/>
                  </a:ext>
                </a:extLst>
              </a:tr>
              <a:tr h="33352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UPTAKE (%) PUBLIC LTCFs ONLY</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17.8</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12.3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19.0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24.1</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23.0</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26.9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33.2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41.9</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45.7</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66.3</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55.2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53.5</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dirty="0">
                          <a:solidFill>
                            <a:srgbClr val="000000"/>
                          </a:solidFill>
                          <a:effectLst/>
                          <a:highlight>
                            <a:srgbClr val="95B3D7"/>
                          </a:highlight>
                          <a:latin typeface="Calibri" panose="020F0502020204030204" pitchFamily="34" charset="0"/>
                        </a:rPr>
                        <a:t>42.2</a:t>
                      </a:r>
                    </a:p>
                  </a:txBody>
                  <a:tcPr marL="4188" marR="4188" marT="41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1694314521"/>
                  </a:ext>
                </a:extLst>
              </a:tr>
            </a:tbl>
          </a:graphicData>
        </a:graphic>
      </p:graphicFrame>
    </p:spTree>
    <p:extLst>
      <p:ext uri="{BB962C8B-B14F-4D97-AF65-F5344CB8AC3E}">
        <p14:creationId xmlns:p14="http://schemas.microsoft.com/office/powerpoint/2010/main" val="1282740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335410"/>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LTCF-based HCWs by staff category grade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8" name="Content Placeholder 7">
            <a:extLst>
              <a:ext uri="{FF2B5EF4-FFF2-40B4-BE49-F238E27FC236}">
                <a16:creationId xmlns:a16="http://schemas.microsoft.com/office/drawing/2014/main" id="{5FF1E964-721C-5344-5291-1999838E61EF}"/>
              </a:ext>
            </a:extLst>
          </p:cNvPr>
          <p:cNvGraphicFramePr>
            <a:graphicFrameLocks noGrp="1"/>
          </p:cNvGraphicFramePr>
          <p:nvPr>
            <p:ph idx="1"/>
            <p:extLst>
              <p:ext uri="{D42A27DB-BD31-4B8C-83A1-F6EECF244321}">
                <p14:modId xmlns:p14="http://schemas.microsoft.com/office/powerpoint/2010/main" val="1988361157"/>
              </p:ext>
            </p:extLst>
          </p:nvPr>
        </p:nvGraphicFramePr>
        <p:xfrm>
          <a:off x="457200" y="1556792"/>
          <a:ext cx="8229601" cy="4246661"/>
        </p:xfrm>
        <a:graphic>
          <a:graphicData uri="http://schemas.openxmlformats.org/drawingml/2006/table">
            <a:tbl>
              <a:tblPr/>
              <a:tblGrid>
                <a:gridCol w="1503092">
                  <a:extLst>
                    <a:ext uri="{9D8B030D-6E8A-4147-A177-3AD203B41FA5}">
                      <a16:colId xmlns:a16="http://schemas.microsoft.com/office/drawing/2014/main" val="3540348286"/>
                    </a:ext>
                  </a:extLst>
                </a:gridCol>
                <a:gridCol w="503298">
                  <a:extLst>
                    <a:ext uri="{9D8B030D-6E8A-4147-A177-3AD203B41FA5}">
                      <a16:colId xmlns:a16="http://schemas.microsoft.com/office/drawing/2014/main" val="1160689358"/>
                    </a:ext>
                  </a:extLst>
                </a:gridCol>
                <a:gridCol w="503298">
                  <a:extLst>
                    <a:ext uri="{9D8B030D-6E8A-4147-A177-3AD203B41FA5}">
                      <a16:colId xmlns:a16="http://schemas.microsoft.com/office/drawing/2014/main" val="1697575783"/>
                    </a:ext>
                  </a:extLst>
                </a:gridCol>
                <a:gridCol w="503298">
                  <a:extLst>
                    <a:ext uri="{9D8B030D-6E8A-4147-A177-3AD203B41FA5}">
                      <a16:colId xmlns:a16="http://schemas.microsoft.com/office/drawing/2014/main" val="2157719730"/>
                    </a:ext>
                  </a:extLst>
                </a:gridCol>
                <a:gridCol w="503298">
                  <a:extLst>
                    <a:ext uri="{9D8B030D-6E8A-4147-A177-3AD203B41FA5}">
                      <a16:colId xmlns:a16="http://schemas.microsoft.com/office/drawing/2014/main" val="2241405000"/>
                    </a:ext>
                  </a:extLst>
                </a:gridCol>
                <a:gridCol w="503298">
                  <a:extLst>
                    <a:ext uri="{9D8B030D-6E8A-4147-A177-3AD203B41FA5}">
                      <a16:colId xmlns:a16="http://schemas.microsoft.com/office/drawing/2014/main" val="2852705773"/>
                    </a:ext>
                  </a:extLst>
                </a:gridCol>
                <a:gridCol w="550907">
                  <a:extLst>
                    <a:ext uri="{9D8B030D-6E8A-4147-A177-3AD203B41FA5}">
                      <a16:colId xmlns:a16="http://schemas.microsoft.com/office/drawing/2014/main" val="4218654600"/>
                    </a:ext>
                  </a:extLst>
                </a:gridCol>
                <a:gridCol w="503298">
                  <a:extLst>
                    <a:ext uri="{9D8B030D-6E8A-4147-A177-3AD203B41FA5}">
                      <a16:colId xmlns:a16="http://schemas.microsoft.com/office/drawing/2014/main" val="207956443"/>
                    </a:ext>
                  </a:extLst>
                </a:gridCol>
                <a:gridCol w="503298">
                  <a:extLst>
                    <a:ext uri="{9D8B030D-6E8A-4147-A177-3AD203B41FA5}">
                      <a16:colId xmlns:a16="http://schemas.microsoft.com/office/drawing/2014/main" val="2915773360"/>
                    </a:ext>
                  </a:extLst>
                </a:gridCol>
                <a:gridCol w="503298">
                  <a:extLst>
                    <a:ext uri="{9D8B030D-6E8A-4147-A177-3AD203B41FA5}">
                      <a16:colId xmlns:a16="http://schemas.microsoft.com/office/drawing/2014/main" val="3635107373"/>
                    </a:ext>
                  </a:extLst>
                </a:gridCol>
                <a:gridCol w="564510">
                  <a:extLst>
                    <a:ext uri="{9D8B030D-6E8A-4147-A177-3AD203B41FA5}">
                      <a16:colId xmlns:a16="http://schemas.microsoft.com/office/drawing/2014/main" val="2614277543"/>
                    </a:ext>
                  </a:extLst>
                </a:gridCol>
                <a:gridCol w="571311">
                  <a:extLst>
                    <a:ext uri="{9D8B030D-6E8A-4147-A177-3AD203B41FA5}">
                      <a16:colId xmlns:a16="http://schemas.microsoft.com/office/drawing/2014/main" val="3127565077"/>
                    </a:ext>
                  </a:extLst>
                </a:gridCol>
                <a:gridCol w="496497">
                  <a:extLst>
                    <a:ext uri="{9D8B030D-6E8A-4147-A177-3AD203B41FA5}">
                      <a16:colId xmlns:a16="http://schemas.microsoft.com/office/drawing/2014/main" val="2781108967"/>
                    </a:ext>
                  </a:extLst>
                </a:gridCol>
                <a:gridCol w="516900">
                  <a:extLst>
                    <a:ext uri="{9D8B030D-6E8A-4147-A177-3AD203B41FA5}">
                      <a16:colId xmlns:a16="http://schemas.microsoft.com/office/drawing/2014/main" val="207723381"/>
                    </a:ext>
                  </a:extLst>
                </a:gridCol>
              </a:tblGrid>
              <a:tr h="380355">
                <a:tc>
                  <a:txBody>
                    <a:bodyPr/>
                    <a:lstStyle/>
                    <a:p>
                      <a:pPr algn="just" rtl="0" fontAlgn="ctr"/>
                      <a:r>
                        <a:rPr lang="en-IE" sz="1200" b="1" i="0" u="none" strike="noStrike">
                          <a:solidFill>
                            <a:srgbClr val="FFFFFF"/>
                          </a:solidFill>
                          <a:effectLst/>
                          <a:highlight>
                            <a:srgbClr val="BA1F46"/>
                          </a:highlight>
                          <a:latin typeface="Calibri" panose="020F050202020403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200" b="1" i="0" u="none" strike="noStrike">
                          <a:solidFill>
                            <a:srgbClr val="FFFFFF"/>
                          </a:solidFill>
                          <a:effectLst/>
                          <a:highlight>
                            <a:srgbClr val="BA1F46"/>
                          </a:highlight>
                          <a:latin typeface="Calibri" panose="020F0502020204030204" pitchFamily="34" charset="0"/>
                        </a:rPr>
                        <a:t>Seasonal % Uptake in LTCF HCWs</a:t>
                      </a:r>
                    </a:p>
                  </a:txBody>
                  <a:tcPr marL="4081" marR="4081" marT="4081"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798836991"/>
                  </a:ext>
                </a:extLst>
              </a:tr>
              <a:tr h="490780">
                <a:tc>
                  <a:txBody>
                    <a:bodyPr/>
                    <a:lstStyle/>
                    <a:p>
                      <a:pPr algn="l" fontAlgn="b"/>
                      <a:r>
                        <a:rPr lang="en-IE" sz="1200" b="0" i="0" u="none" strike="noStrike">
                          <a:solidFill>
                            <a:srgbClr val="000000"/>
                          </a:solidFill>
                          <a:effectLst/>
                          <a:highlight>
                            <a:srgbClr val="BA1F46"/>
                          </a:highlight>
                          <a:latin typeface="Arial" panose="020B0604020202020204" pitchFamily="34" charset="0"/>
                        </a:rPr>
                        <a:t> </a:t>
                      </a:r>
                    </a:p>
                  </a:txBody>
                  <a:tcPr marL="4081" marR="4081" marT="408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2011-2012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2012-2013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2013-2014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2014-2015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2015-2016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2016-2017‡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2017-2018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2018-2019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2019-2020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2020-2021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2021-2022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2022-2023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2023-2024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1827939898"/>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NO. PARTICIPATING PUBLIC LTCFs</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56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108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87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66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81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101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129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218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234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225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214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171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157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130467886"/>
                  </a:ext>
                </a:extLst>
              </a:tr>
              <a:tr h="332686">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HSE GRADE CATEGORY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gridSpan="7">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200" b="0" i="0" u="none" strike="noStrike">
                          <a:solidFill>
                            <a:srgbClr val="000000"/>
                          </a:solidFill>
                          <a:effectLst/>
                          <a:highlight>
                            <a:srgbClr val="95B3D7"/>
                          </a:highlight>
                          <a:latin typeface="Arial" panose="020B0604020202020204" pitchFamily="34" charset="0"/>
                        </a:rPr>
                        <a:t>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3148412344"/>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General Support Staff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14.9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14.5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20.1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26.9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30.6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37.7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44.1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63.5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54.6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53.4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46.1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26722769"/>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Health &amp; Social Care Professionals</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15.9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8.6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23.8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22.5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35.3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39.4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55.7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47.5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70.0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53.6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52.7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44.0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520750307"/>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Management &amp; Administration</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20.6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16.4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11.3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26.8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24.3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30.9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39.6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51.4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68.6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66.9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65.0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48.4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663554330"/>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Medical &amp; Dental </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10.2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12.7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30.9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38.2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43.5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21.2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38.7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56.3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59.1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72.7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51.1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64.6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35.3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015666476"/>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Nursing</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17.3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13.2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20.1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26.7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21.9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26.8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31.2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41.6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47.6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67.5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56.6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52.7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0" u="none" strike="noStrike">
                          <a:solidFill>
                            <a:srgbClr val="000000"/>
                          </a:solidFill>
                          <a:effectLst/>
                          <a:highlight>
                            <a:srgbClr val="E9EDF4"/>
                          </a:highlight>
                          <a:latin typeface="Calibri" panose="020F0502020204030204" pitchFamily="34" charset="0"/>
                        </a:rPr>
                        <a:t>42.0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551926610"/>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Other Patient &amp; Client Care</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20.5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11.4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20.5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23.3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21.7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22.7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33.2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40</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41.6</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64.4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51.5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51.4</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0" i="0" u="none" strike="noStrike">
                          <a:solidFill>
                            <a:srgbClr val="000000"/>
                          </a:solidFill>
                          <a:effectLst/>
                          <a:highlight>
                            <a:srgbClr val="D0D8E8"/>
                          </a:highlight>
                          <a:latin typeface="Calibri" panose="020F0502020204030204" pitchFamily="34" charset="0"/>
                        </a:rPr>
                        <a:t>39.1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285415980"/>
                  </a:ext>
                </a:extLst>
              </a:tr>
              <a:tr h="380355">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UPTAKE (%) PUBLIC LTCFs ONLY</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17.8</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12.3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19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24.1</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23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26.9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33.2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41.9</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45.7</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66.3</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55.2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a:solidFill>
                            <a:srgbClr val="000000"/>
                          </a:solidFill>
                          <a:effectLst/>
                          <a:highlight>
                            <a:srgbClr val="95B3D7"/>
                          </a:highlight>
                          <a:latin typeface="Calibri" panose="020F0502020204030204" pitchFamily="34" charset="0"/>
                        </a:rPr>
                        <a:t>53.5</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1" i="0" u="none" strike="noStrike" dirty="0">
                          <a:solidFill>
                            <a:srgbClr val="000000"/>
                          </a:solidFill>
                          <a:effectLst/>
                          <a:highlight>
                            <a:srgbClr val="95B3D7"/>
                          </a:highlight>
                          <a:latin typeface="Calibri" panose="020F0502020204030204" pitchFamily="34" charset="0"/>
                        </a:rPr>
                        <a:t>42.2</a:t>
                      </a:r>
                    </a:p>
                  </a:txBody>
                  <a:tcPr marL="4081" marR="4081" marT="40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927741644"/>
                  </a:ext>
                </a:extLst>
              </a:tr>
            </a:tbl>
          </a:graphicData>
        </a:graphic>
      </p:graphicFrame>
    </p:spTree>
    <p:extLst>
      <p:ext uri="{BB962C8B-B14F-4D97-AF65-F5344CB8AC3E}">
        <p14:creationId xmlns:p14="http://schemas.microsoft.com/office/powerpoint/2010/main" val="296407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335410"/>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LTCF-based HCWs by staff size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8" name="Content Placeholder 7">
            <a:extLst>
              <a:ext uri="{FF2B5EF4-FFF2-40B4-BE49-F238E27FC236}">
                <a16:creationId xmlns:a16="http://schemas.microsoft.com/office/drawing/2014/main" id="{AB8796FD-C15B-533A-F58E-13AA5F58AC6D}"/>
              </a:ext>
            </a:extLst>
          </p:cNvPr>
          <p:cNvGraphicFramePr>
            <a:graphicFrameLocks noGrp="1"/>
          </p:cNvGraphicFramePr>
          <p:nvPr>
            <p:ph idx="1"/>
            <p:extLst>
              <p:ext uri="{D42A27DB-BD31-4B8C-83A1-F6EECF244321}">
                <p14:modId xmlns:p14="http://schemas.microsoft.com/office/powerpoint/2010/main" val="1183840587"/>
              </p:ext>
            </p:extLst>
          </p:nvPr>
        </p:nvGraphicFramePr>
        <p:xfrm>
          <a:off x="457201" y="1484785"/>
          <a:ext cx="8229598" cy="4263569"/>
        </p:xfrm>
        <a:graphic>
          <a:graphicData uri="http://schemas.openxmlformats.org/drawingml/2006/table">
            <a:tbl>
              <a:tblPr/>
              <a:tblGrid>
                <a:gridCol w="1576496">
                  <a:extLst>
                    <a:ext uri="{9D8B030D-6E8A-4147-A177-3AD203B41FA5}">
                      <a16:colId xmlns:a16="http://schemas.microsoft.com/office/drawing/2014/main" val="2762996133"/>
                    </a:ext>
                  </a:extLst>
                </a:gridCol>
                <a:gridCol w="535141">
                  <a:extLst>
                    <a:ext uri="{9D8B030D-6E8A-4147-A177-3AD203B41FA5}">
                      <a16:colId xmlns:a16="http://schemas.microsoft.com/office/drawing/2014/main" val="3800577845"/>
                    </a:ext>
                  </a:extLst>
                </a:gridCol>
                <a:gridCol w="535141">
                  <a:extLst>
                    <a:ext uri="{9D8B030D-6E8A-4147-A177-3AD203B41FA5}">
                      <a16:colId xmlns:a16="http://schemas.microsoft.com/office/drawing/2014/main" val="1700944267"/>
                    </a:ext>
                  </a:extLst>
                </a:gridCol>
                <a:gridCol w="535141">
                  <a:extLst>
                    <a:ext uri="{9D8B030D-6E8A-4147-A177-3AD203B41FA5}">
                      <a16:colId xmlns:a16="http://schemas.microsoft.com/office/drawing/2014/main" val="3814203157"/>
                    </a:ext>
                  </a:extLst>
                </a:gridCol>
                <a:gridCol w="535141">
                  <a:extLst>
                    <a:ext uri="{9D8B030D-6E8A-4147-A177-3AD203B41FA5}">
                      <a16:colId xmlns:a16="http://schemas.microsoft.com/office/drawing/2014/main" val="3197548826"/>
                    </a:ext>
                  </a:extLst>
                </a:gridCol>
                <a:gridCol w="535141">
                  <a:extLst>
                    <a:ext uri="{9D8B030D-6E8A-4147-A177-3AD203B41FA5}">
                      <a16:colId xmlns:a16="http://schemas.microsoft.com/office/drawing/2014/main" val="1446237195"/>
                    </a:ext>
                  </a:extLst>
                </a:gridCol>
                <a:gridCol w="585762">
                  <a:extLst>
                    <a:ext uri="{9D8B030D-6E8A-4147-A177-3AD203B41FA5}">
                      <a16:colId xmlns:a16="http://schemas.microsoft.com/office/drawing/2014/main" val="3851590681"/>
                    </a:ext>
                  </a:extLst>
                </a:gridCol>
                <a:gridCol w="535141">
                  <a:extLst>
                    <a:ext uri="{9D8B030D-6E8A-4147-A177-3AD203B41FA5}">
                      <a16:colId xmlns:a16="http://schemas.microsoft.com/office/drawing/2014/main" val="2812363427"/>
                    </a:ext>
                  </a:extLst>
                </a:gridCol>
                <a:gridCol w="535141">
                  <a:extLst>
                    <a:ext uri="{9D8B030D-6E8A-4147-A177-3AD203B41FA5}">
                      <a16:colId xmlns:a16="http://schemas.microsoft.com/office/drawing/2014/main" val="780404936"/>
                    </a:ext>
                  </a:extLst>
                </a:gridCol>
                <a:gridCol w="571299">
                  <a:extLst>
                    <a:ext uri="{9D8B030D-6E8A-4147-A177-3AD203B41FA5}">
                      <a16:colId xmlns:a16="http://schemas.microsoft.com/office/drawing/2014/main" val="540166930"/>
                    </a:ext>
                  </a:extLst>
                </a:gridCol>
                <a:gridCol w="527909">
                  <a:extLst>
                    <a:ext uri="{9D8B030D-6E8A-4147-A177-3AD203B41FA5}">
                      <a16:colId xmlns:a16="http://schemas.microsoft.com/office/drawing/2014/main" val="4005554055"/>
                    </a:ext>
                  </a:extLst>
                </a:gridCol>
                <a:gridCol w="527909">
                  <a:extLst>
                    <a:ext uri="{9D8B030D-6E8A-4147-A177-3AD203B41FA5}">
                      <a16:colId xmlns:a16="http://schemas.microsoft.com/office/drawing/2014/main" val="1785670434"/>
                    </a:ext>
                  </a:extLst>
                </a:gridCol>
                <a:gridCol w="347118">
                  <a:extLst>
                    <a:ext uri="{9D8B030D-6E8A-4147-A177-3AD203B41FA5}">
                      <a16:colId xmlns:a16="http://schemas.microsoft.com/office/drawing/2014/main" val="3284057236"/>
                    </a:ext>
                  </a:extLst>
                </a:gridCol>
                <a:gridCol w="347118">
                  <a:extLst>
                    <a:ext uri="{9D8B030D-6E8A-4147-A177-3AD203B41FA5}">
                      <a16:colId xmlns:a16="http://schemas.microsoft.com/office/drawing/2014/main" val="1198804440"/>
                    </a:ext>
                  </a:extLst>
                </a:gridCol>
              </a:tblGrid>
              <a:tr h="435994">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LTCF HCWs</a:t>
                      </a:r>
                    </a:p>
                  </a:txBody>
                  <a:tcPr marL="4339" marR="4339" marT="4339"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996607805"/>
                  </a:ext>
                </a:extLst>
              </a:tr>
              <a:tr h="871992">
                <a:tc>
                  <a:txBody>
                    <a:bodyPr/>
                    <a:lstStyle/>
                    <a:p>
                      <a:pPr algn="l" fontAlgn="b"/>
                      <a:r>
                        <a:rPr lang="en-IE" sz="1100" b="0" i="0" u="none" strike="noStrike">
                          <a:solidFill>
                            <a:srgbClr val="000000"/>
                          </a:solidFill>
                          <a:effectLst/>
                          <a:highlight>
                            <a:srgbClr val="BA1F46"/>
                          </a:highlight>
                          <a:latin typeface="Arial" panose="020B0604020202020204" pitchFamily="34" charset="0"/>
                        </a:rPr>
                        <a:t> </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3325256417"/>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PUBLIC LTCFs</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108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87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81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101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129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218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234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225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214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171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157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714021412"/>
                  </a:ext>
                </a:extLst>
              </a:tr>
              <a:tr h="324522">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ELIGIBLE STAFF CATEGORY SIZE</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gridSpan="7">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ctr"/>
                      <a:r>
                        <a:rPr lang="en-IE" sz="1100" b="0" i="0" u="none" strike="noStrike">
                          <a:solidFill>
                            <a:srgbClr val="000000"/>
                          </a:solidFill>
                          <a:effectLst/>
                          <a:highlight>
                            <a:srgbClr val="95B3D7"/>
                          </a:highlight>
                          <a:latin typeface="Arial" panose="020B0604020202020204" pitchFamily="34" charset="0"/>
                        </a:rPr>
                        <a:t> </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880046520"/>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&lt;50</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13.4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15.3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20.5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26.7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39.2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41.9</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46.9</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64.6</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53.9</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49.2</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48.2</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670188975"/>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50-99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26.2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26.9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36.3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43.1</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45.9</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66.6</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59.5</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52.8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45.3</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85770438"/>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100-149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38.4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19.6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38.4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40.8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53.3</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63.7</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58.8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56.8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36.5</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305656239"/>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&gt;=150</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9.3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19.4</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26.5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29.6</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41.8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40.9</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67.8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52.5</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56.1</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39.8</a:t>
                      </a:r>
                    </a:p>
                  </a:txBody>
                  <a:tcPr marL="4339" marR="4339" marT="433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827931556"/>
                  </a:ext>
                </a:extLst>
              </a:tr>
              <a:tr h="435994">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UPTAKE (%) PUBLIC LTCFs ONLY</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17.8</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12.3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19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24.1</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26.9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33.2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41.9</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45.7</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66.3</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55.2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53.5</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dirty="0">
                          <a:solidFill>
                            <a:srgbClr val="000000"/>
                          </a:solidFill>
                          <a:effectLst/>
                          <a:highlight>
                            <a:srgbClr val="95B3D7"/>
                          </a:highlight>
                          <a:latin typeface="Calibri" panose="020F0502020204030204" pitchFamily="34" charset="0"/>
                        </a:rPr>
                        <a:t>42.2</a:t>
                      </a:r>
                    </a:p>
                  </a:txBody>
                  <a:tcPr marL="4339" marR="4339" marT="43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972048647"/>
                  </a:ext>
                </a:extLst>
              </a:tr>
            </a:tbl>
          </a:graphicData>
        </a:graphic>
      </p:graphicFrame>
    </p:spTree>
    <p:extLst>
      <p:ext uri="{BB962C8B-B14F-4D97-AF65-F5344CB8AC3E}">
        <p14:creationId xmlns:p14="http://schemas.microsoft.com/office/powerpoint/2010/main" val="3202342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335410"/>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private LTCFs by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11" name="Content Placeholder 10">
            <a:extLst>
              <a:ext uri="{FF2B5EF4-FFF2-40B4-BE49-F238E27FC236}">
                <a16:creationId xmlns:a16="http://schemas.microsoft.com/office/drawing/2014/main" id="{DA5E1AD7-02FB-6751-1CBA-6CCD1DDCAA52}"/>
              </a:ext>
            </a:extLst>
          </p:cNvPr>
          <p:cNvGraphicFramePr>
            <a:graphicFrameLocks noGrp="1"/>
          </p:cNvGraphicFramePr>
          <p:nvPr>
            <p:ph idx="1"/>
            <p:extLst>
              <p:ext uri="{D42A27DB-BD31-4B8C-83A1-F6EECF244321}">
                <p14:modId xmlns:p14="http://schemas.microsoft.com/office/powerpoint/2010/main" val="3696223729"/>
              </p:ext>
            </p:extLst>
          </p:nvPr>
        </p:nvGraphicFramePr>
        <p:xfrm>
          <a:off x="457199" y="1183882"/>
          <a:ext cx="8229602" cy="2399021"/>
        </p:xfrm>
        <a:graphic>
          <a:graphicData uri="http://schemas.openxmlformats.org/drawingml/2006/table">
            <a:tbl>
              <a:tblPr/>
              <a:tblGrid>
                <a:gridCol w="1889887">
                  <a:extLst>
                    <a:ext uri="{9D8B030D-6E8A-4147-A177-3AD203B41FA5}">
                      <a16:colId xmlns:a16="http://schemas.microsoft.com/office/drawing/2014/main" val="1686446237"/>
                    </a:ext>
                  </a:extLst>
                </a:gridCol>
                <a:gridCol w="449825">
                  <a:extLst>
                    <a:ext uri="{9D8B030D-6E8A-4147-A177-3AD203B41FA5}">
                      <a16:colId xmlns:a16="http://schemas.microsoft.com/office/drawing/2014/main" val="3002581830"/>
                    </a:ext>
                  </a:extLst>
                </a:gridCol>
                <a:gridCol w="449825">
                  <a:extLst>
                    <a:ext uri="{9D8B030D-6E8A-4147-A177-3AD203B41FA5}">
                      <a16:colId xmlns:a16="http://schemas.microsoft.com/office/drawing/2014/main" val="518058561"/>
                    </a:ext>
                  </a:extLst>
                </a:gridCol>
                <a:gridCol w="449825">
                  <a:extLst>
                    <a:ext uri="{9D8B030D-6E8A-4147-A177-3AD203B41FA5}">
                      <a16:colId xmlns:a16="http://schemas.microsoft.com/office/drawing/2014/main" val="2590132568"/>
                    </a:ext>
                  </a:extLst>
                </a:gridCol>
                <a:gridCol w="449825">
                  <a:extLst>
                    <a:ext uri="{9D8B030D-6E8A-4147-A177-3AD203B41FA5}">
                      <a16:colId xmlns:a16="http://schemas.microsoft.com/office/drawing/2014/main" val="158113811"/>
                    </a:ext>
                  </a:extLst>
                </a:gridCol>
                <a:gridCol w="449825">
                  <a:extLst>
                    <a:ext uri="{9D8B030D-6E8A-4147-A177-3AD203B41FA5}">
                      <a16:colId xmlns:a16="http://schemas.microsoft.com/office/drawing/2014/main" val="1839899553"/>
                    </a:ext>
                  </a:extLst>
                </a:gridCol>
                <a:gridCol w="491995">
                  <a:extLst>
                    <a:ext uri="{9D8B030D-6E8A-4147-A177-3AD203B41FA5}">
                      <a16:colId xmlns:a16="http://schemas.microsoft.com/office/drawing/2014/main" val="3653283647"/>
                    </a:ext>
                  </a:extLst>
                </a:gridCol>
                <a:gridCol w="449825">
                  <a:extLst>
                    <a:ext uri="{9D8B030D-6E8A-4147-A177-3AD203B41FA5}">
                      <a16:colId xmlns:a16="http://schemas.microsoft.com/office/drawing/2014/main" val="3787207389"/>
                    </a:ext>
                  </a:extLst>
                </a:gridCol>
                <a:gridCol w="449825">
                  <a:extLst>
                    <a:ext uri="{9D8B030D-6E8A-4147-A177-3AD203B41FA5}">
                      <a16:colId xmlns:a16="http://schemas.microsoft.com/office/drawing/2014/main" val="1359447542"/>
                    </a:ext>
                  </a:extLst>
                </a:gridCol>
                <a:gridCol w="449825">
                  <a:extLst>
                    <a:ext uri="{9D8B030D-6E8A-4147-A177-3AD203B41FA5}">
                      <a16:colId xmlns:a16="http://schemas.microsoft.com/office/drawing/2014/main" val="3416265836"/>
                    </a:ext>
                  </a:extLst>
                </a:gridCol>
                <a:gridCol w="562280">
                  <a:extLst>
                    <a:ext uri="{9D8B030D-6E8A-4147-A177-3AD203B41FA5}">
                      <a16:colId xmlns:a16="http://schemas.microsoft.com/office/drawing/2014/main" val="3233540315"/>
                    </a:ext>
                  </a:extLst>
                </a:gridCol>
                <a:gridCol w="562280">
                  <a:extLst>
                    <a:ext uri="{9D8B030D-6E8A-4147-A177-3AD203B41FA5}">
                      <a16:colId xmlns:a16="http://schemas.microsoft.com/office/drawing/2014/main" val="3643308779"/>
                    </a:ext>
                  </a:extLst>
                </a:gridCol>
                <a:gridCol w="562280">
                  <a:extLst>
                    <a:ext uri="{9D8B030D-6E8A-4147-A177-3AD203B41FA5}">
                      <a16:colId xmlns:a16="http://schemas.microsoft.com/office/drawing/2014/main" val="2807283083"/>
                    </a:ext>
                  </a:extLst>
                </a:gridCol>
                <a:gridCol w="562280">
                  <a:extLst>
                    <a:ext uri="{9D8B030D-6E8A-4147-A177-3AD203B41FA5}">
                      <a16:colId xmlns:a16="http://schemas.microsoft.com/office/drawing/2014/main" val="249717192"/>
                    </a:ext>
                  </a:extLst>
                </a:gridCol>
              </a:tblGrid>
              <a:tr h="324890">
                <a:tc>
                  <a:txBody>
                    <a:bodyPr/>
                    <a:lstStyle/>
                    <a:p>
                      <a:pPr algn="just" rtl="0" fontAlgn="ctr"/>
                      <a:r>
                        <a:rPr lang="en-IE" sz="1200" b="1" i="0" u="none" strike="noStrike">
                          <a:solidFill>
                            <a:srgbClr val="FFFFFF"/>
                          </a:solidFill>
                          <a:effectLst/>
                          <a:highlight>
                            <a:srgbClr val="BA1F46"/>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200" b="1" i="0" u="none" strike="noStrike">
                          <a:solidFill>
                            <a:srgbClr val="FFFFFF"/>
                          </a:solidFill>
                          <a:effectLst/>
                          <a:highlight>
                            <a:srgbClr val="BA1F46"/>
                          </a:highlight>
                          <a:latin typeface="Calibri" panose="020F0502020204030204" pitchFamily="34" charset="0"/>
                        </a:rPr>
                        <a:t>Seasonal % Uptake in LTCF HCWs</a:t>
                      </a:r>
                    </a:p>
                  </a:txBody>
                  <a:tcPr marL="4167" marR="4167" marT="4167"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875884730"/>
                  </a:ext>
                </a:extLst>
              </a:tr>
              <a:tr h="623776">
                <a:tc>
                  <a:txBody>
                    <a:bodyPr/>
                    <a:lstStyle/>
                    <a:p>
                      <a:pPr algn="l" fontAlgn="b"/>
                      <a:r>
                        <a:rPr lang="en-IE" sz="1200" b="0" i="0" u="none" strike="noStrike">
                          <a:solidFill>
                            <a:srgbClr val="000000"/>
                          </a:solidFill>
                          <a:effectLst/>
                          <a:highlight>
                            <a:srgbClr val="BA1F46"/>
                          </a:highlight>
                          <a:latin typeface="Arial" panose="020B0604020202020204" pitchFamily="34" charset="0"/>
                        </a:rPr>
                        <a:t> </a:t>
                      </a:r>
                    </a:p>
                  </a:txBody>
                  <a:tcPr marL="4167" marR="4167" marT="4167"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2011-2012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2012-2013</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2013-2014</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2014-2015</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2015-2016</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2016-2017‡</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2017-2018</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2018-2019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2019-2020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2020-2021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2021-2022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2022-2023</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FFFFFF"/>
                          </a:solidFill>
                          <a:effectLst/>
                          <a:highlight>
                            <a:srgbClr val="BA1F46"/>
                          </a:highlight>
                          <a:latin typeface="Calibri" panose="020F0502020204030204" pitchFamily="34" charset="0"/>
                        </a:rPr>
                        <a:t>2023-2024</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4021215709"/>
                  </a:ext>
                </a:extLst>
              </a:tr>
              <a:tr h="324890">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NO. PARTICIPATING PRIVATE** LTCFs</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14</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29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30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25</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17</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21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1" u="none" strike="noStrike">
                          <a:solidFill>
                            <a:srgbClr val="000000"/>
                          </a:solidFill>
                          <a:effectLst/>
                          <a:highlight>
                            <a:srgbClr val="E9EDF4"/>
                          </a:highlight>
                          <a:latin typeface="Calibri" panose="020F0502020204030204" pitchFamily="34" charset="0"/>
                        </a:rPr>
                        <a:t>59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51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42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197</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79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48</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1" i="0" u="none" strike="noStrike">
                          <a:solidFill>
                            <a:srgbClr val="000000"/>
                          </a:solidFill>
                          <a:effectLst/>
                          <a:highlight>
                            <a:srgbClr val="E9EDF4"/>
                          </a:highlight>
                          <a:latin typeface="Calibri" panose="020F0502020204030204" pitchFamily="34" charset="0"/>
                        </a:rPr>
                        <a:t>60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541503722"/>
                  </a:ext>
                </a:extLst>
              </a:tr>
              <a:tr h="324890">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UPTAKE (%) PRIVATE** LTCFs ONLY</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19.2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20.8</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30.1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28.9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34.6</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29.4</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1" u="none" strike="noStrike">
                          <a:solidFill>
                            <a:srgbClr val="000000"/>
                          </a:solidFill>
                          <a:effectLst/>
                          <a:highlight>
                            <a:srgbClr val="95B3D7"/>
                          </a:highlight>
                          <a:latin typeface="Calibri" panose="020F0502020204030204" pitchFamily="34" charset="0"/>
                        </a:rPr>
                        <a:t>32.6</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36.5</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40.1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60.9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55.1</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41.6</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200" b="0" i="0" u="none" strike="noStrike">
                          <a:solidFill>
                            <a:srgbClr val="000000"/>
                          </a:solidFill>
                          <a:effectLst/>
                          <a:highlight>
                            <a:srgbClr val="95B3D7"/>
                          </a:highlight>
                          <a:latin typeface="Calibri" panose="020F0502020204030204" pitchFamily="34" charset="0"/>
                        </a:rPr>
                        <a:t>43.8</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2948841594"/>
                  </a:ext>
                </a:extLst>
              </a:tr>
              <a:tr h="340574">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0" i="1" u="none" strike="noStrike" dirty="0">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200" b="0" i="1" u="none" strike="noStrike">
                          <a:solidFill>
                            <a:srgbClr val="000000"/>
                          </a:solidFill>
                          <a:effectLst/>
                          <a:highlight>
                            <a:srgbClr val="E9EDF4"/>
                          </a:highlight>
                          <a:latin typeface="Calibri" panose="020F050202020403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en-IE" sz="1200" b="0" i="0" u="none" strike="noStrike">
                          <a:solidFill>
                            <a:srgbClr val="000000"/>
                          </a:solidFill>
                          <a:effectLst/>
                          <a:highlight>
                            <a:srgbClr val="E9EDF4"/>
                          </a:highlight>
                          <a:latin typeface="Arial" panose="020B0604020202020204" pitchFamily="34" charset="0"/>
                        </a:rPr>
                        <a:t> </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479387094"/>
                  </a:ext>
                </a:extLst>
              </a:tr>
              <a:tr h="324890">
                <a:tc>
                  <a:txBody>
                    <a:bodyPr/>
                    <a:lstStyle/>
                    <a:p>
                      <a:pPr algn="l" rtl="0" fontAlgn="ctr"/>
                      <a:r>
                        <a:rPr lang="en-IE" sz="1200" b="1" i="0" u="none" strike="noStrike">
                          <a:solidFill>
                            <a:srgbClr val="FFFFFF"/>
                          </a:solidFill>
                          <a:effectLst/>
                          <a:highlight>
                            <a:srgbClr val="BA1F46"/>
                          </a:highlight>
                          <a:latin typeface="Calibri" panose="020F0502020204030204" pitchFamily="34" charset="0"/>
                        </a:rPr>
                        <a:t>UPTAKE (%) ALL LTCFs INCL. PRIVATE**</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18.0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14.4</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23.3</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25.7</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25.9</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27.8</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33.0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40.0</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43.7</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63.3</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55.2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a:solidFill>
                            <a:srgbClr val="000000"/>
                          </a:solidFill>
                          <a:effectLst/>
                          <a:highlight>
                            <a:srgbClr val="D0D8E8"/>
                          </a:highlight>
                          <a:latin typeface="Calibri" panose="020F0502020204030204" pitchFamily="34" charset="0"/>
                        </a:rPr>
                        <a:t>53.5</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200" b="1" i="0" u="none" strike="noStrike" dirty="0">
                          <a:solidFill>
                            <a:srgbClr val="000000"/>
                          </a:solidFill>
                          <a:effectLst/>
                          <a:highlight>
                            <a:srgbClr val="D0D8E8"/>
                          </a:highlight>
                          <a:latin typeface="Calibri" panose="020F0502020204030204" pitchFamily="34" charset="0"/>
                        </a:rPr>
                        <a:t>42.2</a:t>
                      </a:r>
                    </a:p>
                  </a:txBody>
                  <a:tcPr marL="4167" marR="4167" marT="4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406317043"/>
                  </a:ext>
                </a:extLst>
              </a:tr>
            </a:tbl>
          </a:graphicData>
        </a:graphic>
      </p:graphicFrame>
    </p:spTree>
    <p:extLst>
      <p:ext uri="{BB962C8B-B14F-4D97-AF65-F5344CB8AC3E}">
        <p14:creationId xmlns:p14="http://schemas.microsoft.com/office/powerpoint/2010/main" val="2324962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9" name="Title 1"/>
          <p:cNvSpPr txBox="1">
            <a:spLocks/>
          </p:cNvSpPr>
          <p:nvPr/>
        </p:nvSpPr>
        <p:spPr>
          <a:xfrm>
            <a:off x="500269" y="430291"/>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HCWs in public LTCFs by influenza season and HSE Health Region, Ireland*</a:t>
            </a:r>
          </a:p>
        </p:txBody>
      </p:sp>
      <p:graphicFrame>
        <p:nvGraphicFramePr>
          <p:cNvPr id="4" name="Content Placeholder 3">
            <a:extLst>
              <a:ext uri="{FF2B5EF4-FFF2-40B4-BE49-F238E27FC236}">
                <a16:creationId xmlns:a16="http://schemas.microsoft.com/office/drawing/2014/main" id="{6D79F376-F069-4755-A440-41786C58903A}"/>
              </a:ext>
            </a:extLst>
          </p:cNvPr>
          <p:cNvGraphicFramePr>
            <a:graphicFrameLocks noGrp="1"/>
          </p:cNvGraphicFramePr>
          <p:nvPr>
            <p:ph idx="1"/>
            <p:extLst>
              <p:ext uri="{D42A27DB-BD31-4B8C-83A1-F6EECF244321}">
                <p14:modId xmlns:p14="http://schemas.microsoft.com/office/powerpoint/2010/main" val="37993424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15455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9" name="Title 1"/>
          <p:cNvSpPr txBox="1">
            <a:spLocks/>
          </p:cNvSpPr>
          <p:nvPr/>
        </p:nvSpPr>
        <p:spPr>
          <a:xfrm>
            <a:off x="500269" y="430291"/>
            <a:ext cx="8208912" cy="9989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HCWs in public LTCFs by influenza season and HSE Health Region, Ireland*</a:t>
            </a:r>
          </a:p>
        </p:txBody>
      </p:sp>
      <p:graphicFrame>
        <p:nvGraphicFramePr>
          <p:cNvPr id="4" name="Content Placeholder 3">
            <a:extLst>
              <a:ext uri="{FF2B5EF4-FFF2-40B4-BE49-F238E27FC236}">
                <a16:creationId xmlns:a16="http://schemas.microsoft.com/office/drawing/2014/main" id="{6D79F376-F069-4755-A440-41786C58903A}"/>
              </a:ext>
            </a:extLst>
          </p:cNvPr>
          <p:cNvGraphicFramePr>
            <a:graphicFrameLocks noGrp="1"/>
          </p:cNvGraphicFramePr>
          <p:nvPr>
            <p:ph idx="1"/>
            <p:extLst>
              <p:ext uri="{D42A27DB-BD31-4B8C-83A1-F6EECF244321}">
                <p14:modId xmlns:p14="http://schemas.microsoft.com/office/powerpoint/2010/main" val="110001649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31759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9" name="Title 1"/>
          <p:cNvSpPr txBox="1">
            <a:spLocks/>
          </p:cNvSpPr>
          <p:nvPr/>
        </p:nvSpPr>
        <p:spPr>
          <a:xfrm>
            <a:off x="467544" y="430089"/>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HCWs in public LTCFs by HSE staff  category and influenza season, Ireland*</a:t>
            </a:r>
          </a:p>
        </p:txBody>
      </p:sp>
      <p:graphicFrame>
        <p:nvGraphicFramePr>
          <p:cNvPr id="4" name="Content Placeholder 3">
            <a:extLst>
              <a:ext uri="{FF2B5EF4-FFF2-40B4-BE49-F238E27FC236}">
                <a16:creationId xmlns:a16="http://schemas.microsoft.com/office/drawing/2014/main" id="{00000000-0008-0000-3900-000004000000}"/>
              </a:ext>
            </a:extLst>
          </p:cNvPr>
          <p:cNvGraphicFramePr>
            <a:graphicFrameLocks noGrp="1"/>
          </p:cNvGraphicFramePr>
          <p:nvPr>
            <p:ph idx="1"/>
            <p:extLst>
              <p:ext uri="{D42A27DB-BD31-4B8C-83A1-F6EECF244321}">
                <p14:modId xmlns:p14="http://schemas.microsoft.com/office/powerpoint/2010/main" val="13043940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4074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300" b="1" dirty="0">
                <a:solidFill>
                  <a:srgbClr val="BA1F46"/>
                </a:solidFill>
                <a:latin typeface="Tahoma" panose="020B0604030504040204" pitchFamily="34" charset="0"/>
                <a:ea typeface="Tahoma" panose="020B0604030504040204" pitchFamily="34" charset="0"/>
                <a:cs typeface="Tahoma" panose="020B0604030504040204" pitchFamily="34" charset="0"/>
              </a:rPr>
              <a:t>Methods</a:t>
            </a:r>
            <a:endParaRPr lang="en-IE" sz="2300" b="1" dirty="0">
              <a:solidFill>
                <a:srgbClr val="BA1F46"/>
              </a:solidFill>
            </a:endParaRPr>
          </a:p>
        </p:txBody>
      </p:sp>
      <p:sp>
        <p:nvSpPr>
          <p:cNvPr id="3" name="Content Placeholder 2"/>
          <p:cNvSpPr>
            <a:spLocks noGrp="1"/>
          </p:cNvSpPr>
          <p:nvPr>
            <p:ph idx="1"/>
          </p:nvPr>
        </p:nvSpPr>
        <p:spPr/>
        <p:txBody>
          <a:bodyPr>
            <a:normAutofit fontScale="92500" lnSpcReduction="20000"/>
          </a:bodyPr>
          <a:lstStyle/>
          <a:p>
            <a:r>
              <a:rPr lang="en-IE" dirty="0">
                <a:solidFill>
                  <a:srgbClr val="BA1F46"/>
                </a:solidFill>
              </a:rPr>
              <a:t>Links to separate HCW-based online survey forms for hospitals and LTCFs/RCFs sent to each healthcare facility twice during the influenza season (6</a:t>
            </a:r>
            <a:r>
              <a:rPr lang="en-IE" baseline="30000" dirty="0">
                <a:solidFill>
                  <a:srgbClr val="BA1F46"/>
                </a:solidFill>
              </a:rPr>
              <a:t>th</a:t>
            </a:r>
            <a:r>
              <a:rPr lang="en-IE" dirty="0">
                <a:solidFill>
                  <a:srgbClr val="BA1F46"/>
                </a:solidFill>
              </a:rPr>
              <a:t>  November 2023 &amp; 23</a:t>
            </a:r>
            <a:r>
              <a:rPr lang="en-IE" baseline="30000" dirty="0">
                <a:solidFill>
                  <a:srgbClr val="BA1F46"/>
                </a:solidFill>
              </a:rPr>
              <a:t>rd</a:t>
            </a:r>
            <a:r>
              <a:rPr lang="en-IE" dirty="0">
                <a:solidFill>
                  <a:srgbClr val="BA1F46"/>
                </a:solidFill>
              </a:rPr>
              <a:t> February 2024)</a:t>
            </a:r>
          </a:p>
          <a:p>
            <a:r>
              <a:rPr lang="en-IE" dirty="0">
                <a:solidFill>
                  <a:srgbClr val="BA1F46"/>
                </a:solidFill>
              </a:rPr>
              <a:t>Link to resident-based PPS online form distributed to LTCFs/RCFs on 6</a:t>
            </a:r>
            <a:r>
              <a:rPr lang="en-IE" baseline="30000" dirty="0">
                <a:solidFill>
                  <a:srgbClr val="BA1F46"/>
                </a:solidFill>
              </a:rPr>
              <a:t>th</a:t>
            </a:r>
            <a:r>
              <a:rPr lang="en-IE" dirty="0">
                <a:solidFill>
                  <a:srgbClr val="BA1F46"/>
                </a:solidFill>
              </a:rPr>
              <a:t> December 2023</a:t>
            </a:r>
          </a:p>
          <a:p>
            <a:r>
              <a:rPr lang="en-IE" dirty="0">
                <a:solidFill>
                  <a:srgbClr val="BA1F46"/>
                </a:solidFill>
              </a:rPr>
              <a:t>Qualtrics® designed survey forms capture aggregate data on the number of HCWs and residents eligible for vaccination and the number vaccinated</a:t>
            </a:r>
          </a:p>
        </p:txBody>
      </p:sp>
    </p:spTree>
    <p:extLst>
      <p:ext uri="{BB962C8B-B14F-4D97-AF65-F5344CB8AC3E}">
        <p14:creationId xmlns:p14="http://schemas.microsoft.com/office/powerpoint/2010/main" val="3597683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430089"/>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HCWs, public LTCFs,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size group and influenza season, Ireland*</a:t>
            </a:r>
          </a:p>
        </p:txBody>
      </p:sp>
      <p:graphicFrame>
        <p:nvGraphicFramePr>
          <p:cNvPr id="8" name="Content Placeholder 7">
            <a:extLst>
              <a:ext uri="{FF2B5EF4-FFF2-40B4-BE49-F238E27FC236}">
                <a16:creationId xmlns:a16="http://schemas.microsoft.com/office/drawing/2014/main" id="{00000000-0008-0000-0200-000014000000}"/>
              </a:ext>
            </a:extLst>
          </p:cNvPr>
          <p:cNvGraphicFramePr>
            <a:graphicFrameLocks noGrp="1"/>
          </p:cNvGraphicFramePr>
          <p:nvPr>
            <p:ph idx="1"/>
            <p:extLst>
              <p:ext uri="{D42A27DB-BD31-4B8C-83A1-F6EECF244321}">
                <p14:modId xmlns:p14="http://schemas.microsoft.com/office/powerpoint/2010/main" val="150440877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3969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Percentage of public LTCFs achieving national uptake target in HCWs, by season, Ireland*</a:t>
            </a:r>
          </a:p>
        </p:txBody>
      </p:sp>
      <p:graphicFrame>
        <p:nvGraphicFramePr>
          <p:cNvPr id="4" name="Content Placeholder 3">
            <a:extLst>
              <a:ext uri="{FF2B5EF4-FFF2-40B4-BE49-F238E27FC236}">
                <a16:creationId xmlns:a16="http://schemas.microsoft.com/office/drawing/2014/main" id="{00000000-0008-0000-3E00-000004000000}"/>
              </a:ext>
            </a:extLst>
          </p:cNvPr>
          <p:cNvGraphicFramePr>
            <a:graphicFrameLocks noGrp="1"/>
          </p:cNvGraphicFramePr>
          <p:nvPr>
            <p:ph idx="1"/>
            <p:extLst>
              <p:ext uri="{D42A27DB-BD31-4B8C-83A1-F6EECF244321}">
                <p14:modId xmlns:p14="http://schemas.microsoft.com/office/powerpoint/2010/main" val="23126138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27034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Number of participating public LTCFs from 2011-2012 to 2023-2024, Ireland*</a:t>
            </a:r>
          </a:p>
        </p:txBody>
      </p:sp>
      <p:graphicFrame>
        <p:nvGraphicFramePr>
          <p:cNvPr id="4" name="Content Placeholder 3">
            <a:extLst>
              <a:ext uri="{FF2B5EF4-FFF2-40B4-BE49-F238E27FC236}">
                <a16:creationId xmlns:a16="http://schemas.microsoft.com/office/drawing/2014/main" id="{00000000-0008-0000-3D00-000003000000}"/>
              </a:ext>
            </a:extLst>
          </p:cNvPr>
          <p:cNvGraphicFramePr>
            <a:graphicFrameLocks noGrp="1"/>
          </p:cNvGraphicFramePr>
          <p:nvPr>
            <p:ph idx="1"/>
            <p:extLst>
              <p:ext uri="{D42A27DB-BD31-4B8C-83A1-F6EECF244321}">
                <p14:modId xmlns:p14="http://schemas.microsoft.com/office/powerpoint/2010/main" val="194556473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41508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Cumulative number of participating LTCFs with a </a:t>
            </a:r>
            <a:r>
              <a:rPr lang="en-IE" sz="2000" b="1" i="1" dirty="0">
                <a:solidFill>
                  <a:srgbClr val="BA1F46"/>
                </a:solidFill>
                <a:latin typeface="Tahoma" panose="020B0604030504040204" pitchFamily="34" charset="0"/>
                <a:ea typeface="Tahoma" panose="020B0604030504040204" pitchFamily="34" charset="0"/>
                <a:cs typeface="Tahoma" panose="020B0604030504040204" pitchFamily="34" charset="0"/>
              </a:rPr>
              <a:t>Staff </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vaccination policy from 2012-2013 to 2023-2024, Ireland*</a:t>
            </a:r>
          </a:p>
        </p:txBody>
      </p:sp>
      <p:graphicFrame>
        <p:nvGraphicFramePr>
          <p:cNvPr id="4" name="Content Placeholder 3">
            <a:extLst>
              <a:ext uri="{FF2B5EF4-FFF2-40B4-BE49-F238E27FC236}">
                <a16:creationId xmlns:a16="http://schemas.microsoft.com/office/drawing/2014/main" id="{45407008-F69B-40DC-9CE8-94E34BB82F8E}"/>
              </a:ext>
            </a:extLst>
          </p:cNvPr>
          <p:cNvGraphicFramePr>
            <a:graphicFrameLocks noGrp="1"/>
          </p:cNvGraphicFramePr>
          <p:nvPr>
            <p:ph idx="1"/>
            <p:extLst>
              <p:ext uri="{D42A27DB-BD31-4B8C-83A1-F6EECF244321}">
                <p14:modId xmlns:p14="http://schemas.microsoft.com/office/powerpoint/2010/main" val="12041076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88530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Cumulative number of participating public LTCFs with a </a:t>
            </a:r>
            <a:r>
              <a:rPr lang="en-IE" sz="2000" b="1" i="1" dirty="0">
                <a:solidFill>
                  <a:srgbClr val="BA1F46"/>
                </a:solidFill>
                <a:latin typeface="Tahoma" panose="020B0604030504040204" pitchFamily="34" charset="0"/>
                <a:ea typeface="Tahoma" panose="020B0604030504040204" pitchFamily="34" charset="0"/>
                <a:cs typeface="Tahoma" panose="020B0604030504040204" pitchFamily="34" charset="0"/>
              </a:rPr>
              <a:t>Respite Resident  </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vaccination policy from 2011-2012 to 2023-2024, Ireland*</a:t>
            </a:r>
          </a:p>
        </p:txBody>
      </p:sp>
      <p:graphicFrame>
        <p:nvGraphicFramePr>
          <p:cNvPr id="4" name="Content Placeholder 3">
            <a:extLst>
              <a:ext uri="{FF2B5EF4-FFF2-40B4-BE49-F238E27FC236}">
                <a16:creationId xmlns:a16="http://schemas.microsoft.com/office/drawing/2014/main" id="{7816A105-CB76-4EF4-92A6-79E308AD04CF}"/>
              </a:ext>
            </a:extLst>
          </p:cNvPr>
          <p:cNvGraphicFramePr>
            <a:graphicFrameLocks noGrp="1"/>
          </p:cNvGraphicFramePr>
          <p:nvPr>
            <p:ph idx="1"/>
            <p:extLst>
              <p:ext uri="{D42A27DB-BD31-4B8C-83A1-F6EECF244321}">
                <p14:modId xmlns:p14="http://schemas.microsoft.com/office/powerpoint/2010/main" val="4576334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33598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548680"/>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Uptake in LTCFs (both public and private) by facility type, 2023-2024, Ireland*</a:t>
            </a:r>
          </a:p>
        </p:txBody>
      </p:sp>
      <p:graphicFrame>
        <p:nvGraphicFramePr>
          <p:cNvPr id="8" name="Content Placeholder 7">
            <a:extLst>
              <a:ext uri="{FF2B5EF4-FFF2-40B4-BE49-F238E27FC236}">
                <a16:creationId xmlns:a16="http://schemas.microsoft.com/office/drawing/2014/main" id="{CC852C34-F51F-8E06-00E1-FAFD23A5447B}"/>
              </a:ext>
            </a:extLst>
          </p:cNvPr>
          <p:cNvGraphicFramePr>
            <a:graphicFrameLocks noGrp="1"/>
          </p:cNvGraphicFramePr>
          <p:nvPr>
            <p:ph idx="1"/>
            <p:extLst>
              <p:ext uri="{D42A27DB-BD31-4B8C-83A1-F6EECF244321}">
                <p14:modId xmlns:p14="http://schemas.microsoft.com/office/powerpoint/2010/main" val="2883299018"/>
              </p:ext>
            </p:extLst>
          </p:nvPr>
        </p:nvGraphicFramePr>
        <p:xfrm>
          <a:off x="457200" y="1547664"/>
          <a:ext cx="8229600" cy="3652080"/>
        </p:xfrm>
        <a:graphic>
          <a:graphicData uri="http://schemas.openxmlformats.org/drawingml/2006/table">
            <a:tbl>
              <a:tblPr/>
              <a:tblGrid>
                <a:gridCol w="2006637">
                  <a:extLst>
                    <a:ext uri="{9D8B030D-6E8A-4147-A177-3AD203B41FA5}">
                      <a16:colId xmlns:a16="http://schemas.microsoft.com/office/drawing/2014/main" val="2842040587"/>
                    </a:ext>
                  </a:extLst>
                </a:gridCol>
                <a:gridCol w="1660253">
                  <a:extLst>
                    <a:ext uri="{9D8B030D-6E8A-4147-A177-3AD203B41FA5}">
                      <a16:colId xmlns:a16="http://schemas.microsoft.com/office/drawing/2014/main" val="3535179105"/>
                    </a:ext>
                  </a:extLst>
                </a:gridCol>
                <a:gridCol w="895820">
                  <a:extLst>
                    <a:ext uri="{9D8B030D-6E8A-4147-A177-3AD203B41FA5}">
                      <a16:colId xmlns:a16="http://schemas.microsoft.com/office/drawing/2014/main" val="1793195690"/>
                    </a:ext>
                  </a:extLst>
                </a:gridCol>
                <a:gridCol w="1373591">
                  <a:extLst>
                    <a:ext uri="{9D8B030D-6E8A-4147-A177-3AD203B41FA5}">
                      <a16:colId xmlns:a16="http://schemas.microsoft.com/office/drawing/2014/main" val="3430180248"/>
                    </a:ext>
                  </a:extLst>
                </a:gridCol>
                <a:gridCol w="1540810">
                  <a:extLst>
                    <a:ext uri="{9D8B030D-6E8A-4147-A177-3AD203B41FA5}">
                      <a16:colId xmlns:a16="http://schemas.microsoft.com/office/drawing/2014/main" val="1234015927"/>
                    </a:ext>
                  </a:extLst>
                </a:gridCol>
                <a:gridCol w="752489">
                  <a:extLst>
                    <a:ext uri="{9D8B030D-6E8A-4147-A177-3AD203B41FA5}">
                      <a16:colId xmlns:a16="http://schemas.microsoft.com/office/drawing/2014/main" val="3595428904"/>
                    </a:ext>
                  </a:extLst>
                </a:gridCol>
              </a:tblGrid>
              <a:tr h="313316">
                <a:tc>
                  <a:txBody>
                    <a:bodyPr/>
                    <a:lstStyle/>
                    <a:p>
                      <a:pPr algn="l" rtl="0" fontAlgn="ctr"/>
                      <a:r>
                        <a:rPr lang="en-IE" sz="1300" b="1" i="0" u="none" strike="noStrike" dirty="0">
                          <a:solidFill>
                            <a:srgbClr val="FFFFFF"/>
                          </a:solidFill>
                          <a:effectLst/>
                          <a:highlight>
                            <a:srgbClr val="BA1F46"/>
                          </a:highlight>
                          <a:latin typeface="Calibri" panose="020F0502020204030204" pitchFamily="34" charset="0"/>
                        </a:rPr>
                        <a:t>Facility Type HSE/Non-HSE</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l" rtl="0" fontAlgn="ctr"/>
                      <a:r>
                        <a:rPr lang="en-IE" sz="1300" b="1" i="0" u="none" strike="noStrike" dirty="0">
                          <a:solidFill>
                            <a:srgbClr val="FFFFFF"/>
                          </a:solidFill>
                          <a:effectLst/>
                          <a:highlight>
                            <a:srgbClr val="BA1F46"/>
                          </a:highlight>
                          <a:latin typeface="Calibri" panose="020F0502020204030204" pitchFamily="34" charset="0"/>
                        </a:rPr>
                        <a:t>Facility Type**</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300" b="1" i="0" u="none" strike="noStrike">
                          <a:solidFill>
                            <a:srgbClr val="FFFFFF"/>
                          </a:solidFill>
                          <a:effectLst/>
                          <a:highlight>
                            <a:srgbClr val="BA1F46"/>
                          </a:highlight>
                          <a:latin typeface="Calibri" panose="020F0502020204030204" pitchFamily="34" charset="0"/>
                        </a:rPr>
                        <a:t>No. LTCFs</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300" b="1" i="0" u="none" strike="noStrike">
                          <a:solidFill>
                            <a:srgbClr val="FFFFFF"/>
                          </a:solidFill>
                          <a:effectLst/>
                          <a:highlight>
                            <a:srgbClr val="BA1F46"/>
                          </a:highlight>
                          <a:latin typeface="Calibri" panose="020F0502020204030204" pitchFamily="34" charset="0"/>
                        </a:rPr>
                        <a:t>No. Eligible HCWs</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300" b="1" i="0" u="none" strike="noStrike">
                          <a:solidFill>
                            <a:srgbClr val="FFFFFF"/>
                          </a:solidFill>
                          <a:effectLst/>
                          <a:highlight>
                            <a:srgbClr val="BA1F46"/>
                          </a:highlight>
                          <a:latin typeface="Calibri" panose="020F0502020204030204" pitchFamily="34" charset="0"/>
                        </a:rPr>
                        <a:t>No. Vaccinated Staff</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300" b="1" i="0" u="none" strike="noStrike">
                          <a:solidFill>
                            <a:srgbClr val="FFFFFF"/>
                          </a:solidFill>
                          <a:effectLst/>
                          <a:highlight>
                            <a:srgbClr val="BA1F46"/>
                          </a:highlight>
                          <a:latin typeface="Calibri" panose="020F0502020204030204" pitchFamily="34" charset="0"/>
                        </a:rPr>
                        <a:t>% Uptake</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544163736"/>
                  </a:ext>
                </a:extLst>
              </a:tr>
              <a:tr h="303524">
                <a:tc>
                  <a:txBody>
                    <a:bodyPr/>
                    <a:lstStyle/>
                    <a:p>
                      <a:pPr algn="l" rtl="0" fontAlgn="ctr"/>
                      <a:r>
                        <a:rPr lang="en-IE" sz="1300" b="0" i="1" u="none" strike="noStrike">
                          <a:solidFill>
                            <a:srgbClr val="000000"/>
                          </a:solidFill>
                          <a:effectLst/>
                          <a:highlight>
                            <a:srgbClr val="E9EDF4"/>
                          </a:highlight>
                          <a:latin typeface="Calibri" panose="020F0502020204030204" pitchFamily="34" charset="0"/>
                        </a:rPr>
                        <a:t>HSE</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0" i="0" u="none" strike="noStrike">
                          <a:solidFill>
                            <a:srgbClr val="000000"/>
                          </a:solidFill>
                          <a:effectLst/>
                          <a:highlight>
                            <a:srgbClr val="E9EDF4"/>
                          </a:highlight>
                          <a:latin typeface="Calibri" panose="020F0502020204030204" pitchFamily="34" charset="0"/>
                        </a:rPr>
                        <a:t>Elderly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86</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7417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dirty="0">
                          <a:solidFill>
                            <a:srgbClr val="000000"/>
                          </a:solidFill>
                          <a:effectLst/>
                          <a:highlight>
                            <a:srgbClr val="E9EDF4"/>
                          </a:highlight>
                          <a:latin typeface="Calibri" panose="020F0502020204030204" pitchFamily="34" charset="0"/>
                        </a:rPr>
                        <a:t>3110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1" u="none" strike="noStrike">
                          <a:solidFill>
                            <a:srgbClr val="000000"/>
                          </a:solidFill>
                          <a:effectLst/>
                          <a:highlight>
                            <a:srgbClr val="E9EDF4"/>
                          </a:highlight>
                          <a:latin typeface="Calibri" panose="020F0502020204030204" pitchFamily="34" charset="0"/>
                        </a:rPr>
                        <a:t>41.9</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7988553"/>
                  </a:ext>
                </a:extLst>
              </a:tr>
              <a:tr h="303524">
                <a:tc>
                  <a:txBody>
                    <a:bodyPr/>
                    <a:lstStyle/>
                    <a:p>
                      <a:pPr algn="l" rtl="0" fontAlgn="ctr"/>
                      <a:r>
                        <a:rPr lang="en-IE" sz="1300" b="0" i="1" u="none" strike="noStrike">
                          <a:solidFill>
                            <a:srgbClr val="000000"/>
                          </a:solidFill>
                          <a:effectLst/>
                          <a:highlight>
                            <a:srgbClr val="95B3D7"/>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rtl="0" fontAlgn="ctr"/>
                      <a:r>
                        <a:rPr lang="en-IE" sz="1300" b="0" i="0" u="none" strike="noStrike">
                          <a:solidFill>
                            <a:srgbClr val="000000"/>
                          </a:solidFill>
                          <a:effectLst/>
                          <a:highlight>
                            <a:srgbClr val="95B3D7"/>
                          </a:highlight>
                          <a:latin typeface="Calibri" panose="020F0502020204030204" pitchFamily="34" charset="0"/>
                        </a:rPr>
                        <a:t>Intellectual Disability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13</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981</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dirty="0">
                          <a:solidFill>
                            <a:srgbClr val="000000"/>
                          </a:solidFill>
                          <a:effectLst/>
                          <a:highlight>
                            <a:srgbClr val="95B3D7"/>
                          </a:highlight>
                          <a:latin typeface="Calibri" panose="020F0502020204030204" pitchFamily="34" charset="0"/>
                        </a:rPr>
                        <a:t>377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1" u="none" strike="noStrike">
                          <a:solidFill>
                            <a:srgbClr val="000000"/>
                          </a:solidFill>
                          <a:effectLst/>
                          <a:highlight>
                            <a:srgbClr val="95B3D7"/>
                          </a:highlight>
                          <a:latin typeface="Calibri" panose="020F0502020204030204" pitchFamily="34" charset="0"/>
                        </a:rPr>
                        <a:t>38.4</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4197152897"/>
                  </a:ext>
                </a:extLst>
              </a:tr>
              <a:tr h="303524">
                <a:tc>
                  <a:txBody>
                    <a:bodyPr/>
                    <a:lstStyle/>
                    <a:p>
                      <a:pPr algn="l" rtl="0" fontAlgn="ctr"/>
                      <a:r>
                        <a:rPr lang="en-IE" sz="1300" b="0" i="1" u="none" strike="noStrike">
                          <a:solidFill>
                            <a:srgbClr val="000000"/>
                          </a:solidFill>
                          <a:effectLst/>
                          <a:highlight>
                            <a:srgbClr val="E9EDF4"/>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0" i="0" u="none" strike="noStrike">
                          <a:solidFill>
                            <a:srgbClr val="000000"/>
                          </a:solidFill>
                          <a:effectLst/>
                          <a:highlight>
                            <a:srgbClr val="E9EDF4"/>
                          </a:highlight>
                          <a:latin typeface="Calibri" panose="020F0502020204030204" pitchFamily="34" charset="0"/>
                        </a:rPr>
                        <a:t>Mental Health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47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1595</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723</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1" u="none" strike="noStrike" dirty="0">
                          <a:solidFill>
                            <a:srgbClr val="000000"/>
                          </a:solidFill>
                          <a:effectLst/>
                          <a:highlight>
                            <a:srgbClr val="E9EDF4"/>
                          </a:highlight>
                          <a:latin typeface="Calibri" panose="020F0502020204030204" pitchFamily="34" charset="0"/>
                        </a:rPr>
                        <a:t>45.3</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083415744"/>
                  </a:ext>
                </a:extLst>
              </a:tr>
              <a:tr h="303524">
                <a:tc>
                  <a:txBody>
                    <a:bodyPr/>
                    <a:lstStyle/>
                    <a:p>
                      <a:pPr algn="l" rtl="0" fontAlgn="ctr"/>
                      <a:r>
                        <a:rPr lang="en-IE" sz="1300" b="0" i="1" u="none" strike="noStrike">
                          <a:solidFill>
                            <a:srgbClr val="000000"/>
                          </a:solidFill>
                          <a:effectLst/>
                          <a:highlight>
                            <a:srgbClr val="95B3D7"/>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rtl="0" fontAlgn="ctr"/>
                      <a:r>
                        <a:rPr lang="en-IE" sz="1300" b="0" i="0" u="none" strike="noStrike">
                          <a:solidFill>
                            <a:srgbClr val="000000"/>
                          </a:solidFill>
                          <a:effectLst/>
                          <a:highlight>
                            <a:srgbClr val="95B3D7"/>
                          </a:highlight>
                          <a:latin typeface="Calibri" panose="020F0502020204030204" pitchFamily="34" charset="0"/>
                        </a:rPr>
                        <a:t>Mixed Care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11</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189</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87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1" u="none" strike="noStrike">
                          <a:solidFill>
                            <a:srgbClr val="000000"/>
                          </a:solidFill>
                          <a:effectLst/>
                          <a:highlight>
                            <a:srgbClr val="95B3D7"/>
                          </a:highlight>
                          <a:latin typeface="Calibri" panose="020F0502020204030204" pitchFamily="34" charset="0"/>
                        </a:rPr>
                        <a:t>46.0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4206164995"/>
                  </a:ext>
                </a:extLst>
              </a:tr>
              <a:tr h="303524">
                <a:tc>
                  <a:txBody>
                    <a:bodyPr/>
                    <a:lstStyle/>
                    <a:p>
                      <a:pPr algn="l" rtl="0" fontAlgn="ctr"/>
                      <a:r>
                        <a:rPr lang="en-IE" sz="1300" b="1" i="1" u="none" strike="noStrike">
                          <a:solidFill>
                            <a:srgbClr val="000000"/>
                          </a:solidFill>
                          <a:effectLst/>
                          <a:highlight>
                            <a:srgbClr val="E9EDF4"/>
                          </a:highlight>
                          <a:latin typeface="Calibri" panose="020F0502020204030204" pitchFamily="34" charset="0"/>
                        </a:rPr>
                        <a:t>HSE Total</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1" i="0" u="none" strike="noStrike">
                          <a:solidFill>
                            <a:srgbClr val="000000"/>
                          </a:solidFill>
                          <a:effectLst/>
                          <a:highlight>
                            <a:srgbClr val="E9EDF4"/>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157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10182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4297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1" u="none" strike="noStrike" dirty="0">
                          <a:solidFill>
                            <a:srgbClr val="000000"/>
                          </a:solidFill>
                          <a:effectLst/>
                          <a:highlight>
                            <a:srgbClr val="E9EDF4"/>
                          </a:highlight>
                          <a:latin typeface="Calibri" panose="020F0502020204030204" pitchFamily="34" charset="0"/>
                        </a:rPr>
                        <a:t>42.2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060343053"/>
                  </a:ext>
                </a:extLst>
              </a:tr>
              <a:tr h="303524">
                <a:tc>
                  <a:txBody>
                    <a:bodyPr/>
                    <a:lstStyle/>
                    <a:p>
                      <a:pPr algn="l" rtl="0" fontAlgn="ctr"/>
                      <a:r>
                        <a:rPr lang="en-IE" sz="1300" b="0" i="1" u="none" strike="noStrike">
                          <a:solidFill>
                            <a:srgbClr val="000000"/>
                          </a:solidFill>
                          <a:effectLst/>
                          <a:highlight>
                            <a:srgbClr val="95B3D7"/>
                          </a:highlight>
                          <a:latin typeface="Calibri" panose="020F0502020204030204" pitchFamily="34" charset="0"/>
                        </a:rPr>
                        <a:t>Non-HSE</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rtl="0" fontAlgn="ctr"/>
                      <a:r>
                        <a:rPr lang="en-IE" sz="1300" b="0" i="0" u="none" strike="noStrike">
                          <a:solidFill>
                            <a:srgbClr val="000000"/>
                          </a:solidFill>
                          <a:effectLst/>
                          <a:highlight>
                            <a:srgbClr val="95B3D7"/>
                          </a:highlight>
                          <a:latin typeface="Calibri" panose="020F0502020204030204" pitchFamily="34" charset="0"/>
                        </a:rPr>
                        <a:t>Elderly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42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3640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1591</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1" u="none" strike="noStrike">
                          <a:solidFill>
                            <a:srgbClr val="000000"/>
                          </a:solidFill>
                          <a:effectLst/>
                          <a:highlight>
                            <a:srgbClr val="95B3D7"/>
                          </a:highlight>
                          <a:latin typeface="Calibri" panose="020F0502020204030204" pitchFamily="34" charset="0"/>
                        </a:rPr>
                        <a:t>43.7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370914387"/>
                  </a:ext>
                </a:extLst>
              </a:tr>
              <a:tr h="303524">
                <a:tc>
                  <a:txBody>
                    <a:bodyPr/>
                    <a:lstStyle/>
                    <a:p>
                      <a:pPr algn="l" rtl="0" fontAlgn="ctr"/>
                      <a:r>
                        <a:rPr lang="en-IE" sz="1300" b="0" i="1" u="none" strike="noStrike">
                          <a:solidFill>
                            <a:srgbClr val="000000"/>
                          </a:solidFill>
                          <a:effectLst/>
                          <a:highlight>
                            <a:srgbClr val="E9EDF4"/>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0" i="0" u="none" strike="noStrike">
                          <a:solidFill>
                            <a:srgbClr val="000000"/>
                          </a:solidFill>
                          <a:effectLst/>
                          <a:highlight>
                            <a:srgbClr val="E9EDF4"/>
                          </a:highlight>
                          <a:latin typeface="Calibri" panose="020F0502020204030204" pitchFamily="34" charset="0"/>
                        </a:rPr>
                        <a:t>Intellectual Disability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12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1687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610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1" u="none" strike="noStrike" dirty="0">
                          <a:solidFill>
                            <a:srgbClr val="000000"/>
                          </a:solidFill>
                          <a:effectLst/>
                          <a:highlight>
                            <a:srgbClr val="E9EDF4"/>
                          </a:highlight>
                          <a:latin typeface="Calibri" panose="020F0502020204030204" pitchFamily="34" charset="0"/>
                        </a:rPr>
                        <a:t>36.2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07246668"/>
                  </a:ext>
                </a:extLst>
              </a:tr>
              <a:tr h="303524">
                <a:tc>
                  <a:txBody>
                    <a:bodyPr/>
                    <a:lstStyle/>
                    <a:p>
                      <a:pPr algn="l" rtl="0" fontAlgn="ctr"/>
                      <a:r>
                        <a:rPr lang="en-IE" sz="1300" b="0" i="1" u="none" strike="noStrike">
                          <a:solidFill>
                            <a:srgbClr val="000000"/>
                          </a:solidFill>
                          <a:effectLst/>
                          <a:highlight>
                            <a:srgbClr val="95B3D7"/>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rtl="0" fontAlgn="ctr"/>
                      <a:r>
                        <a:rPr lang="en-IE" sz="1300" b="0" i="0" u="none" strike="noStrike">
                          <a:solidFill>
                            <a:srgbClr val="000000"/>
                          </a:solidFill>
                          <a:effectLst/>
                          <a:highlight>
                            <a:srgbClr val="95B3D7"/>
                          </a:highlight>
                          <a:latin typeface="Calibri" panose="020F0502020204030204" pitchFamily="34" charset="0"/>
                        </a:rPr>
                        <a:t>Mental Health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197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0" u="none" strike="noStrike">
                          <a:solidFill>
                            <a:srgbClr val="000000"/>
                          </a:solidFill>
                          <a:effectLst/>
                          <a:highlight>
                            <a:srgbClr val="95B3D7"/>
                          </a:highlight>
                          <a:latin typeface="Calibri" panose="020F0502020204030204" pitchFamily="34" charset="0"/>
                        </a:rPr>
                        <a:t>84</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0" i="1" u="none" strike="noStrike" dirty="0">
                          <a:solidFill>
                            <a:srgbClr val="000000"/>
                          </a:solidFill>
                          <a:effectLst/>
                          <a:highlight>
                            <a:srgbClr val="95B3D7"/>
                          </a:highlight>
                          <a:latin typeface="Calibri" panose="020F0502020204030204" pitchFamily="34" charset="0"/>
                        </a:rPr>
                        <a:t>42.6</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3417983586"/>
                  </a:ext>
                </a:extLst>
              </a:tr>
              <a:tr h="303524">
                <a:tc>
                  <a:txBody>
                    <a:bodyPr/>
                    <a:lstStyle/>
                    <a:p>
                      <a:pPr algn="l" rtl="0" fontAlgn="ctr"/>
                      <a:r>
                        <a:rPr lang="en-IE" sz="1300" b="0" i="1" u="none" strike="noStrike">
                          <a:solidFill>
                            <a:srgbClr val="000000"/>
                          </a:solidFill>
                          <a:effectLst/>
                          <a:highlight>
                            <a:srgbClr val="E9EDF4"/>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0" i="0" u="none" strike="noStrike">
                          <a:solidFill>
                            <a:srgbClr val="000000"/>
                          </a:solidFill>
                          <a:effectLst/>
                          <a:highlight>
                            <a:srgbClr val="E9EDF4"/>
                          </a:highlight>
                          <a:latin typeface="Calibri" panose="020F0502020204030204" pitchFamily="34" charset="0"/>
                        </a:rPr>
                        <a:t>Mixed Care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4</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1260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0" u="none" strike="noStrike">
                          <a:solidFill>
                            <a:srgbClr val="000000"/>
                          </a:solidFill>
                          <a:effectLst/>
                          <a:highlight>
                            <a:srgbClr val="E9EDF4"/>
                          </a:highlight>
                          <a:latin typeface="Calibri" panose="020F0502020204030204" pitchFamily="34" charset="0"/>
                        </a:rPr>
                        <a:t>687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0" i="1" u="none" strike="noStrike" dirty="0">
                          <a:solidFill>
                            <a:srgbClr val="000000"/>
                          </a:solidFill>
                          <a:effectLst/>
                          <a:highlight>
                            <a:srgbClr val="E9EDF4"/>
                          </a:highlight>
                          <a:latin typeface="Calibri" panose="020F0502020204030204" pitchFamily="34" charset="0"/>
                        </a:rPr>
                        <a:t>54.5</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521486825"/>
                  </a:ext>
                </a:extLst>
              </a:tr>
              <a:tr h="303524">
                <a:tc>
                  <a:txBody>
                    <a:bodyPr/>
                    <a:lstStyle/>
                    <a:p>
                      <a:pPr algn="l" rtl="0" fontAlgn="ctr"/>
                      <a:r>
                        <a:rPr lang="en-IE" sz="1300" b="1" i="1" u="none" strike="noStrike">
                          <a:solidFill>
                            <a:srgbClr val="000000"/>
                          </a:solidFill>
                          <a:effectLst/>
                          <a:highlight>
                            <a:srgbClr val="95B3D7"/>
                          </a:highlight>
                          <a:latin typeface="Calibri" panose="020F0502020204030204" pitchFamily="34" charset="0"/>
                        </a:rPr>
                        <a:t>Non-HSE Total</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rtl="0" fontAlgn="ctr"/>
                      <a:r>
                        <a:rPr lang="en-IE" sz="1300" b="1" i="0" u="none" strike="noStrike">
                          <a:solidFill>
                            <a:srgbClr val="000000"/>
                          </a:solidFill>
                          <a:effectLst/>
                          <a:highlight>
                            <a:srgbClr val="95B3D7"/>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1" i="0" u="none" strike="noStrike">
                          <a:solidFill>
                            <a:srgbClr val="000000"/>
                          </a:solidFill>
                          <a:effectLst/>
                          <a:highlight>
                            <a:srgbClr val="95B3D7"/>
                          </a:highlight>
                          <a:latin typeface="Calibri" panose="020F0502020204030204" pitchFamily="34" charset="0"/>
                        </a:rPr>
                        <a:t>60</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1" i="0" u="none" strike="noStrike">
                          <a:solidFill>
                            <a:srgbClr val="000000"/>
                          </a:solidFill>
                          <a:effectLst/>
                          <a:highlight>
                            <a:srgbClr val="95B3D7"/>
                          </a:highlight>
                          <a:latin typeface="Calibri" panose="020F0502020204030204" pitchFamily="34" charset="0"/>
                        </a:rPr>
                        <a:t>6784</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1" i="0" u="none" strike="noStrike">
                          <a:solidFill>
                            <a:srgbClr val="000000"/>
                          </a:solidFill>
                          <a:effectLst/>
                          <a:highlight>
                            <a:srgbClr val="95B3D7"/>
                          </a:highlight>
                          <a:latin typeface="Calibri" panose="020F0502020204030204" pitchFamily="34" charset="0"/>
                        </a:rPr>
                        <a:t>2972</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300" b="1" i="1" u="none" strike="noStrike" dirty="0">
                          <a:solidFill>
                            <a:srgbClr val="000000"/>
                          </a:solidFill>
                          <a:effectLst/>
                          <a:highlight>
                            <a:srgbClr val="95B3D7"/>
                          </a:highlight>
                          <a:latin typeface="Calibri" panose="020F0502020204030204" pitchFamily="34" charset="0"/>
                        </a:rPr>
                        <a:t>43.8</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1243030096"/>
                  </a:ext>
                </a:extLst>
              </a:tr>
              <a:tr h="303524">
                <a:tc>
                  <a:txBody>
                    <a:bodyPr/>
                    <a:lstStyle/>
                    <a:p>
                      <a:pPr algn="l" rtl="0" fontAlgn="ctr"/>
                      <a:r>
                        <a:rPr lang="en-IE" sz="1300" b="1" i="1" u="none" strike="noStrike">
                          <a:solidFill>
                            <a:srgbClr val="000000"/>
                          </a:solidFill>
                          <a:effectLst/>
                          <a:highlight>
                            <a:srgbClr val="E9EDF4"/>
                          </a:highlight>
                          <a:latin typeface="Calibri" panose="020F0502020204030204" pitchFamily="34" charset="0"/>
                        </a:rPr>
                        <a:t>Total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l" rtl="0" fontAlgn="ctr"/>
                      <a:r>
                        <a:rPr lang="en-IE" sz="1300" b="1" i="0" u="none" strike="noStrike">
                          <a:solidFill>
                            <a:srgbClr val="000000"/>
                          </a:solidFill>
                          <a:effectLst/>
                          <a:highlight>
                            <a:srgbClr val="E9EDF4"/>
                          </a:highlight>
                          <a:latin typeface="Calibri" panose="020F0502020204030204" pitchFamily="34" charset="0"/>
                        </a:rPr>
                        <a:t> </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217</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16966</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0" u="none" strike="noStrike">
                          <a:solidFill>
                            <a:srgbClr val="000000"/>
                          </a:solidFill>
                          <a:effectLst/>
                          <a:highlight>
                            <a:srgbClr val="E9EDF4"/>
                          </a:highlight>
                          <a:latin typeface="Calibri" panose="020F0502020204030204" pitchFamily="34" charset="0"/>
                        </a:rPr>
                        <a:t>7269</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300" b="1" i="1" u="none" strike="noStrike" dirty="0">
                          <a:solidFill>
                            <a:srgbClr val="000000"/>
                          </a:solidFill>
                          <a:effectLst/>
                          <a:highlight>
                            <a:srgbClr val="E9EDF4"/>
                          </a:highlight>
                          <a:latin typeface="Calibri" panose="020F0502020204030204" pitchFamily="34" charset="0"/>
                        </a:rPr>
                        <a:t>42.8</a:t>
                      </a:r>
                    </a:p>
                  </a:txBody>
                  <a:tcPr marL="7167" marR="7167" marT="716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14256078"/>
                  </a:ext>
                </a:extLst>
              </a:tr>
            </a:tbl>
          </a:graphicData>
        </a:graphic>
      </p:graphicFrame>
      <p:sp>
        <p:nvSpPr>
          <p:cNvPr id="9" name="TextBox 8">
            <a:extLst>
              <a:ext uri="{FF2B5EF4-FFF2-40B4-BE49-F238E27FC236}">
                <a16:creationId xmlns:a16="http://schemas.microsoft.com/office/drawing/2014/main" id="{5E8AE965-C444-5745-A3EB-52538AFD581F}"/>
              </a:ext>
            </a:extLst>
          </p:cNvPr>
          <p:cNvSpPr txBox="1"/>
          <p:nvPr/>
        </p:nvSpPr>
        <p:spPr>
          <a:xfrm>
            <a:off x="457604" y="5244207"/>
            <a:ext cx="8229196" cy="461665"/>
          </a:xfrm>
          <a:prstGeom prst="rect">
            <a:avLst/>
          </a:prstGeom>
          <a:noFill/>
        </p:spPr>
        <p:txBody>
          <a:bodyPr wrap="square" rtlCol="0">
            <a:spAutoFit/>
          </a:bodyPr>
          <a:lstStyle/>
          <a:p>
            <a:r>
              <a:rPr lang="en-GB" sz="1200" dirty="0"/>
              <a:t>** The facility type descriptions presented here is based on the primary remit reported by each LTCF, but most LTCFs also had other remits too.</a:t>
            </a:r>
            <a:endParaRPr lang="en-IE" sz="1200" dirty="0"/>
          </a:p>
        </p:txBody>
      </p:sp>
    </p:spTree>
    <p:extLst>
      <p:ext uri="{BB962C8B-B14F-4D97-AF65-F5344CB8AC3E}">
        <p14:creationId xmlns:p14="http://schemas.microsoft.com/office/powerpoint/2010/main" val="168193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3"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in public LTCFs, CHO1 </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(Donegal; Sligo/Leitrim/West Cavan; Cavan/Monaghan)</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7E3A1A22-0AF2-4CEE-BDEA-AA9A030A7DBA}"/>
              </a:ext>
            </a:extLst>
          </p:cNvPr>
          <p:cNvGraphicFramePr>
            <a:graphicFrameLocks noGrp="1"/>
          </p:cNvGraphicFramePr>
          <p:nvPr>
            <p:ph idx="1"/>
            <p:extLst>
              <p:ext uri="{D42A27DB-BD31-4B8C-83A1-F6EECF244321}">
                <p14:modId xmlns:p14="http://schemas.microsoft.com/office/powerpoint/2010/main" val="202246414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65766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public LTCFs, CHO2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(Galway; Roscommon; Mayo)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FA8BA10A-AB7B-41EC-ADF5-855630AC5820}"/>
              </a:ext>
            </a:extLst>
          </p:cNvPr>
          <p:cNvGraphicFramePr>
            <a:graphicFrameLocks noGrp="1"/>
          </p:cNvGraphicFramePr>
          <p:nvPr>
            <p:ph idx="1"/>
            <p:extLst>
              <p:ext uri="{D42A27DB-BD31-4B8C-83A1-F6EECF244321}">
                <p14:modId xmlns:p14="http://schemas.microsoft.com/office/powerpoint/2010/main" val="311564695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407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public LTCFs, CHO3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(Clare; Limerick; North Tipperary/East Limerick),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0818B176-545B-4DAC-B7A6-AD6B762E1E3C}"/>
              </a:ext>
            </a:extLst>
          </p:cNvPr>
          <p:cNvGraphicFramePr>
            <a:graphicFrameLocks noGrp="1"/>
          </p:cNvGraphicFramePr>
          <p:nvPr>
            <p:ph idx="1"/>
            <p:extLst>
              <p:ext uri="{D42A27DB-BD31-4B8C-83A1-F6EECF244321}">
                <p14:modId xmlns:p14="http://schemas.microsoft.com/office/powerpoint/2010/main" val="393669599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42683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public LTCFs, CHO4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(Kerry; North Cork; North Lee; South Lee; West Cork)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E0B08368-5CDA-4FFB-A801-807BCF23C119}"/>
              </a:ext>
            </a:extLst>
          </p:cNvPr>
          <p:cNvGraphicFramePr>
            <a:graphicFrameLocks noGrp="1"/>
          </p:cNvGraphicFramePr>
          <p:nvPr>
            <p:ph idx="1"/>
            <p:extLst>
              <p:ext uri="{D42A27DB-BD31-4B8C-83A1-F6EECF244321}">
                <p14:modId xmlns:p14="http://schemas.microsoft.com/office/powerpoint/2010/main" val="27404564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60482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08920"/>
            <a:ext cx="8229600" cy="1584176"/>
          </a:xfrm>
        </p:spPr>
        <p:txBody>
          <a:bodyPr>
            <a:normAutofit fontScale="90000"/>
          </a:bodyPr>
          <a:lstStyle/>
          <a:p>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Hospitals</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Uptake among</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Hospital–based</a:t>
            </a:r>
            <a:b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br>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HCWs</a:t>
            </a:r>
          </a:p>
        </p:txBody>
      </p:sp>
    </p:spTree>
    <p:extLst>
      <p:ext uri="{BB962C8B-B14F-4D97-AF65-F5344CB8AC3E}">
        <p14:creationId xmlns:p14="http://schemas.microsoft.com/office/powerpoint/2010/main" val="12053372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public LTCFs, CHO5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(South Tipperary; Carlow/Kilkenny; Waterford; Wexford),</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789F8E1A-4FA7-4D0C-8655-BF0812AA881A}"/>
              </a:ext>
            </a:extLst>
          </p:cNvPr>
          <p:cNvGraphicFramePr>
            <a:graphicFrameLocks noGrp="1"/>
          </p:cNvGraphicFramePr>
          <p:nvPr>
            <p:ph idx="1"/>
            <p:extLst>
              <p:ext uri="{D42A27DB-BD31-4B8C-83A1-F6EECF244321}">
                <p14:modId xmlns:p14="http://schemas.microsoft.com/office/powerpoint/2010/main" val="120372185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3689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HCWs, public LTCFs, CHO6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(Wicklow; Dun Laoghaire; Dublin South East)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03095EBC-96C3-4EAE-B7A5-69C748917D8C}"/>
              </a:ext>
            </a:extLst>
          </p:cNvPr>
          <p:cNvGraphicFramePr>
            <a:graphicFrameLocks noGrp="1"/>
          </p:cNvGraphicFramePr>
          <p:nvPr>
            <p:ph idx="1"/>
            <p:extLst>
              <p:ext uri="{D42A27DB-BD31-4B8C-83A1-F6EECF244321}">
                <p14:modId xmlns:p14="http://schemas.microsoft.com/office/powerpoint/2010/main" val="113897742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51254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CHO7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(Kildare/West Wicklow; Dublin West; Dublin South City; Dublin South West)</a:t>
            </a:r>
            <a:r>
              <a:rPr lang="en-IE" sz="1800" b="1"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E381A78F-0750-45C0-B8B3-CF88F1C233A7}"/>
              </a:ext>
            </a:extLst>
          </p:cNvPr>
          <p:cNvGraphicFramePr>
            <a:graphicFrameLocks noGrp="1"/>
          </p:cNvGraphicFramePr>
          <p:nvPr>
            <p:ph idx="1"/>
            <p:extLst>
              <p:ext uri="{D42A27DB-BD31-4B8C-83A1-F6EECF244321}">
                <p14:modId xmlns:p14="http://schemas.microsoft.com/office/powerpoint/2010/main" val="53108972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24146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in Public LTCFs, CHO8 </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(Laois/Offaly; Longford/Westmeath; Louth/Meath)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category of staff and influenza season, Ireland*</a:t>
            </a:r>
          </a:p>
        </p:txBody>
      </p:sp>
      <p:graphicFrame>
        <p:nvGraphicFramePr>
          <p:cNvPr id="4" name="Content Placeholder 3">
            <a:extLst>
              <a:ext uri="{FF2B5EF4-FFF2-40B4-BE49-F238E27FC236}">
                <a16:creationId xmlns:a16="http://schemas.microsoft.com/office/drawing/2014/main" id="{A2A8D24F-97A7-405A-8F5B-52BB999396F2}"/>
              </a:ext>
            </a:extLst>
          </p:cNvPr>
          <p:cNvGraphicFramePr>
            <a:graphicFrameLocks noGrp="1"/>
          </p:cNvGraphicFramePr>
          <p:nvPr>
            <p:ph idx="1"/>
            <p:extLst>
              <p:ext uri="{D42A27DB-BD31-4B8C-83A1-F6EECF244321}">
                <p14:modId xmlns:p14="http://schemas.microsoft.com/office/powerpoint/2010/main" val="39847012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89573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CHO9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(Dublin North; Dublin North Central; Dublin North West)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0AAFF121-FEB6-4D6E-9B7A-39AE69C3CF9E}"/>
              </a:ext>
            </a:extLst>
          </p:cNvPr>
          <p:cNvGraphicFramePr>
            <a:graphicFrameLocks noGrp="1"/>
          </p:cNvGraphicFramePr>
          <p:nvPr>
            <p:ph idx="1"/>
            <p:extLst>
              <p:ext uri="{D42A27DB-BD31-4B8C-83A1-F6EECF244321}">
                <p14:modId xmlns:p14="http://schemas.microsoft.com/office/powerpoint/2010/main" val="149561788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66956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A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North Dublin, Meath, Louth, Cavan, and Monaghan</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560436FC-FE59-4EAA-BE7C-EF8D8A2D85C1}"/>
              </a:ext>
            </a:extLst>
          </p:cNvPr>
          <p:cNvGraphicFramePr>
            <a:graphicFrameLocks noGrp="1"/>
          </p:cNvGraphicFramePr>
          <p:nvPr>
            <p:ph idx="1"/>
            <p:extLst>
              <p:ext uri="{D42A27DB-BD31-4B8C-83A1-F6EECF244321}">
                <p14:modId xmlns:p14="http://schemas.microsoft.com/office/powerpoint/2010/main" val="23352425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78321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B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Longford, Westmeath, Offaly, Laois, Kildare, and parts of Dublin and Wicklow</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33D53A13-24D5-4279-A1F1-72EE3AC25038}"/>
              </a:ext>
            </a:extLst>
          </p:cNvPr>
          <p:cNvGraphicFramePr>
            <a:graphicFrameLocks noGrp="1"/>
          </p:cNvGraphicFramePr>
          <p:nvPr>
            <p:ph idx="1"/>
            <p:extLst>
              <p:ext uri="{D42A27DB-BD31-4B8C-83A1-F6EECF244321}">
                <p14:modId xmlns:p14="http://schemas.microsoft.com/office/powerpoint/2010/main" val="36542872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16025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C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Tipperary South, Waterford, Kilkenny, Carlow, Wexford, Wicklow, part of South Dublin</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41025D74-DDFB-406F-B5DD-43F123FB9F37}"/>
              </a:ext>
            </a:extLst>
          </p:cNvPr>
          <p:cNvGraphicFramePr>
            <a:graphicFrameLocks noGrp="1"/>
          </p:cNvGraphicFramePr>
          <p:nvPr>
            <p:ph idx="1"/>
            <p:extLst>
              <p:ext uri="{D42A27DB-BD31-4B8C-83A1-F6EECF244321}">
                <p14:modId xmlns:p14="http://schemas.microsoft.com/office/powerpoint/2010/main" val="170573364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5631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D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Kerry and Cork</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BA269B83-9A41-4419-9F37-071B07E9B81F}"/>
              </a:ext>
            </a:extLst>
          </p:cNvPr>
          <p:cNvGraphicFramePr>
            <a:graphicFrameLocks noGrp="1"/>
          </p:cNvGraphicFramePr>
          <p:nvPr>
            <p:ph idx="1"/>
            <p:extLst>
              <p:ext uri="{D42A27DB-BD31-4B8C-83A1-F6EECF244321}">
                <p14:modId xmlns:p14="http://schemas.microsoft.com/office/powerpoint/2010/main" val="388263104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632712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E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Limerick, Tipperary North and Clare</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1AB23303-CB2E-4F84-9050-72A10FEE9D9A}"/>
              </a:ext>
            </a:extLst>
          </p:cNvPr>
          <p:cNvGraphicFramePr>
            <a:graphicFrameLocks noGrp="1"/>
          </p:cNvGraphicFramePr>
          <p:nvPr>
            <p:ph idx="1"/>
            <p:extLst>
              <p:ext uri="{D42A27DB-BD31-4B8C-83A1-F6EECF244321}">
                <p14:modId xmlns:p14="http://schemas.microsoft.com/office/powerpoint/2010/main" val="26064879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6167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7543" y="430089"/>
            <a:ext cx="8208912" cy="998984"/>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hospitals, by influenza season, Ireland*</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8" name="Content Placeholder 7">
            <a:extLst>
              <a:ext uri="{FF2B5EF4-FFF2-40B4-BE49-F238E27FC236}">
                <a16:creationId xmlns:a16="http://schemas.microsoft.com/office/drawing/2014/main" id="{F47D5532-A6B4-E4F9-0D5A-134F6210492B}"/>
              </a:ext>
            </a:extLst>
          </p:cNvPr>
          <p:cNvGraphicFramePr>
            <a:graphicFrameLocks noGrp="1"/>
          </p:cNvGraphicFramePr>
          <p:nvPr>
            <p:ph idx="1"/>
            <p:extLst>
              <p:ext uri="{D42A27DB-BD31-4B8C-83A1-F6EECF244321}">
                <p14:modId xmlns:p14="http://schemas.microsoft.com/office/powerpoint/2010/main" val="153452354"/>
              </p:ext>
            </p:extLst>
          </p:nvPr>
        </p:nvGraphicFramePr>
        <p:xfrm>
          <a:off x="445029" y="1429072"/>
          <a:ext cx="8229600" cy="3993559"/>
        </p:xfrm>
        <a:graphic>
          <a:graphicData uri="http://schemas.openxmlformats.org/drawingml/2006/table">
            <a:tbl>
              <a:tblPr/>
              <a:tblGrid>
                <a:gridCol w="814603">
                  <a:extLst>
                    <a:ext uri="{9D8B030D-6E8A-4147-A177-3AD203B41FA5}">
                      <a16:colId xmlns:a16="http://schemas.microsoft.com/office/drawing/2014/main" val="3324394502"/>
                    </a:ext>
                  </a:extLst>
                </a:gridCol>
                <a:gridCol w="1335264">
                  <a:extLst>
                    <a:ext uri="{9D8B030D-6E8A-4147-A177-3AD203B41FA5}">
                      <a16:colId xmlns:a16="http://schemas.microsoft.com/office/drawing/2014/main" val="2912993292"/>
                    </a:ext>
                  </a:extLst>
                </a:gridCol>
                <a:gridCol w="1473048">
                  <a:extLst>
                    <a:ext uri="{9D8B030D-6E8A-4147-A177-3AD203B41FA5}">
                      <a16:colId xmlns:a16="http://schemas.microsoft.com/office/drawing/2014/main" val="3733385512"/>
                    </a:ext>
                  </a:extLst>
                </a:gridCol>
                <a:gridCol w="827079">
                  <a:extLst>
                    <a:ext uri="{9D8B030D-6E8A-4147-A177-3AD203B41FA5}">
                      <a16:colId xmlns:a16="http://schemas.microsoft.com/office/drawing/2014/main" val="1093031798"/>
                    </a:ext>
                  </a:extLst>
                </a:gridCol>
                <a:gridCol w="1121167">
                  <a:extLst>
                    <a:ext uri="{9D8B030D-6E8A-4147-A177-3AD203B41FA5}">
                      <a16:colId xmlns:a16="http://schemas.microsoft.com/office/drawing/2014/main" val="650814481"/>
                    </a:ext>
                  </a:extLst>
                </a:gridCol>
                <a:gridCol w="1017142">
                  <a:extLst>
                    <a:ext uri="{9D8B030D-6E8A-4147-A177-3AD203B41FA5}">
                      <a16:colId xmlns:a16="http://schemas.microsoft.com/office/drawing/2014/main" val="2125175616"/>
                    </a:ext>
                  </a:extLst>
                </a:gridCol>
                <a:gridCol w="1641297">
                  <a:extLst>
                    <a:ext uri="{9D8B030D-6E8A-4147-A177-3AD203B41FA5}">
                      <a16:colId xmlns:a16="http://schemas.microsoft.com/office/drawing/2014/main" val="2569077578"/>
                    </a:ext>
                  </a:extLst>
                </a:gridCol>
              </a:tblGrid>
              <a:tr h="292796">
                <a:tc>
                  <a:txBody>
                    <a:bodyPr/>
                    <a:lstStyle/>
                    <a:p>
                      <a:pPr algn="l" rtl="0" fontAlgn="ctr"/>
                      <a:r>
                        <a:rPr lang="en-IE" sz="1100" b="1" i="0" u="none" strike="noStrike" dirty="0">
                          <a:solidFill>
                            <a:srgbClr val="FFFFFF"/>
                          </a:solidFill>
                          <a:effectLst/>
                          <a:highlight>
                            <a:srgbClr val="BA1F46"/>
                          </a:highlight>
                          <a:latin typeface="Calibri" panose="020F0502020204030204" pitchFamily="34" charset="0"/>
                        </a:rPr>
                        <a:t>Season</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Total No. Eligible HCWs</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Total No. Vaccinated HCWs</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 Uptake</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Median % Uptake</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Range % Uptake</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No. Participating Hospitals</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1088624567"/>
                  </a:ext>
                </a:extLst>
              </a:tr>
              <a:tr h="28799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2011-2012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45058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8157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16.6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5.0-40.0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648749530"/>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2012-2013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41490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7293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3.5-38.8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9434732"/>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2013-2014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47760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11517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2.6-45.9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642945879"/>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2014-2015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49917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11723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23.5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20.1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1.1-47.5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512298861"/>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2015-2016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57494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14474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25.2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19.8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6.9-47.0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682619399"/>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2016-2017Ɨ</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62324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21195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34.0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29.6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6.4-63.7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665951485"/>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2017-2018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64554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28947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43.8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13.8-74.8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955827171"/>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2018-2019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66857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35585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52.2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22.0-84.8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773346528"/>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2019-2020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67452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39721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58.9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57.4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26.2-91.3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357175025"/>
                  </a:ext>
                </a:extLst>
              </a:tr>
              <a:tr h="27770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2020-2021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70263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50183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71.4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72.7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dirty="0">
                          <a:solidFill>
                            <a:srgbClr val="000000"/>
                          </a:solidFill>
                          <a:effectLst/>
                          <a:highlight>
                            <a:srgbClr val="E9EDF4"/>
                          </a:highlight>
                          <a:latin typeface="Calibri" panose="020F0502020204030204" pitchFamily="34" charset="0"/>
                        </a:rPr>
                        <a:t>34.7-89.2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49</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684089534"/>
                  </a:ext>
                </a:extLst>
              </a:tr>
              <a:tr h="28799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2021-2022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65947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42541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64.5</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37.34-91.64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47</a:t>
                      </a:r>
                      <a:r>
                        <a:rPr lang="en-IE" sz="1100" b="1" i="0" u="none" strike="noStrike" dirty="0">
                          <a:solidFill>
                            <a:srgbClr val="000000"/>
                          </a:solidFill>
                          <a:effectLst/>
                          <a:highlight>
                            <a:srgbClr val="D0D8E8"/>
                          </a:highlight>
                          <a:latin typeface="Arial" panose="020B0604020202020204" pitchFamily="34" charset="0"/>
                        </a:rPr>
                        <a:t>§</a:t>
                      </a:r>
                      <a:endParaRPr lang="en-IE" sz="1100" b="0" i="0" u="none" strike="noStrike" dirty="0">
                        <a:solidFill>
                          <a:srgbClr val="000000"/>
                        </a:solidFill>
                        <a:effectLst/>
                        <a:highlight>
                          <a:srgbClr val="D0D8E8"/>
                        </a:highlight>
                        <a:latin typeface="Calibri" panose="020F0502020204030204" pitchFamily="34" charset="0"/>
                      </a:endParaRP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950420283"/>
                  </a:ext>
                </a:extLst>
              </a:tr>
              <a:tr h="28799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2022-2023</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72512</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39477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24.42-89.84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46**</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441210377"/>
                  </a:ext>
                </a:extLst>
              </a:tr>
              <a:tr h="28799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2023-2024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77588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39411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50.8</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50.7</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18.37-80.74</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dirty="0">
                          <a:solidFill>
                            <a:srgbClr val="000000"/>
                          </a:solidFill>
                          <a:effectLst/>
                          <a:highlight>
                            <a:srgbClr val="D0D8E8"/>
                          </a:highlight>
                          <a:latin typeface="Calibri" panose="020F0502020204030204" pitchFamily="34" charset="0"/>
                        </a:rPr>
                        <a:t>51##</a:t>
                      </a:r>
                    </a:p>
                  </a:txBody>
                  <a:tcPr marL="6935" marR="6935" marT="693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293036874"/>
                  </a:ext>
                </a:extLst>
              </a:tr>
            </a:tbl>
          </a:graphicData>
        </a:graphic>
      </p:graphicFrame>
    </p:spTree>
    <p:extLst>
      <p:ext uri="{BB962C8B-B14F-4D97-AF65-F5344CB8AC3E}">
        <p14:creationId xmlns:p14="http://schemas.microsoft.com/office/powerpoint/2010/main" val="13109644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620688"/>
            <a:ext cx="8208912" cy="99898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HCW influenza vaccine uptake, public LTCFs, Regional Health Area F </a:t>
            </a:r>
          </a:p>
          <a:p>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a:t>
            </a:r>
            <a:r>
              <a:rPr lang="en-GB" sz="1800" dirty="0">
                <a:solidFill>
                  <a:srgbClr val="BA1F46"/>
                </a:solidFill>
                <a:latin typeface="Tahoma" panose="020B0604030504040204" pitchFamily="34" charset="0"/>
                <a:ea typeface="Tahoma" panose="020B0604030504040204" pitchFamily="34" charset="0"/>
                <a:cs typeface="Tahoma" panose="020B0604030504040204" pitchFamily="34" charset="0"/>
              </a:rPr>
              <a:t>Donegal, Sligo, Leitrim, Roscommon, Mayo, and Galway</a:t>
            </a:r>
            <a:r>
              <a:rPr lang="en-IE" sz="1800" dirty="0">
                <a:solidFill>
                  <a:srgbClr val="BA1F46"/>
                </a:solidFill>
                <a:latin typeface="Tahoma" panose="020B0604030504040204" pitchFamily="34" charset="0"/>
                <a:ea typeface="Tahoma" panose="020B0604030504040204" pitchFamily="34" charset="0"/>
                <a:cs typeface="Tahoma" panose="020B0604030504040204" pitchFamily="34" charset="0"/>
              </a:rPr>
              <a:t>)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by staff category and influenza season, Ireland*</a:t>
            </a:r>
          </a:p>
        </p:txBody>
      </p:sp>
      <p:graphicFrame>
        <p:nvGraphicFramePr>
          <p:cNvPr id="4" name="Content Placeholder 3">
            <a:extLst>
              <a:ext uri="{FF2B5EF4-FFF2-40B4-BE49-F238E27FC236}">
                <a16:creationId xmlns:a16="http://schemas.microsoft.com/office/drawing/2014/main" id="{23EA48F3-6600-4CCA-AF17-20E27D523F40}"/>
              </a:ext>
            </a:extLst>
          </p:cNvPr>
          <p:cNvGraphicFramePr>
            <a:graphicFrameLocks noGrp="1"/>
          </p:cNvGraphicFramePr>
          <p:nvPr>
            <p:ph idx="1"/>
            <p:extLst>
              <p:ext uri="{D42A27DB-BD31-4B8C-83A1-F6EECF244321}">
                <p14:modId xmlns:p14="http://schemas.microsoft.com/office/powerpoint/2010/main" val="148544892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82428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64CA-6DA8-494B-9860-A924BA612E68}"/>
              </a:ext>
            </a:extLst>
          </p:cNvPr>
          <p:cNvSpPr>
            <a:spLocks noGrp="1"/>
          </p:cNvSpPr>
          <p:nvPr>
            <p:ph type="ctrTitle"/>
          </p:nvPr>
        </p:nvSpPr>
        <p:spPr>
          <a:xfrm>
            <a:off x="685800" y="620689"/>
            <a:ext cx="7772400" cy="1440160"/>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 by CHO in LTCF </a:t>
            </a:r>
            <a:r>
              <a:rPr lang="en-IE" sz="2000" b="1" u="sng" dirty="0">
                <a:solidFill>
                  <a:srgbClr val="BA1F46"/>
                </a:solidFill>
                <a:latin typeface="Tahoma" panose="020B0604030504040204" pitchFamily="34" charset="0"/>
                <a:ea typeface="Tahoma" panose="020B0604030504040204" pitchFamily="34" charset="0"/>
                <a:cs typeface="Tahoma" panose="020B0604030504040204" pitchFamily="34" charset="0"/>
              </a:rPr>
              <a:t>Long-Term</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residents Based on Point Prevalence Surveys (PPSs) by CHO and by season from  2017-2018 to 2023-2024</a:t>
            </a:r>
            <a:endParaRPr lang="en-IE" sz="2000" dirty="0"/>
          </a:p>
        </p:txBody>
      </p:sp>
      <p:sp>
        <p:nvSpPr>
          <p:cNvPr id="7" name="Shape 1073741829">
            <a:extLst>
              <a:ext uri="{FF2B5EF4-FFF2-40B4-BE49-F238E27FC236}">
                <a16:creationId xmlns:a16="http://schemas.microsoft.com/office/drawing/2014/main" id="{0CBAA41D-EE33-4988-8D04-B45F25CB3A2F}"/>
              </a:ext>
            </a:extLst>
          </p:cNvPr>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3" name="Table 2">
            <a:extLst>
              <a:ext uri="{FF2B5EF4-FFF2-40B4-BE49-F238E27FC236}">
                <a16:creationId xmlns:a16="http://schemas.microsoft.com/office/drawing/2014/main" id="{8CCD8007-E945-6122-6CB8-F8E3827879C8}"/>
              </a:ext>
            </a:extLst>
          </p:cNvPr>
          <p:cNvGraphicFramePr>
            <a:graphicFrameLocks noGrp="1"/>
          </p:cNvGraphicFramePr>
          <p:nvPr>
            <p:extLst>
              <p:ext uri="{D42A27DB-BD31-4B8C-83A1-F6EECF244321}">
                <p14:modId xmlns:p14="http://schemas.microsoft.com/office/powerpoint/2010/main" val="3680937202"/>
              </p:ext>
            </p:extLst>
          </p:nvPr>
        </p:nvGraphicFramePr>
        <p:xfrm>
          <a:off x="457200" y="1916832"/>
          <a:ext cx="8229600" cy="4176467"/>
        </p:xfrm>
        <a:graphic>
          <a:graphicData uri="http://schemas.openxmlformats.org/drawingml/2006/table">
            <a:tbl>
              <a:tblPr/>
              <a:tblGrid>
                <a:gridCol w="1553337">
                  <a:extLst>
                    <a:ext uri="{9D8B030D-6E8A-4147-A177-3AD203B41FA5}">
                      <a16:colId xmlns:a16="http://schemas.microsoft.com/office/drawing/2014/main" val="37734659"/>
                    </a:ext>
                  </a:extLst>
                </a:gridCol>
                <a:gridCol w="483489">
                  <a:extLst>
                    <a:ext uri="{9D8B030D-6E8A-4147-A177-3AD203B41FA5}">
                      <a16:colId xmlns:a16="http://schemas.microsoft.com/office/drawing/2014/main" val="3664432081"/>
                    </a:ext>
                  </a:extLst>
                </a:gridCol>
                <a:gridCol w="442341">
                  <a:extLst>
                    <a:ext uri="{9D8B030D-6E8A-4147-A177-3AD203B41FA5}">
                      <a16:colId xmlns:a16="http://schemas.microsoft.com/office/drawing/2014/main" val="2711222863"/>
                    </a:ext>
                  </a:extLst>
                </a:gridCol>
                <a:gridCol w="360045">
                  <a:extLst>
                    <a:ext uri="{9D8B030D-6E8A-4147-A177-3AD203B41FA5}">
                      <a16:colId xmlns:a16="http://schemas.microsoft.com/office/drawing/2014/main" val="2576954812"/>
                    </a:ext>
                  </a:extLst>
                </a:gridCol>
                <a:gridCol w="339471">
                  <a:extLst>
                    <a:ext uri="{9D8B030D-6E8A-4147-A177-3AD203B41FA5}">
                      <a16:colId xmlns:a16="http://schemas.microsoft.com/office/drawing/2014/main" val="2329484835"/>
                    </a:ext>
                  </a:extLst>
                </a:gridCol>
                <a:gridCol w="514350">
                  <a:extLst>
                    <a:ext uri="{9D8B030D-6E8A-4147-A177-3AD203B41FA5}">
                      <a16:colId xmlns:a16="http://schemas.microsoft.com/office/drawing/2014/main" val="3033439649"/>
                    </a:ext>
                  </a:extLst>
                </a:gridCol>
                <a:gridCol w="360045">
                  <a:extLst>
                    <a:ext uri="{9D8B030D-6E8A-4147-A177-3AD203B41FA5}">
                      <a16:colId xmlns:a16="http://schemas.microsoft.com/office/drawing/2014/main" val="1251797771"/>
                    </a:ext>
                  </a:extLst>
                </a:gridCol>
                <a:gridCol w="360045">
                  <a:extLst>
                    <a:ext uri="{9D8B030D-6E8A-4147-A177-3AD203B41FA5}">
                      <a16:colId xmlns:a16="http://schemas.microsoft.com/office/drawing/2014/main" val="3952774019"/>
                    </a:ext>
                  </a:extLst>
                </a:gridCol>
                <a:gridCol w="339471">
                  <a:extLst>
                    <a:ext uri="{9D8B030D-6E8A-4147-A177-3AD203B41FA5}">
                      <a16:colId xmlns:a16="http://schemas.microsoft.com/office/drawing/2014/main" val="988223982"/>
                    </a:ext>
                  </a:extLst>
                </a:gridCol>
                <a:gridCol w="514350">
                  <a:extLst>
                    <a:ext uri="{9D8B030D-6E8A-4147-A177-3AD203B41FA5}">
                      <a16:colId xmlns:a16="http://schemas.microsoft.com/office/drawing/2014/main" val="2850213004"/>
                    </a:ext>
                  </a:extLst>
                </a:gridCol>
                <a:gridCol w="411480">
                  <a:extLst>
                    <a:ext uri="{9D8B030D-6E8A-4147-A177-3AD203B41FA5}">
                      <a16:colId xmlns:a16="http://schemas.microsoft.com/office/drawing/2014/main" val="44179372"/>
                    </a:ext>
                  </a:extLst>
                </a:gridCol>
                <a:gridCol w="442341">
                  <a:extLst>
                    <a:ext uri="{9D8B030D-6E8A-4147-A177-3AD203B41FA5}">
                      <a16:colId xmlns:a16="http://schemas.microsoft.com/office/drawing/2014/main" val="2081463403"/>
                    </a:ext>
                  </a:extLst>
                </a:gridCol>
                <a:gridCol w="421767">
                  <a:extLst>
                    <a:ext uri="{9D8B030D-6E8A-4147-A177-3AD203B41FA5}">
                      <a16:colId xmlns:a16="http://schemas.microsoft.com/office/drawing/2014/main" val="512629276"/>
                    </a:ext>
                  </a:extLst>
                </a:gridCol>
                <a:gridCol w="421767">
                  <a:extLst>
                    <a:ext uri="{9D8B030D-6E8A-4147-A177-3AD203B41FA5}">
                      <a16:colId xmlns:a16="http://schemas.microsoft.com/office/drawing/2014/main" val="4169916819"/>
                    </a:ext>
                  </a:extLst>
                </a:gridCol>
                <a:gridCol w="421767">
                  <a:extLst>
                    <a:ext uri="{9D8B030D-6E8A-4147-A177-3AD203B41FA5}">
                      <a16:colId xmlns:a16="http://schemas.microsoft.com/office/drawing/2014/main" val="2960840621"/>
                    </a:ext>
                  </a:extLst>
                </a:gridCol>
                <a:gridCol w="421767">
                  <a:extLst>
                    <a:ext uri="{9D8B030D-6E8A-4147-A177-3AD203B41FA5}">
                      <a16:colId xmlns:a16="http://schemas.microsoft.com/office/drawing/2014/main" val="3021175029"/>
                    </a:ext>
                  </a:extLst>
                </a:gridCol>
                <a:gridCol w="421767">
                  <a:extLst>
                    <a:ext uri="{9D8B030D-6E8A-4147-A177-3AD203B41FA5}">
                      <a16:colId xmlns:a16="http://schemas.microsoft.com/office/drawing/2014/main" val="1931528451"/>
                    </a:ext>
                  </a:extLst>
                </a:gridCol>
              </a:tblGrid>
              <a:tr h="772589">
                <a:tc rowSpan="2">
                  <a:txBody>
                    <a:bodyPr/>
                    <a:lstStyle/>
                    <a:p>
                      <a:pPr algn="ctr" fontAlgn="ctr"/>
                      <a:r>
                        <a:rPr lang="en-IE" sz="9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fontAlgn="ctr"/>
                      <a:r>
                        <a:rPr lang="en-GB" sz="900" b="1" i="0" u="none" strike="noStrike" dirty="0">
                          <a:solidFill>
                            <a:srgbClr val="FFFFFF"/>
                          </a:solidFill>
                          <a:effectLst/>
                          <a:highlight>
                            <a:srgbClr val="BA1F46"/>
                          </a:highlight>
                          <a:latin typeface="Calibri" panose="020F0502020204030204" pitchFamily="34" charset="0"/>
                        </a:rPr>
                        <a:t>Last Week November 2017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April 2018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2019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2021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2022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2023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extLst>
                  <a:ext uri="{0D108BD9-81ED-4DB2-BD59-A6C34878D82A}">
                    <a16:rowId xmlns:a16="http://schemas.microsoft.com/office/drawing/2014/main" val="1415772130"/>
                  </a:ext>
                </a:extLst>
              </a:tr>
              <a:tr h="179151">
                <a:tc vMerge="1">
                  <a:txBody>
                    <a:bodyPr/>
                    <a:lstStyle/>
                    <a:p>
                      <a:endParaRPr lang="en-IE"/>
                    </a:p>
                  </a:txBody>
                  <a:tcPr/>
                </a:tc>
                <a:tc gridSpan="16">
                  <a:txBody>
                    <a:bodyPr/>
                    <a:lstStyle/>
                    <a:p>
                      <a:pPr algn="ctr" fontAlgn="ctr"/>
                      <a:r>
                        <a:rPr lang="en-IE" sz="900" b="1" i="0" u="none" strike="noStrike" dirty="0">
                          <a:solidFill>
                            <a:srgbClr val="FFFFFF"/>
                          </a:solidFill>
                          <a:effectLst/>
                          <a:highlight>
                            <a:srgbClr val="BA1F46"/>
                          </a:highlight>
                          <a:latin typeface="Calibri" panose="020F0502020204030204" pitchFamily="34" charset="0"/>
                        </a:rPr>
                        <a:t>Long-term residents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809913165"/>
                  </a:ext>
                </a:extLst>
              </a:tr>
              <a:tr h="833054">
                <a:tc>
                  <a:txBody>
                    <a:bodyPr/>
                    <a:lstStyle/>
                    <a:p>
                      <a:pPr algn="l" fontAlgn="ctr"/>
                      <a:r>
                        <a:rPr lang="en-GB" sz="900" b="1" i="0" u="none" strike="noStrike">
                          <a:solidFill>
                            <a:srgbClr val="FFFFFF"/>
                          </a:solidFill>
                          <a:effectLst/>
                          <a:highlight>
                            <a:srgbClr val="BA1F46"/>
                          </a:highlight>
                          <a:latin typeface="Calibri" panose="020F0502020204030204" pitchFamily="34" charset="0"/>
                        </a:rPr>
                        <a:t>Community Health Organisation (CHO) Area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dirty="0">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dirty="0">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dirty="0">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78472218"/>
                  </a:ext>
                </a:extLst>
              </a:tr>
              <a:tr h="214982">
                <a:tc>
                  <a:txBody>
                    <a:bodyPr/>
                    <a:lstStyle/>
                    <a:p>
                      <a:pPr algn="l" fontAlgn="ctr"/>
                      <a:r>
                        <a:rPr lang="en-GB" sz="900" b="0" i="0" u="none" strike="noStrike">
                          <a:solidFill>
                            <a:srgbClr val="000000"/>
                          </a:solidFill>
                          <a:effectLst/>
                          <a:latin typeface="Calibri" panose="020F0502020204030204" pitchFamily="34" charset="0"/>
                        </a:rPr>
                        <a:t>Area 1: DL; SO/LM; CN/MN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88.8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584014203"/>
                  </a:ext>
                </a:extLst>
              </a:tr>
              <a:tr h="214982">
                <a:tc>
                  <a:txBody>
                    <a:bodyPr/>
                    <a:lstStyle/>
                    <a:p>
                      <a:pPr algn="l" fontAlgn="ctr"/>
                      <a:r>
                        <a:rPr lang="en-GB" sz="900" b="0" i="0" u="none" strike="noStrike">
                          <a:solidFill>
                            <a:srgbClr val="000000"/>
                          </a:solidFill>
                          <a:effectLst/>
                          <a:latin typeface="Calibri" panose="020F0502020204030204" pitchFamily="34" charset="0"/>
                        </a:rPr>
                        <a:t>Area 2: G; RN; MO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98.2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33737606"/>
                  </a:ext>
                </a:extLst>
              </a:tr>
              <a:tr h="214982">
                <a:tc>
                  <a:txBody>
                    <a:bodyPr/>
                    <a:lstStyle/>
                    <a:p>
                      <a:pPr algn="l" fontAlgn="ctr"/>
                      <a:r>
                        <a:rPr lang="es-ES" sz="900" b="0" i="0" u="none" strike="noStrike">
                          <a:solidFill>
                            <a:srgbClr val="000000"/>
                          </a:solidFill>
                          <a:effectLst/>
                          <a:latin typeface="Calibri" panose="020F0502020204030204" pitchFamily="34" charset="0"/>
                        </a:rPr>
                        <a:t>Area 3: CE; L; TN/EL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96.8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84298391"/>
                  </a:ext>
                </a:extLst>
              </a:tr>
              <a:tr h="214982">
                <a:tc>
                  <a:txBody>
                    <a:bodyPr/>
                    <a:lstStyle/>
                    <a:p>
                      <a:pPr algn="l" fontAlgn="ctr"/>
                      <a:r>
                        <a:rPr lang="en-GB" sz="900" b="0" i="0" u="none" strike="noStrike">
                          <a:solidFill>
                            <a:srgbClr val="000000"/>
                          </a:solidFill>
                          <a:effectLst/>
                          <a:latin typeface="Calibri" panose="020F0502020204030204" pitchFamily="34" charset="0"/>
                        </a:rPr>
                        <a:t>Area 4: KY; NC; NSL; 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71645639"/>
                  </a:ext>
                </a:extLst>
              </a:tr>
              <a:tr h="214982">
                <a:tc>
                  <a:txBody>
                    <a:bodyPr/>
                    <a:lstStyle/>
                    <a:p>
                      <a:pPr algn="l" fontAlgn="ctr"/>
                      <a:r>
                        <a:rPr lang="en-GB" sz="900" b="0" i="0" u="none" strike="noStrike">
                          <a:solidFill>
                            <a:srgbClr val="000000"/>
                          </a:solidFill>
                          <a:effectLst/>
                          <a:latin typeface="Calibri" panose="020F0502020204030204" pitchFamily="34" charset="0"/>
                        </a:rPr>
                        <a:t>Area 5: TS; CW/KK; WD; WX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38700675"/>
                  </a:ext>
                </a:extLst>
              </a:tr>
              <a:tr h="214982">
                <a:tc>
                  <a:txBody>
                    <a:bodyPr/>
                    <a:lstStyle/>
                    <a:p>
                      <a:pPr algn="l" fontAlgn="ctr"/>
                      <a:r>
                        <a:rPr lang="en-GB" sz="900" b="0" i="0" u="none" strike="noStrike">
                          <a:solidFill>
                            <a:srgbClr val="000000"/>
                          </a:solidFill>
                          <a:effectLst/>
                          <a:latin typeface="Calibri" panose="020F0502020204030204" pitchFamily="34" charset="0"/>
                        </a:rPr>
                        <a:t>Area 6: WW; DS; DSE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615043780"/>
                  </a:ext>
                </a:extLst>
              </a:tr>
              <a:tr h="214982">
                <a:tc>
                  <a:txBody>
                    <a:bodyPr/>
                    <a:lstStyle/>
                    <a:p>
                      <a:pPr algn="l" fontAlgn="ctr"/>
                      <a:r>
                        <a:rPr lang="en-GB" sz="900" b="0" i="0" u="none" strike="noStrike">
                          <a:solidFill>
                            <a:srgbClr val="000000"/>
                          </a:solidFill>
                          <a:effectLst/>
                          <a:latin typeface="Calibri" panose="020F0502020204030204" pitchFamily="34" charset="0"/>
                        </a:rPr>
                        <a:t>Area 7: KE; DW; DSC; DSW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96.2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31266563"/>
                  </a:ext>
                </a:extLst>
              </a:tr>
              <a:tr h="214982">
                <a:tc>
                  <a:txBody>
                    <a:bodyPr/>
                    <a:lstStyle/>
                    <a:p>
                      <a:pPr algn="l" fontAlgn="ctr"/>
                      <a:r>
                        <a:rPr lang="en-GB" sz="900" b="0" i="0" u="none" strike="noStrike">
                          <a:solidFill>
                            <a:srgbClr val="000000"/>
                          </a:solidFill>
                          <a:effectLst/>
                          <a:latin typeface="Calibri" panose="020F0502020204030204" pitchFamily="34" charset="0"/>
                        </a:rPr>
                        <a:t>Area 8: S/OY; LD/WH; LH/MH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dirty="0">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6287615"/>
                  </a:ext>
                </a:extLst>
              </a:tr>
              <a:tr h="223939">
                <a:tc>
                  <a:txBody>
                    <a:bodyPr/>
                    <a:lstStyle/>
                    <a:p>
                      <a:pPr algn="l" fontAlgn="ctr"/>
                      <a:r>
                        <a:rPr lang="en-GB" sz="900" b="0" i="0" u="none" strike="noStrike">
                          <a:solidFill>
                            <a:srgbClr val="000000"/>
                          </a:solidFill>
                          <a:effectLst/>
                          <a:latin typeface="Calibri" panose="020F0502020204030204" pitchFamily="34" charset="0"/>
                        </a:rPr>
                        <a:t>Area 9: DN; DNC; DNW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97.6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7861174"/>
                  </a:ext>
                </a:extLst>
              </a:tr>
              <a:tr h="223939">
                <a:tc>
                  <a:txBody>
                    <a:bodyPr/>
                    <a:lstStyle/>
                    <a:p>
                      <a:pPr algn="l" fontAlgn="ctr"/>
                      <a:r>
                        <a:rPr lang="en-IE" sz="900" b="1" i="0" u="none" strike="noStrike">
                          <a:solidFill>
                            <a:srgbClr val="000000"/>
                          </a:solidFill>
                          <a:effectLst/>
                          <a:latin typeface="Calibri" panose="020F0502020204030204" pitchFamily="34" charset="0"/>
                        </a:rPr>
                        <a:t>All Public only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152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146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dirty="0">
                          <a:solidFill>
                            <a:srgbClr val="000000"/>
                          </a:solidFill>
                          <a:effectLst/>
                          <a:latin typeface="Calibri" panose="020F0502020204030204" pitchFamily="34" charset="0"/>
                        </a:rPr>
                        <a:t>91.5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dirty="0">
                          <a:solidFill>
                            <a:srgbClr val="000000"/>
                          </a:solidFill>
                          <a:effectLst/>
                          <a:latin typeface="Calibri" panose="020F0502020204030204" pitchFamily="34" charset="0"/>
                        </a:rPr>
                        <a:t>104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2922439"/>
                  </a:ext>
                </a:extLst>
              </a:tr>
              <a:tr h="223939">
                <a:tc>
                  <a:txBody>
                    <a:bodyPr/>
                    <a:lstStyle/>
                    <a:p>
                      <a:pPr algn="l" fontAlgn="ctr"/>
                      <a:r>
                        <a:rPr lang="en-IE" sz="900" b="0" i="1" u="none" strike="noStrike">
                          <a:solidFill>
                            <a:srgbClr val="000000"/>
                          </a:solidFill>
                          <a:effectLst/>
                          <a:latin typeface="Calibri" panose="020F0502020204030204" pitchFamily="34" charset="0"/>
                        </a:rPr>
                        <a:t>All LTCFs, including private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88.5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182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315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171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90.1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102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6814283"/>
                  </a:ext>
                </a:extLst>
              </a:tr>
            </a:tbl>
          </a:graphicData>
        </a:graphic>
      </p:graphicFrame>
    </p:spTree>
    <p:extLst>
      <p:ext uri="{BB962C8B-B14F-4D97-AF65-F5344CB8AC3E}">
        <p14:creationId xmlns:p14="http://schemas.microsoft.com/office/powerpoint/2010/main" val="4268847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64CA-6DA8-494B-9860-A924BA612E68}"/>
              </a:ext>
            </a:extLst>
          </p:cNvPr>
          <p:cNvSpPr>
            <a:spLocks noGrp="1"/>
          </p:cNvSpPr>
          <p:nvPr>
            <p:ph type="ctrTitle"/>
          </p:nvPr>
        </p:nvSpPr>
        <p:spPr>
          <a:xfrm>
            <a:off x="685800" y="620689"/>
            <a:ext cx="7772400" cy="1440160"/>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 by RHA in LTCF </a:t>
            </a:r>
            <a:r>
              <a:rPr lang="en-IE" sz="2000" b="1" u="sng" dirty="0">
                <a:solidFill>
                  <a:srgbClr val="BA1F46"/>
                </a:solidFill>
                <a:latin typeface="Tahoma" panose="020B0604030504040204" pitchFamily="34" charset="0"/>
                <a:ea typeface="Tahoma" panose="020B0604030504040204" pitchFamily="34" charset="0"/>
                <a:cs typeface="Tahoma" panose="020B0604030504040204" pitchFamily="34" charset="0"/>
              </a:rPr>
              <a:t>Long-Term</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 residents Based on Point Prevalence Surveys (PPSs) by HSE Health Region and by season from 2017-2018 to 2023-2024</a:t>
            </a:r>
            <a:endParaRPr lang="en-IE" sz="2000" dirty="0"/>
          </a:p>
        </p:txBody>
      </p:sp>
      <p:sp>
        <p:nvSpPr>
          <p:cNvPr id="7" name="Shape 1073741829">
            <a:extLst>
              <a:ext uri="{FF2B5EF4-FFF2-40B4-BE49-F238E27FC236}">
                <a16:creationId xmlns:a16="http://schemas.microsoft.com/office/drawing/2014/main" id="{0CBAA41D-EE33-4988-8D04-B45F25CB3A2F}"/>
              </a:ext>
            </a:extLst>
          </p:cNvPr>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4" name="Table 3">
            <a:extLst>
              <a:ext uri="{FF2B5EF4-FFF2-40B4-BE49-F238E27FC236}">
                <a16:creationId xmlns:a16="http://schemas.microsoft.com/office/drawing/2014/main" id="{E9D8AD46-C8D9-6BF2-DDC1-9C7496757AE6}"/>
              </a:ext>
            </a:extLst>
          </p:cNvPr>
          <p:cNvGraphicFramePr>
            <a:graphicFrameLocks noGrp="1"/>
          </p:cNvGraphicFramePr>
          <p:nvPr>
            <p:extLst>
              <p:ext uri="{D42A27DB-BD31-4B8C-83A1-F6EECF244321}">
                <p14:modId xmlns:p14="http://schemas.microsoft.com/office/powerpoint/2010/main" val="4189383001"/>
              </p:ext>
            </p:extLst>
          </p:nvPr>
        </p:nvGraphicFramePr>
        <p:xfrm>
          <a:off x="457200" y="1988840"/>
          <a:ext cx="8229600" cy="4104454"/>
        </p:xfrm>
        <a:graphic>
          <a:graphicData uri="http://schemas.openxmlformats.org/drawingml/2006/table">
            <a:tbl>
              <a:tblPr/>
              <a:tblGrid>
                <a:gridCol w="1553337">
                  <a:extLst>
                    <a:ext uri="{9D8B030D-6E8A-4147-A177-3AD203B41FA5}">
                      <a16:colId xmlns:a16="http://schemas.microsoft.com/office/drawing/2014/main" val="1318997623"/>
                    </a:ext>
                  </a:extLst>
                </a:gridCol>
                <a:gridCol w="483489">
                  <a:extLst>
                    <a:ext uri="{9D8B030D-6E8A-4147-A177-3AD203B41FA5}">
                      <a16:colId xmlns:a16="http://schemas.microsoft.com/office/drawing/2014/main" val="2823049731"/>
                    </a:ext>
                  </a:extLst>
                </a:gridCol>
                <a:gridCol w="442341">
                  <a:extLst>
                    <a:ext uri="{9D8B030D-6E8A-4147-A177-3AD203B41FA5}">
                      <a16:colId xmlns:a16="http://schemas.microsoft.com/office/drawing/2014/main" val="2297263260"/>
                    </a:ext>
                  </a:extLst>
                </a:gridCol>
                <a:gridCol w="360045">
                  <a:extLst>
                    <a:ext uri="{9D8B030D-6E8A-4147-A177-3AD203B41FA5}">
                      <a16:colId xmlns:a16="http://schemas.microsoft.com/office/drawing/2014/main" val="3334536372"/>
                    </a:ext>
                  </a:extLst>
                </a:gridCol>
                <a:gridCol w="339471">
                  <a:extLst>
                    <a:ext uri="{9D8B030D-6E8A-4147-A177-3AD203B41FA5}">
                      <a16:colId xmlns:a16="http://schemas.microsoft.com/office/drawing/2014/main" val="93738215"/>
                    </a:ext>
                  </a:extLst>
                </a:gridCol>
                <a:gridCol w="514350">
                  <a:extLst>
                    <a:ext uri="{9D8B030D-6E8A-4147-A177-3AD203B41FA5}">
                      <a16:colId xmlns:a16="http://schemas.microsoft.com/office/drawing/2014/main" val="3423968926"/>
                    </a:ext>
                  </a:extLst>
                </a:gridCol>
                <a:gridCol w="360045">
                  <a:extLst>
                    <a:ext uri="{9D8B030D-6E8A-4147-A177-3AD203B41FA5}">
                      <a16:colId xmlns:a16="http://schemas.microsoft.com/office/drawing/2014/main" val="2662548172"/>
                    </a:ext>
                  </a:extLst>
                </a:gridCol>
                <a:gridCol w="360045">
                  <a:extLst>
                    <a:ext uri="{9D8B030D-6E8A-4147-A177-3AD203B41FA5}">
                      <a16:colId xmlns:a16="http://schemas.microsoft.com/office/drawing/2014/main" val="2829630852"/>
                    </a:ext>
                  </a:extLst>
                </a:gridCol>
                <a:gridCol w="339471">
                  <a:extLst>
                    <a:ext uri="{9D8B030D-6E8A-4147-A177-3AD203B41FA5}">
                      <a16:colId xmlns:a16="http://schemas.microsoft.com/office/drawing/2014/main" val="3584402358"/>
                    </a:ext>
                  </a:extLst>
                </a:gridCol>
                <a:gridCol w="514350">
                  <a:extLst>
                    <a:ext uri="{9D8B030D-6E8A-4147-A177-3AD203B41FA5}">
                      <a16:colId xmlns:a16="http://schemas.microsoft.com/office/drawing/2014/main" val="436729354"/>
                    </a:ext>
                  </a:extLst>
                </a:gridCol>
                <a:gridCol w="411480">
                  <a:extLst>
                    <a:ext uri="{9D8B030D-6E8A-4147-A177-3AD203B41FA5}">
                      <a16:colId xmlns:a16="http://schemas.microsoft.com/office/drawing/2014/main" val="2103972389"/>
                    </a:ext>
                  </a:extLst>
                </a:gridCol>
                <a:gridCol w="442341">
                  <a:extLst>
                    <a:ext uri="{9D8B030D-6E8A-4147-A177-3AD203B41FA5}">
                      <a16:colId xmlns:a16="http://schemas.microsoft.com/office/drawing/2014/main" val="2842911448"/>
                    </a:ext>
                  </a:extLst>
                </a:gridCol>
                <a:gridCol w="421767">
                  <a:extLst>
                    <a:ext uri="{9D8B030D-6E8A-4147-A177-3AD203B41FA5}">
                      <a16:colId xmlns:a16="http://schemas.microsoft.com/office/drawing/2014/main" val="118643422"/>
                    </a:ext>
                  </a:extLst>
                </a:gridCol>
                <a:gridCol w="421767">
                  <a:extLst>
                    <a:ext uri="{9D8B030D-6E8A-4147-A177-3AD203B41FA5}">
                      <a16:colId xmlns:a16="http://schemas.microsoft.com/office/drawing/2014/main" val="553188386"/>
                    </a:ext>
                  </a:extLst>
                </a:gridCol>
                <a:gridCol w="421767">
                  <a:extLst>
                    <a:ext uri="{9D8B030D-6E8A-4147-A177-3AD203B41FA5}">
                      <a16:colId xmlns:a16="http://schemas.microsoft.com/office/drawing/2014/main" val="3386121756"/>
                    </a:ext>
                  </a:extLst>
                </a:gridCol>
                <a:gridCol w="421767">
                  <a:extLst>
                    <a:ext uri="{9D8B030D-6E8A-4147-A177-3AD203B41FA5}">
                      <a16:colId xmlns:a16="http://schemas.microsoft.com/office/drawing/2014/main" val="1852765436"/>
                    </a:ext>
                  </a:extLst>
                </a:gridCol>
                <a:gridCol w="421767">
                  <a:extLst>
                    <a:ext uri="{9D8B030D-6E8A-4147-A177-3AD203B41FA5}">
                      <a16:colId xmlns:a16="http://schemas.microsoft.com/office/drawing/2014/main" val="1904939749"/>
                    </a:ext>
                  </a:extLst>
                </a:gridCol>
              </a:tblGrid>
              <a:tr h="897931">
                <a:tc rowSpan="2">
                  <a:txBody>
                    <a:bodyPr/>
                    <a:lstStyle/>
                    <a:p>
                      <a:pPr algn="ctr" fontAlgn="ctr"/>
                      <a:r>
                        <a:rPr lang="en-IE" sz="9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November 2017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April 2018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2019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2021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2022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2023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extLst>
                  <a:ext uri="{0D108BD9-81ED-4DB2-BD59-A6C34878D82A}">
                    <a16:rowId xmlns:a16="http://schemas.microsoft.com/office/drawing/2014/main" val="1082915279"/>
                  </a:ext>
                </a:extLst>
              </a:tr>
              <a:tr h="208216">
                <a:tc vMerge="1">
                  <a:txBody>
                    <a:bodyPr/>
                    <a:lstStyle/>
                    <a:p>
                      <a:endParaRPr lang="en-IE"/>
                    </a:p>
                  </a:txBody>
                  <a:tcPr/>
                </a:tc>
                <a:tc gridSpan="16">
                  <a:txBody>
                    <a:bodyPr/>
                    <a:lstStyle/>
                    <a:p>
                      <a:pPr algn="ctr" fontAlgn="ctr"/>
                      <a:r>
                        <a:rPr lang="en-IE" sz="900" b="1" i="0" u="none" strike="noStrike">
                          <a:solidFill>
                            <a:srgbClr val="FFFFFF"/>
                          </a:solidFill>
                          <a:effectLst/>
                          <a:highlight>
                            <a:srgbClr val="BA1F46"/>
                          </a:highlight>
                          <a:latin typeface="Calibri" panose="020F0502020204030204" pitchFamily="34" charset="0"/>
                        </a:rPr>
                        <a:t>Long-term residents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639827655"/>
                  </a:ext>
                </a:extLst>
              </a:tr>
              <a:tr h="968205">
                <a:tc>
                  <a:txBody>
                    <a:bodyPr/>
                    <a:lstStyle/>
                    <a:p>
                      <a:pPr algn="l" fontAlgn="ctr"/>
                      <a:r>
                        <a:rPr lang="en-IE" sz="900" b="1" i="0" u="none" strike="noStrike" dirty="0">
                          <a:solidFill>
                            <a:srgbClr val="FFFFFF"/>
                          </a:solidFill>
                          <a:effectLst/>
                          <a:latin typeface="Calibri" panose="020F0502020204030204" pitchFamily="34" charset="0"/>
                        </a:rPr>
                        <a:t>HSE Health Region</a:t>
                      </a:r>
                      <a:endParaRPr lang="en-IE" sz="900" b="1" i="0" u="none" strike="noStrike" dirty="0">
                        <a:solidFill>
                          <a:srgbClr val="FFFFFF"/>
                        </a:solidFill>
                        <a:effectLst/>
                        <a:highlight>
                          <a:srgbClr val="BA1F46"/>
                        </a:highlight>
                        <a:latin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1642272824"/>
                  </a:ext>
                </a:extLst>
              </a:tr>
              <a:tr h="249859">
                <a:tc>
                  <a:txBody>
                    <a:bodyPr/>
                    <a:lstStyle/>
                    <a:p>
                      <a:pPr algn="l" fontAlgn="ctr"/>
                      <a:r>
                        <a:rPr lang="en-GB" sz="900" b="0" i="0" u="none" strike="noStrike">
                          <a:solidFill>
                            <a:srgbClr val="000000"/>
                          </a:solidFill>
                          <a:effectLst/>
                          <a:latin typeface="Calibri" panose="020F0502020204030204" pitchFamily="34" charset="0"/>
                        </a:rPr>
                        <a:t>HSE Dublin and North East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100810575"/>
                  </a:ext>
                </a:extLst>
              </a:tr>
              <a:tr h="249859">
                <a:tc>
                  <a:txBody>
                    <a:bodyPr/>
                    <a:lstStyle/>
                    <a:p>
                      <a:pPr algn="l" fontAlgn="ctr"/>
                      <a:r>
                        <a:rPr lang="en-IE" sz="900" b="0" i="0" u="none" strike="noStrike">
                          <a:solidFill>
                            <a:srgbClr val="000000"/>
                          </a:solidFill>
                          <a:effectLst/>
                          <a:latin typeface="Calibri" panose="020F0502020204030204" pitchFamily="34" charset="0"/>
                        </a:rPr>
                        <a:t>HSE Dublin and Midlands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05326411"/>
                  </a:ext>
                </a:extLst>
              </a:tr>
              <a:tr h="249859">
                <a:tc>
                  <a:txBody>
                    <a:bodyPr/>
                    <a:lstStyle/>
                    <a:p>
                      <a:pPr algn="l" fontAlgn="ctr"/>
                      <a:r>
                        <a:rPr lang="en-GB" sz="900" b="0" i="0" u="none" strike="noStrike">
                          <a:solidFill>
                            <a:srgbClr val="000000"/>
                          </a:solidFill>
                          <a:effectLst/>
                          <a:latin typeface="Calibri" panose="020F0502020204030204" pitchFamily="34" charset="0"/>
                        </a:rPr>
                        <a:t>HSE Dublin and South East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749218341"/>
                  </a:ext>
                </a:extLst>
              </a:tr>
              <a:tr h="249859">
                <a:tc>
                  <a:txBody>
                    <a:bodyPr/>
                    <a:lstStyle/>
                    <a:p>
                      <a:pPr algn="l" fontAlgn="ctr"/>
                      <a:r>
                        <a:rPr lang="en-IE" sz="900" b="0" i="0" u="none" strike="noStrike">
                          <a:solidFill>
                            <a:srgbClr val="000000"/>
                          </a:solidFill>
                          <a:effectLst/>
                          <a:latin typeface="Calibri" panose="020F0502020204030204" pitchFamily="34" charset="0"/>
                        </a:rPr>
                        <a:t>HSE South 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26254819"/>
                  </a:ext>
                </a:extLst>
              </a:tr>
              <a:tr h="249859">
                <a:tc>
                  <a:txBody>
                    <a:bodyPr/>
                    <a:lstStyle/>
                    <a:p>
                      <a:pPr algn="l" fontAlgn="ctr"/>
                      <a:r>
                        <a:rPr lang="en-IE" sz="900" b="0" i="0" u="none" strike="noStrike">
                          <a:solidFill>
                            <a:srgbClr val="000000"/>
                          </a:solidFill>
                          <a:effectLst/>
                          <a:latin typeface="Calibri" panose="020F0502020204030204" pitchFamily="34" charset="0"/>
                        </a:rPr>
                        <a:t>HSE Midwest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755099102"/>
                  </a:ext>
                </a:extLst>
              </a:tr>
              <a:tr h="260269">
                <a:tc>
                  <a:txBody>
                    <a:bodyPr/>
                    <a:lstStyle/>
                    <a:p>
                      <a:pPr algn="l" fontAlgn="ctr"/>
                      <a:r>
                        <a:rPr lang="en-GB" sz="900" b="0" i="0" u="none" strike="noStrike">
                          <a:solidFill>
                            <a:srgbClr val="000000"/>
                          </a:solidFill>
                          <a:effectLst/>
                          <a:latin typeface="Calibri" panose="020F0502020204030204" pitchFamily="34" charset="0"/>
                        </a:rPr>
                        <a:t>HSE West and North 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97.5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652494"/>
                  </a:ext>
                </a:extLst>
              </a:tr>
              <a:tr h="260269">
                <a:tc>
                  <a:txBody>
                    <a:bodyPr/>
                    <a:lstStyle/>
                    <a:p>
                      <a:pPr algn="l" fontAlgn="ctr"/>
                      <a:r>
                        <a:rPr lang="en-IE" sz="900" b="1" i="0" u="none" strike="noStrike">
                          <a:solidFill>
                            <a:srgbClr val="000000"/>
                          </a:solidFill>
                          <a:effectLst/>
                          <a:latin typeface="Calibri" panose="020F0502020204030204" pitchFamily="34" charset="0"/>
                        </a:rPr>
                        <a:t>All Public only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152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146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91.5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104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6943357"/>
                  </a:ext>
                </a:extLst>
              </a:tr>
              <a:tr h="260269">
                <a:tc>
                  <a:txBody>
                    <a:bodyPr/>
                    <a:lstStyle/>
                    <a:p>
                      <a:pPr algn="l" fontAlgn="ctr"/>
                      <a:r>
                        <a:rPr lang="en-IE" sz="900" b="0" i="1" u="none" strike="noStrike">
                          <a:solidFill>
                            <a:srgbClr val="000000"/>
                          </a:solidFill>
                          <a:effectLst/>
                          <a:latin typeface="Calibri" panose="020F0502020204030204" pitchFamily="34" charset="0"/>
                        </a:rPr>
                        <a:t>All LTCFs, including private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88.5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182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315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102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350777"/>
                  </a:ext>
                </a:extLst>
              </a:tr>
            </a:tbl>
          </a:graphicData>
        </a:graphic>
      </p:graphicFrame>
    </p:spTree>
    <p:extLst>
      <p:ext uri="{BB962C8B-B14F-4D97-AF65-F5344CB8AC3E}">
        <p14:creationId xmlns:p14="http://schemas.microsoft.com/office/powerpoint/2010/main" val="34500465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64CA-6DA8-494B-9860-A924BA612E68}"/>
              </a:ext>
            </a:extLst>
          </p:cNvPr>
          <p:cNvSpPr>
            <a:spLocks noGrp="1"/>
          </p:cNvSpPr>
          <p:nvPr>
            <p:ph type="ctrTitle"/>
          </p:nvPr>
        </p:nvSpPr>
        <p:spPr>
          <a:xfrm>
            <a:off x="685800" y="620689"/>
            <a:ext cx="7772400" cy="1368152"/>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 by CHO in LTCF </a:t>
            </a:r>
            <a:r>
              <a:rPr lang="en-IE" sz="2000" b="1" u="sng" dirty="0">
                <a:solidFill>
                  <a:srgbClr val="BA1F46"/>
                </a:solidFill>
                <a:latin typeface="Tahoma" panose="020B0604030504040204" pitchFamily="34" charset="0"/>
                <a:ea typeface="Tahoma" panose="020B0604030504040204" pitchFamily="34" charset="0"/>
                <a:cs typeface="Tahoma" panose="020B0604030504040204" pitchFamily="34" charset="0"/>
              </a:rPr>
              <a:t>Respite </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residents Based on Point Prevalence Surveys (PPSs) by CHO and by season from 2017-2018 to 2023-2024</a:t>
            </a:r>
            <a:endParaRPr lang="en-IE" sz="2000" dirty="0">
              <a:highlight>
                <a:srgbClr val="FFFF00"/>
              </a:highlight>
            </a:endParaRPr>
          </a:p>
        </p:txBody>
      </p:sp>
      <p:sp>
        <p:nvSpPr>
          <p:cNvPr id="7" name="Shape 1073741829">
            <a:extLst>
              <a:ext uri="{FF2B5EF4-FFF2-40B4-BE49-F238E27FC236}">
                <a16:creationId xmlns:a16="http://schemas.microsoft.com/office/drawing/2014/main" id="{0CBAA41D-EE33-4988-8D04-B45F25CB3A2F}"/>
              </a:ext>
            </a:extLst>
          </p:cNvPr>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3" name="Table 2">
            <a:extLst>
              <a:ext uri="{FF2B5EF4-FFF2-40B4-BE49-F238E27FC236}">
                <a16:creationId xmlns:a16="http://schemas.microsoft.com/office/drawing/2014/main" id="{8109F65E-C81D-954F-D3CD-807C9E7D0EC2}"/>
              </a:ext>
            </a:extLst>
          </p:cNvPr>
          <p:cNvGraphicFramePr>
            <a:graphicFrameLocks noGrp="1"/>
          </p:cNvGraphicFramePr>
          <p:nvPr>
            <p:extLst>
              <p:ext uri="{D42A27DB-BD31-4B8C-83A1-F6EECF244321}">
                <p14:modId xmlns:p14="http://schemas.microsoft.com/office/powerpoint/2010/main" val="884589605"/>
              </p:ext>
            </p:extLst>
          </p:nvPr>
        </p:nvGraphicFramePr>
        <p:xfrm>
          <a:off x="457200" y="1916832"/>
          <a:ext cx="8229600" cy="4032448"/>
        </p:xfrm>
        <a:graphic>
          <a:graphicData uri="http://schemas.openxmlformats.org/drawingml/2006/table">
            <a:tbl>
              <a:tblPr/>
              <a:tblGrid>
                <a:gridCol w="1553337">
                  <a:extLst>
                    <a:ext uri="{9D8B030D-6E8A-4147-A177-3AD203B41FA5}">
                      <a16:colId xmlns:a16="http://schemas.microsoft.com/office/drawing/2014/main" val="3993755659"/>
                    </a:ext>
                  </a:extLst>
                </a:gridCol>
                <a:gridCol w="483489">
                  <a:extLst>
                    <a:ext uri="{9D8B030D-6E8A-4147-A177-3AD203B41FA5}">
                      <a16:colId xmlns:a16="http://schemas.microsoft.com/office/drawing/2014/main" val="1750696515"/>
                    </a:ext>
                  </a:extLst>
                </a:gridCol>
                <a:gridCol w="442341">
                  <a:extLst>
                    <a:ext uri="{9D8B030D-6E8A-4147-A177-3AD203B41FA5}">
                      <a16:colId xmlns:a16="http://schemas.microsoft.com/office/drawing/2014/main" val="1477977198"/>
                    </a:ext>
                  </a:extLst>
                </a:gridCol>
                <a:gridCol w="360045">
                  <a:extLst>
                    <a:ext uri="{9D8B030D-6E8A-4147-A177-3AD203B41FA5}">
                      <a16:colId xmlns:a16="http://schemas.microsoft.com/office/drawing/2014/main" val="3782697557"/>
                    </a:ext>
                  </a:extLst>
                </a:gridCol>
                <a:gridCol w="339471">
                  <a:extLst>
                    <a:ext uri="{9D8B030D-6E8A-4147-A177-3AD203B41FA5}">
                      <a16:colId xmlns:a16="http://schemas.microsoft.com/office/drawing/2014/main" val="3685731691"/>
                    </a:ext>
                  </a:extLst>
                </a:gridCol>
                <a:gridCol w="514350">
                  <a:extLst>
                    <a:ext uri="{9D8B030D-6E8A-4147-A177-3AD203B41FA5}">
                      <a16:colId xmlns:a16="http://schemas.microsoft.com/office/drawing/2014/main" val="1656898284"/>
                    </a:ext>
                  </a:extLst>
                </a:gridCol>
                <a:gridCol w="360045">
                  <a:extLst>
                    <a:ext uri="{9D8B030D-6E8A-4147-A177-3AD203B41FA5}">
                      <a16:colId xmlns:a16="http://schemas.microsoft.com/office/drawing/2014/main" val="2582526399"/>
                    </a:ext>
                  </a:extLst>
                </a:gridCol>
                <a:gridCol w="360045">
                  <a:extLst>
                    <a:ext uri="{9D8B030D-6E8A-4147-A177-3AD203B41FA5}">
                      <a16:colId xmlns:a16="http://schemas.microsoft.com/office/drawing/2014/main" val="3601322284"/>
                    </a:ext>
                  </a:extLst>
                </a:gridCol>
                <a:gridCol w="339471">
                  <a:extLst>
                    <a:ext uri="{9D8B030D-6E8A-4147-A177-3AD203B41FA5}">
                      <a16:colId xmlns:a16="http://schemas.microsoft.com/office/drawing/2014/main" val="1852006388"/>
                    </a:ext>
                  </a:extLst>
                </a:gridCol>
                <a:gridCol w="514350">
                  <a:extLst>
                    <a:ext uri="{9D8B030D-6E8A-4147-A177-3AD203B41FA5}">
                      <a16:colId xmlns:a16="http://schemas.microsoft.com/office/drawing/2014/main" val="2886286388"/>
                    </a:ext>
                  </a:extLst>
                </a:gridCol>
                <a:gridCol w="411480">
                  <a:extLst>
                    <a:ext uri="{9D8B030D-6E8A-4147-A177-3AD203B41FA5}">
                      <a16:colId xmlns:a16="http://schemas.microsoft.com/office/drawing/2014/main" val="558991817"/>
                    </a:ext>
                  </a:extLst>
                </a:gridCol>
                <a:gridCol w="442341">
                  <a:extLst>
                    <a:ext uri="{9D8B030D-6E8A-4147-A177-3AD203B41FA5}">
                      <a16:colId xmlns:a16="http://schemas.microsoft.com/office/drawing/2014/main" val="2765698110"/>
                    </a:ext>
                  </a:extLst>
                </a:gridCol>
                <a:gridCol w="421767">
                  <a:extLst>
                    <a:ext uri="{9D8B030D-6E8A-4147-A177-3AD203B41FA5}">
                      <a16:colId xmlns:a16="http://schemas.microsoft.com/office/drawing/2014/main" val="3127087583"/>
                    </a:ext>
                  </a:extLst>
                </a:gridCol>
                <a:gridCol w="421767">
                  <a:extLst>
                    <a:ext uri="{9D8B030D-6E8A-4147-A177-3AD203B41FA5}">
                      <a16:colId xmlns:a16="http://schemas.microsoft.com/office/drawing/2014/main" val="3540770395"/>
                    </a:ext>
                  </a:extLst>
                </a:gridCol>
                <a:gridCol w="421767">
                  <a:extLst>
                    <a:ext uri="{9D8B030D-6E8A-4147-A177-3AD203B41FA5}">
                      <a16:colId xmlns:a16="http://schemas.microsoft.com/office/drawing/2014/main" val="58843186"/>
                    </a:ext>
                  </a:extLst>
                </a:gridCol>
                <a:gridCol w="421767">
                  <a:extLst>
                    <a:ext uri="{9D8B030D-6E8A-4147-A177-3AD203B41FA5}">
                      <a16:colId xmlns:a16="http://schemas.microsoft.com/office/drawing/2014/main" val="566005685"/>
                    </a:ext>
                  </a:extLst>
                </a:gridCol>
                <a:gridCol w="421767">
                  <a:extLst>
                    <a:ext uri="{9D8B030D-6E8A-4147-A177-3AD203B41FA5}">
                      <a16:colId xmlns:a16="http://schemas.microsoft.com/office/drawing/2014/main" val="3911813794"/>
                    </a:ext>
                  </a:extLst>
                </a:gridCol>
              </a:tblGrid>
              <a:tr h="598654">
                <a:tc rowSpan="2">
                  <a:txBody>
                    <a:bodyPr/>
                    <a:lstStyle/>
                    <a:p>
                      <a:pPr algn="ctr" fontAlgn="ctr"/>
                      <a:r>
                        <a:rPr lang="en-IE" sz="9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November 2017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April 2018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2019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2023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extLst>
                  <a:ext uri="{0D108BD9-81ED-4DB2-BD59-A6C34878D82A}">
                    <a16:rowId xmlns:a16="http://schemas.microsoft.com/office/drawing/2014/main" val="300952415"/>
                  </a:ext>
                </a:extLst>
              </a:tr>
              <a:tr h="180726">
                <a:tc vMerge="1">
                  <a:txBody>
                    <a:bodyPr/>
                    <a:lstStyle/>
                    <a:p>
                      <a:endParaRPr lang="en-IE"/>
                    </a:p>
                  </a:txBody>
                  <a:tcPr/>
                </a:tc>
                <a:tc gridSpan="16">
                  <a:txBody>
                    <a:bodyPr/>
                    <a:lstStyle/>
                    <a:p>
                      <a:pPr algn="ctr" fontAlgn="ctr"/>
                      <a:r>
                        <a:rPr lang="en-IE" sz="900" b="1" i="0" u="none" strike="noStrike">
                          <a:solidFill>
                            <a:srgbClr val="FFFFFF"/>
                          </a:solidFill>
                          <a:effectLst/>
                          <a:highlight>
                            <a:srgbClr val="BA1F46"/>
                          </a:highlight>
                          <a:latin typeface="Calibri" panose="020F0502020204030204" pitchFamily="34" charset="0"/>
                        </a:rPr>
                        <a:t>Respite residents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981832280"/>
                  </a:ext>
                </a:extLst>
              </a:tr>
              <a:tr h="840376">
                <a:tc>
                  <a:txBody>
                    <a:bodyPr/>
                    <a:lstStyle/>
                    <a:p>
                      <a:pPr algn="l" fontAlgn="ctr"/>
                      <a:r>
                        <a:rPr lang="en-GB" sz="900" b="1" i="0" u="none" strike="noStrike">
                          <a:solidFill>
                            <a:srgbClr val="FFFFFF"/>
                          </a:solidFill>
                          <a:effectLst/>
                          <a:highlight>
                            <a:srgbClr val="BA1F46"/>
                          </a:highlight>
                          <a:latin typeface="Calibri" panose="020F0502020204030204" pitchFamily="34" charset="0"/>
                        </a:rPr>
                        <a:t>Community Health Organisation (CHO) Area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2234608430"/>
                  </a:ext>
                </a:extLst>
              </a:tr>
              <a:tr h="216871">
                <a:tc>
                  <a:txBody>
                    <a:bodyPr/>
                    <a:lstStyle/>
                    <a:p>
                      <a:pPr algn="l" fontAlgn="ctr"/>
                      <a:r>
                        <a:rPr lang="en-GB" sz="900" b="0" i="0" u="none" strike="noStrike">
                          <a:solidFill>
                            <a:srgbClr val="000000"/>
                          </a:solidFill>
                          <a:effectLst/>
                          <a:latin typeface="Calibri" panose="020F0502020204030204" pitchFamily="34" charset="0"/>
                        </a:rPr>
                        <a:t>Area 1: DL; SO/LM; CN/MN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693844498"/>
                  </a:ext>
                </a:extLst>
              </a:tr>
              <a:tr h="216871">
                <a:tc>
                  <a:txBody>
                    <a:bodyPr/>
                    <a:lstStyle/>
                    <a:p>
                      <a:pPr algn="l" fontAlgn="ctr"/>
                      <a:r>
                        <a:rPr lang="en-GB" sz="900" b="0" i="0" u="none" strike="noStrike">
                          <a:solidFill>
                            <a:srgbClr val="000000"/>
                          </a:solidFill>
                          <a:effectLst/>
                          <a:latin typeface="Calibri" panose="020F0502020204030204" pitchFamily="34" charset="0"/>
                        </a:rPr>
                        <a:t>Area 2: G; RN; MO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53.8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67352553"/>
                  </a:ext>
                </a:extLst>
              </a:tr>
              <a:tr h="216871">
                <a:tc>
                  <a:txBody>
                    <a:bodyPr/>
                    <a:lstStyle/>
                    <a:p>
                      <a:pPr algn="l" fontAlgn="ctr"/>
                      <a:r>
                        <a:rPr lang="es-ES" sz="900" b="0" i="0" u="none" strike="noStrike">
                          <a:solidFill>
                            <a:srgbClr val="000000"/>
                          </a:solidFill>
                          <a:effectLst/>
                          <a:latin typeface="Calibri" panose="020F0502020204030204" pitchFamily="34" charset="0"/>
                        </a:rPr>
                        <a:t>Area 3: CE; L; TN/EL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22948350"/>
                  </a:ext>
                </a:extLst>
              </a:tr>
              <a:tr h="216871">
                <a:tc>
                  <a:txBody>
                    <a:bodyPr/>
                    <a:lstStyle/>
                    <a:p>
                      <a:pPr algn="l" fontAlgn="ctr"/>
                      <a:r>
                        <a:rPr lang="en-GB" sz="900" b="0" i="0" u="none" strike="noStrike">
                          <a:solidFill>
                            <a:srgbClr val="000000"/>
                          </a:solidFill>
                          <a:effectLst/>
                          <a:latin typeface="Calibri" panose="020F0502020204030204" pitchFamily="34" charset="0"/>
                        </a:rPr>
                        <a:t>Area 4: KY; NC; NSL; 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92724636"/>
                  </a:ext>
                </a:extLst>
              </a:tr>
              <a:tr h="216871">
                <a:tc>
                  <a:txBody>
                    <a:bodyPr/>
                    <a:lstStyle/>
                    <a:p>
                      <a:pPr algn="l" fontAlgn="ctr"/>
                      <a:r>
                        <a:rPr lang="en-GB" sz="900" b="0" i="0" u="none" strike="noStrike">
                          <a:solidFill>
                            <a:srgbClr val="000000"/>
                          </a:solidFill>
                          <a:effectLst/>
                          <a:latin typeface="Calibri" panose="020F0502020204030204" pitchFamily="34" charset="0"/>
                        </a:rPr>
                        <a:t>Area 5: TS; CW/KK; WD; WX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45.2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80.6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06029600"/>
                  </a:ext>
                </a:extLst>
              </a:tr>
              <a:tr h="216871">
                <a:tc>
                  <a:txBody>
                    <a:bodyPr/>
                    <a:lstStyle/>
                    <a:p>
                      <a:pPr algn="l" fontAlgn="ctr"/>
                      <a:r>
                        <a:rPr lang="en-GB" sz="900" b="0" i="0" u="none" strike="noStrike">
                          <a:solidFill>
                            <a:srgbClr val="000000"/>
                          </a:solidFill>
                          <a:effectLst/>
                          <a:latin typeface="Calibri" panose="020F0502020204030204" pitchFamily="34" charset="0"/>
                        </a:rPr>
                        <a:t>Area 6: WW; DS; DSE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323416499"/>
                  </a:ext>
                </a:extLst>
              </a:tr>
              <a:tr h="216871">
                <a:tc>
                  <a:txBody>
                    <a:bodyPr/>
                    <a:lstStyle/>
                    <a:p>
                      <a:pPr algn="l" fontAlgn="ctr"/>
                      <a:r>
                        <a:rPr lang="en-GB" sz="900" b="0" i="0" u="none" strike="noStrike">
                          <a:solidFill>
                            <a:srgbClr val="000000"/>
                          </a:solidFill>
                          <a:effectLst/>
                          <a:latin typeface="Calibri" panose="020F0502020204030204" pitchFamily="34" charset="0"/>
                        </a:rPr>
                        <a:t>Area 7: KE; DW; DSC; DSW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01456536"/>
                  </a:ext>
                </a:extLst>
              </a:tr>
              <a:tr h="216871">
                <a:tc>
                  <a:txBody>
                    <a:bodyPr/>
                    <a:lstStyle/>
                    <a:p>
                      <a:pPr algn="l" fontAlgn="ctr"/>
                      <a:r>
                        <a:rPr lang="en-GB" sz="900" b="0" i="0" u="none" strike="noStrike">
                          <a:solidFill>
                            <a:srgbClr val="000000"/>
                          </a:solidFill>
                          <a:effectLst/>
                          <a:latin typeface="Calibri" panose="020F0502020204030204" pitchFamily="34" charset="0"/>
                        </a:rPr>
                        <a:t>Area 8: S/OY; LD/WH; LH/MH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18768273"/>
                  </a:ext>
                </a:extLst>
              </a:tr>
              <a:tr h="225908">
                <a:tc>
                  <a:txBody>
                    <a:bodyPr/>
                    <a:lstStyle/>
                    <a:p>
                      <a:pPr algn="l" fontAlgn="ctr"/>
                      <a:r>
                        <a:rPr lang="en-GB" sz="900" b="0" i="0" u="none" strike="noStrike">
                          <a:solidFill>
                            <a:srgbClr val="000000"/>
                          </a:solidFill>
                          <a:effectLst/>
                          <a:latin typeface="Calibri" panose="020F0502020204030204" pitchFamily="34" charset="0"/>
                        </a:rPr>
                        <a:t>Area 9: DN; DNC; DNW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9135369"/>
                  </a:ext>
                </a:extLst>
              </a:tr>
              <a:tr h="225908">
                <a:tc>
                  <a:txBody>
                    <a:bodyPr/>
                    <a:lstStyle/>
                    <a:p>
                      <a:pPr algn="l" fontAlgn="ctr"/>
                      <a:r>
                        <a:rPr lang="en-IE" sz="900" b="1" i="0" u="none" strike="noStrike">
                          <a:solidFill>
                            <a:srgbClr val="000000"/>
                          </a:solidFill>
                          <a:effectLst/>
                          <a:latin typeface="Calibri" panose="020F0502020204030204" pitchFamily="34" charset="0"/>
                        </a:rPr>
                        <a:t>All Public only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69.5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65.8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6929180"/>
                  </a:ext>
                </a:extLst>
              </a:tr>
              <a:tr h="225908">
                <a:tc>
                  <a:txBody>
                    <a:bodyPr/>
                    <a:lstStyle/>
                    <a:p>
                      <a:pPr algn="l" fontAlgn="ctr"/>
                      <a:r>
                        <a:rPr lang="en-IE" sz="900" b="0" i="1" u="none" strike="noStrike">
                          <a:solidFill>
                            <a:srgbClr val="000000"/>
                          </a:solidFill>
                          <a:effectLst/>
                          <a:latin typeface="Calibri" panose="020F0502020204030204" pitchFamily="34" charset="0"/>
                        </a:rPr>
                        <a:t>All LTCFs, including private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74.7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7642374"/>
                  </a:ext>
                </a:extLst>
              </a:tr>
            </a:tbl>
          </a:graphicData>
        </a:graphic>
      </p:graphicFrame>
    </p:spTree>
    <p:extLst>
      <p:ext uri="{BB962C8B-B14F-4D97-AF65-F5344CB8AC3E}">
        <p14:creationId xmlns:p14="http://schemas.microsoft.com/office/powerpoint/2010/main" val="4835956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64CA-6DA8-494B-9860-A924BA612E68}"/>
              </a:ext>
            </a:extLst>
          </p:cNvPr>
          <p:cNvSpPr>
            <a:spLocks noGrp="1"/>
          </p:cNvSpPr>
          <p:nvPr>
            <p:ph type="ctrTitle"/>
          </p:nvPr>
        </p:nvSpPr>
        <p:spPr>
          <a:xfrm>
            <a:off x="685800" y="620689"/>
            <a:ext cx="7772400" cy="1440160"/>
          </a:xfrm>
        </p:spPr>
        <p:txBody>
          <a:bodyPr>
            <a:norm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 by RHA in LTCF </a:t>
            </a:r>
            <a:r>
              <a:rPr lang="en-IE" sz="2000" b="1" u="sng" dirty="0">
                <a:solidFill>
                  <a:srgbClr val="BA1F46"/>
                </a:solidFill>
                <a:latin typeface="Tahoma" panose="020B0604030504040204" pitchFamily="34" charset="0"/>
                <a:ea typeface="Tahoma" panose="020B0604030504040204" pitchFamily="34" charset="0"/>
                <a:cs typeface="Tahoma" panose="020B0604030504040204" pitchFamily="34" charset="0"/>
              </a:rPr>
              <a:t>Respite </a:t>
            </a:r>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residents Based on Point Prevalence Surveys (PPSs) by RHA and by season from 2017-2018 to 2023-2024</a:t>
            </a:r>
            <a:endParaRPr lang="en-IE" sz="2000" dirty="0"/>
          </a:p>
        </p:txBody>
      </p:sp>
      <p:sp>
        <p:nvSpPr>
          <p:cNvPr id="7" name="Shape 1073741829">
            <a:extLst>
              <a:ext uri="{FF2B5EF4-FFF2-40B4-BE49-F238E27FC236}">
                <a16:creationId xmlns:a16="http://schemas.microsoft.com/office/drawing/2014/main" id="{0CBAA41D-EE33-4988-8D04-B45F25CB3A2F}"/>
              </a:ext>
            </a:extLst>
          </p:cNvPr>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3" name="Table 2">
            <a:extLst>
              <a:ext uri="{FF2B5EF4-FFF2-40B4-BE49-F238E27FC236}">
                <a16:creationId xmlns:a16="http://schemas.microsoft.com/office/drawing/2014/main" id="{9FE5BC15-3D58-A3D3-A616-22D937D3BCB2}"/>
              </a:ext>
            </a:extLst>
          </p:cNvPr>
          <p:cNvGraphicFramePr>
            <a:graphicFrameLocks noGrp="1"/>
          </p:cNvGraphicFramePr>
          <p:nvPr>
            <p:extLst>
              <p:ext uri="{D42A27DB-BD31-4B8C-83A1-F6EECF244321}">
                <p14:modId xmlns:p14="http://schemas.microsoft.com/office/powerpoint/2010/main" val="196356420"/>
              </p:ext>
            </p:extLst>
          </p:nvPr>
        </p:nvGraphicFramePr>
        <p:xfrm>
          <a:off x="457200" y="1916832"/>
          <a:ext cx="8229600" cy="3888433"/>
        </p:xfrm>
        <a:graphic>
          <a:graphicData uri="http://schemas.openxmlformats.org/drawingml/2006/table">
            <a:tbl>
              <a:tblPr/>
              <a:tblGrid>
                <a:gridCol w="1553337">
                  <a:extLst>
                    <a:ext uri="{9D8B030D-6E8A-4147-A177-3AD203B41FA5}">
                      <a16:colId xmlns:a16="http://schemas.microsoft.com/office/drawing/2014/main" val="1042196127"/>
                    </a:ext>
                  </a:extLst>
                </a:gridCol>
                <a:gridCol w="483489">
                  <a:extLst>
                    <a:ext uri="{9D8B030D-6E8A-4147-A177-3AD203B41FA5}">
                      <a16:colId xmlns:a16="http://schemas.microsoft.com/office/drawing/2014/main" val="1376382497"/>
                    </a:ext>
                  </a:extLst>
                </a:gridCol>
                <a:gridCol w="442341">
                  <a:extLst>
                    <a:ext uri="{9D8B030D-6E8A-4147-A177-3AD203B41FA5}">
                      <a16:colId xmlns:a16="http://schemas.microsoft.com/office/drawing/2014/main" val="3458915293"/>
                    </a:ext>
                  </a:extLst>
                </a:gridCol>
                <a:gridCol w="360045">
                  <a:extLst>
                    <a:ext uri="{9D8B030D-6E8A-4147-A177-3AD203B41FA5}">
                      <a16:colId xmlns:a16="http://schemas.microsoft.com/office/drawing/2014/main" val="4219092405"/>
                    </a:ext>
                  </a:extLst>
                </a:gridCol>
                <a:gridCol w="339471">
                  <a:extLst>
                    <a:ext uri="{9D8B030D-6E8A-4147-A177-3AD203B41FA5}">
                      <a16:colId xmlns:a16="http://schemas.microsoft.com/office/drawing/2014/main" val="3526764971"/>
                    </a:ext>
                  </a:extLst>
                </a:gridCol>
                <a:gridCol w="514350">
                  <a:extLst>
                    <a:ext uri="{9D8B030D-6E8A-4147-A177-3AD203B41FA5}">
                      <a16:colId xmlns:a16="http://schemas.microsoft.com/office/drawing/2014/main" val="2670708044"/>
                    </a:ext>
                  </a:extLst>
                </a:gridCol>
                <a:gridCol w="360045">
                  <a:extLst>
                    <a:ext uri="{9D8B030D-6E8A-4147-A177-3AD203B41FA5}">
                      <a16:colId xmlns:a16="http://schemas.microsoft.com/office/drawing/2014/main" val="3565115263"/>
                    </a:ext>
                  </a:extLst>
                </a:gridCol>
                <a:gridCol w="360045">
                  <a:extLst>
                    <a:ext uri="{9D8B030D-6E8A-4147-A177-3AD203B41FA5}">
                      <a16:colId xmlns:a16="http://schemas.microsoft.com/office/drawing/2014/main" val="2442059051"/>
                    </a:ext>
                  </a:extLst>
                </a:gridCol>
                <a:gridCol w="339471">
                  <a:extLst>
                    <a:ext uri="{9D8B030D-6E8A-4147-A177-3AD203B41FA5}">
                      <a16:colId xmlns:a16="http://schemas.microsoft.com/office/drawing/2014/main" val="2792821450"/>
                    </a:ext>
                  </a:extLst>
                </a:gridCol>
                <a:gridCol w="514350">
                  <a:extLst>
                    <a:ext uri="{9D8B030D-6E8A-4147-A177-3AD203B41FA5}">
                      <a16:colId xmlns:a16="http://schemas.microsoft.com/office/drawing/2014/main" val="1167541619"/>
                    </a:ext>
                  </a:extLst>
                </a:gridCol>
                <a:gridCol w="411480">
                  <a:extLst>
                    <a:ext uri="{9D8B030D-6E8A-4147-A177-3AD203B41FA5}">
                      <a16:colId xmlns:a16="http://schemas.microsoft.com/office/drawing/2014/main" val="3765877811"/>
                    </a:ext>
                  </a:extLst>
                </a:gridCol>
                <a:gridCol w="442341">
                  <a:extLst>
                    <a:ext uri="{9D8B030D-6E8A-4147-A177-3AD203B41FA5}">
                      <a16:colId xmlns:a16="http://schemas.microsoft.com/office/drawing/2014/main" val="2383465829"/>
                    </a:ext>
                  </a:extLst>
                </a:gridCol>
                <a:gridCol w="421767">
                  <a:extLst>
                    <a:ext uri="{9D8B030D-6E8A-4147-A177-3AD203B41FA5}">
                      <a16:colId xmlns:a16="http://schemas.microsoft.com/office/drawing/2014/main" val="460303209"/>
                    </a:ext>
                  </a:extLst>
                </a:gridCol>
                <a:gridCol w="421767">
                  <a:extLst>
                    <a:ext uri="{9D8B030D-6E8A-4147-A177-3AD203B41FA5}">
                      <a16:colId xmlns:a16="http://schemas.microsoft.com/office/drawing/2014/main" val="2073457012"/>
                    </a:ext>
                  </a:extLst>
                </a:gridCol>
                <a:gridCol w="421767">
                  <a:extLst>
                    <a:ext uri="{9D8B030D-6E8A-4147-A177-3AD203B41FA5}">
                      <a16:colId xmlns:a16="http://schemas.microsoft.com/office/drawing/2014/main" val="1109696388"/>
                    </a:ext>
                  </a:extLst>
                </a:gridCol>
                <a:gridCol w="421767">
                  <a:extLst>
                    <a:ext uri="{9D8B030D-6E8A-4147-A177-3AD203B41FA5}">
                      <a16:colId xmlns:a16="http://schemas.microsoft.com/office/drawing/2014/main" val="1985032078"/>
                    </a:ext>
                  </a:extLst>
                </a:gridCol>
                <a:gridCol w="421767">
                  <a:extLst>
                    <a:ext uri="{9D8B030D-6E8A-4147-A177-3AD203B41FA5}">
                      <a16:colId xmlns:a16="http://schemas.microsoft.com/office/drawing/2014/main" val="1494536027"/>
                    </a:ext>
                  </a:extLst>
                </a:gridCol>
              </a:tblGrid>
              <a:tr h="688332">
                <a:tc rowSpan="2">
                  <a:txBody>
                    <a:bodyPr/>
                    <a:lstStyle/>
                    <a:p>
                      <a:pPr algn="ctr" fontAlgn="ctr"/>
                      <a:r>
                        <a:rPr lang="en-IE" sz="9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November 2017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April 2018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2019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Last Week Jan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2020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2021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2022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gridSpan="2">
                  <a:txBody>
                    <a:bodyPr/>
                    <a:lstStyle/>
                    <a:p>
                      <a:pPr algn="ctr" fontAlgn="ctr"/>
                      <a:r>
                        <a:rPr lang="en-GB" sz="900" b="1" i="0" u="none" strike="noStrike">
                          <a:solidFill>
                            <a:srgbClr val="FFFFFF"/>
                          </a:solidFill>
                          <a:effectLst/>
                          <a:highlight>
                            <a:srgbClr val="BA1F46"/>
                          </a:highlight>
                          <a:latin typeface="Calibri" panose="020F0502020204030204" pitchFamily="34" charset="0"/>
                        </a:rPr>
                        <a:t>Second Week December 2023 approx.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extLst>
                  <a:ext uri="{0D108BD9-81ED-4DB2-BD59-A6C34878D82A}">
                    <a16:rowId xmlns:a16="http://schemas.microsoft.com/office/drawing/2014/main" val="695066884"/>
                  </a:ext>
                </a:extLst>
              </a:tr>
              <a:tr h="207798">
                <a:tc vMerge="1">
                  <a:txBody>
                    <a:bodyPr/>
                    <a:lstStyle/>
                    <a:p>
                      <a:endParaRPr lang="en-IE"/>
                    </a:p>
                  </a:txBody>
                  <a:tcPr/>
                </a:tc>
                <a:tc gridSpan="16">
                  <a:txBody>
                    <a:bodyPr/>
                    <a:lstStyle/>
                    <a:p>
                      <a:pPr algn="ctr" fontAlgn="ctr"/>
                      <a:r>
                        <a:rPr lang="en-IE" sz="900" b="1" i="0" u="none" strike="noStrike">
                          <a:solidFill>
                            <a:srgbClr val="FFFFFF"/>
                          </a:solidFill>
                          <a:effectLst/>
                          <a:highlight>
                            <a:srgbClr val="BA1F46"/>
                          </a:highlight>
                          <a:latin typeface="Calibri" panose="020F0502020204030204" pitchFamily="34" charset="0"/>
                        </a:rPr>
                        <a:t>Respite residents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898154942"/>
                  </a:ext>
                </a:extLst>
              </a:tr>
              <a:tr h="966264">
                <a:tc>
                  <a:txBody>
                    <a:bodyPr/>
                    <a:lstStyle/>
                    <a:p>
                      <a:pPr algn="l" fontAlgn="ctr"/>
                      <a:r>
                        <a:rPr lang="en-IE" sz="900" b="1" i="0" u="none" strike="noStrike" dirty="0">
                          <a:solidFill>
                            <a:srgbClr val="FFFFFF"/>
                          </a:solidFill>
                          <a:effectLst/>
                          <a:latin typeface="Calibri" panose="020F0502020204030204" pitchFamily="34" charset="0"/>
                        </a:rPr>
                        <a:t>HSE Health Region</a:t>
                      </a:r>
                      <a:endParaRPr lang="en-IE" sz="900" b="1" i="0" u="none" strike="noStrike" dirty="0">
                        <a:solidFill>
                          <a:srgbClr val="FFFFFF"/>
                        </a:solidFill>
                        <a:effectLst/>
                        <a:highlight>
                          <a:srgbClr val="BA1F46"/>
                        </a:highlight>
                        <a:latin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Overall % Uptake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fontAlgn="ctr"/>
                      <a:r>
                        <a:rPr lang="en-IE" sz="900" b="1" i="0" u="none" strike="noStrike">
                          <a:solidFill>
                            <a:srgbClr val="FFFFFF"/>
                          </a:solidFill>
                          <a:effectLst/>
                          <a:highlight>
                            <a:srgbClr val="BA1F46"/>
                          </a:highlight>
                          <a:latin typeface="Calibri" panose="020F0502020204030204" pitchFamily="34" charset="0"/>
                        </a:rPr>
                        <a:t>No. of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3633066821"/>
                  </a:ext>
                </a:extLst>
              </a:tr>
              <a:tr h="249359">
                <a:tc>
                  <a:txBody>
                    <a:bodyPr/>
                    <a:lstStyle/>
                    <a:p>
                      <a:pPr algn="l" fontAlgn="ctr"/>
                      <a:r>
                        <a:rPr lang="en-GB" sz="900" b="0" i="0" u="none" strike="noStrike" dirty="0">
                          <a:solidFill>
                            <a:srgbClr val="000000"/>
                          </a:solidFill>
                          <a:effectLst/>
                          <a:latin typeface="Calibri" panose="020F0502020204030204" pitchFamily="34" charset="0"/>
                        </a:rPr>
                        <a:t>HSE Dublin and North East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012910568"/>
                  </a:ext>
                </a:extLst>
              </a:tr>
              <a:tr h="249359">
                <a:tc>
                  <a:txBody>
                    <a:bodyPr/>
                    <a:lstStyle/>
                    <a:p>
                      <a:pPr algn="l" fontAlgn="ctr"/>
                      <a:r>
                        <a:rPr lang="en-IE" sz="900" b="0" i="0" u="none" strike="noStrike" dirty="0">
                          <a:solidFill>
                            <a:srgbClr val="000000"/>
                          </a:solidFill>
                          <a:effectLst/>
                          <a:latin typeface="Calibri" panose="020F0502020204030204" pitchFamily="34" charset="0"/>
                        </a:rPr>
                        <a:t>HSE Dublin and Midlands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46989139"/>
                  </a:ext>
                </a:extLst>
              </a:tr>
              <a:tr h="249359">
                <a:tc>
                  <a:txBody>
                    <a:bodyPr/>
                    <a:lstStyle/>
                    <a:p>
                      <a:pPr algn="l" fontAlgn="ctr"/>
                      <a:r>
                        <a:rPr lang="en-GB" sz="900" b="0" i="0" u="none" strike="noStrike" dirty="0">
                          <a:solidFill>
                            <a:srgbClr val="000000"/>
                          </a:solidFill>
                          <a:effectLst/>
                          <a:latin typeface="Calibri" panose="020F0502020204030204" pitchFamily="34" charset="0"/>
                        </a:rPr>
                        <a:t>HSE Dublin and South East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85.3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21827426"/>
                  </a:ext>
                </a:extLst>
              </a:tr>
              <a:tr h="249359">
                <a:tc>
                  <a:txBody>
                    <a:bodyPr/>
                    <a:lstStyle/>
                    <a:p>
                      <a:pPr algn="l" fontAlgn="ctr"/>
                      <a:r>
                        <a:rPr lang="en-IE" sz="900" b="0" i="0" u="none" strike="noStrike" dirty="0">
                          <a:solidFill>
                            <a:srgbClr val="000000"/>
                          </a:solidFill>
                          <a:effectLst/>
                          <a:latin typeface="Calibri" panose="020F0502020204030204" pitchFamily="34" charset="0"/>
                        </a:rPr>
                        <a:t>HSE South 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23.9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14779634"/>
                  </a:ext>
                </a:extLst>
              </a:tr>
              <a:tr h="249359">
                <a:tc>
                  <a:txBody>
                    <a:bodyPr/>
                    <a:lstStyle/>
                    <a:p>
                      <a:pPr algn="l" fontAlgn="ctr"/>
                      <a:r>
                        <a:rPr lang="en-IE" sz="900" b="0" i="0" u="none" strike="noStrike" dirty="0">
                          <a:solidFill>
                            <a:srgbClr val="000000"/>
                          </a:solidFill>
                          <a:effectLst/>
                          <a:latin typeface="Calibri" panose="020F0502020204030204" pitchFamily="34" charset="0"/>
                        </a:rPr>
                        <a:t>HSE Midwest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91.3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86.1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98541589"/>
                  </a:ext>
                </a:extLst>
              </a:tr>
              <a:tr h="259748">
                <a:tc>
                  <a:txBody>
                    <a:bodyPr/>
                    <a:lstStyle/>
                    <a:p>
                      <a:pPr algn="l" fontAlgn="ctr"/>
                      <a:r>
                        <a:rPr lang="en-GB" sz="900" b="0" i="0" u="none" strike="noStrike">
                          <a:solidFill>
                            <a:srgbClr val="000000"/>
                          </a:solidFill>
                          <a:effectLst/>
                          <a:latin typeface="Calibri" panose="020F0502020204030204" pitchFamily="34" charset="0"/>
                        </a:rPr>
                        <a:t>HSE West and North West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IE" sz="900" b="0" i="0" u="none" strike="noStrike">
                          <a:solidFill>
                            <a:srgbClr val="000000"/>
                          </a:solidFill>
                          <a:effectLst/>
                          <a:latin typeface="Calibri" panose="020F0502020204030204" pitchFamily="34" charset="0"/>
                        </a:rPr>
                        <a:t>66.0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56.8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71.4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65.9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76.2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0" i="0" u="none" strike="noStrike">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7242443"/>
                  </a:ext>
                </a:extLst>
              </a:tr>
              <a:tr h="259748">
                <a:tc>
                  <a:txBody>
                    <a:bodyPr/>
                    <a:lstStyle/>
                    <a:p>
                      <a:pPr algn="l" fontAlgn="ctr"/>
                      <a:r>
                        <a:rPr lang="en-IE" sz="900" b="1" i="0" u="none" strike="noStrike">
                          <a:solidFill>
                            <a:srgbClr val="000000"/>
                          </a:solidFill>
                          <a:effectLst/>
                          <a:latin typeface="Calibri" panose="020F0502020204030204" pitchFamily="34" charset="0"/>
                        </a:rPr>
                        <a:t>All Public only LTCFs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69.5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56.3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74.7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65.8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1"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488162"/>
                  </a:ext>
                </a:extLst>
              </a:tr>
              <a:tr h="259748">
                <a:tc>
                  <a:txBody>
                    <a:bodyPr/>
                    <a:lstStyle/>
                    <a:p>
                      <a:pPr algn="l" fontAlgn="ctr"/>
                      <a:r>
                        <a:rPr lang="en-IE" sz="900" b="0" i="1" u="none" strike="noStrike">
                          <a:solidFill>
                            <a:srgbClr val="000000"/>
                          </a:solidFill>
                          <a:effectLst/>
                          <a:latin typeface="Calibri" panose="020F0502020204030204" pitchFamily="34" charset="0"/>
                        </a:rPr>
                        <a:t>All LTCFs, including private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102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82.8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94.7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a:solidFill>
                            <a:srgbClr val="000000"/>
                          </a:solidFill>
                          <a:effectLst/>
                          <a:latin typeface="Calibri" panose="020F0502020204030204" pitchFamily="34" charset="0"/>
                        </a:rPr>
                        <a:t>69.5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IE" sz="900" b="0" i="1" u="none" strike="noStrike" dirty="0">
                          <a:solidFill>
                            <a:srgbClr val="000000"/>
                          </a:solidFill>
                          <a:effectLst/>
                          <a:latin typeface="Calibri" panose="020F0502020204030204" pitchFamily="34" charset="0"/>
                        </a:rPr>
                        <a:t>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0456147"/>
                  </a:ext>
                </a:extLst>
              </a:tr>
            </a:tbl>
          </a:graphicData>
        </a:graphic>
      </p:graphicFrame>
    </p:spTree>
    <p:extLst>
      <p:ext uri="{BB962C8B-B14F-4D97-AF65-F5344CB8AC3E}">
        <p14:creationId xmlns:p14="http://schemas.microsoft.com/office/powerpoint/2010/main" val="39110400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332656"/>
            <a:ext cx="8208912" cy="12870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among LTCF long term residents, Point Prevalence Surveys (PPS), (Nov. 2017, April 2018, Jan. 2019, Jan. 2020, Dec. 2020, Dec. 2021, Dec. 2022, Dec. 2023), by CHO, Ireland*</a:t>
            </a:r>
          </a:p>
        </p:txBody>
      </p:sp>
      <p:graphicFrame>
        <p:nvGraphicFramePr>
          <p:cNvPr id="4" name="Content Placeholder 3">
            <a:extLst>
              <a:ext uri="{FF2B5EF4-FFF2-40B4-BE49-F238E27FC236}">
                <a16:creationId xmlns:a16="http://schemas.microsoft.com/office/drawing/2014/main" id="{00000000-0008-0000-3F00-00000400000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670123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467544" y="404664"/>
            <a:ext cx="8208912" cy="1215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among LTCF long term residents, Point Prevalence Surveys (PPS), (Nov. 2017, April 2018, Jan. 2019, Jan. 2020, Dec. 2020, Dec. 2021, Dec. 2022, Dec. 2023), by HSE Health Region, Ireland*</a:t>
            </a:r>
          </a:p>
        </p:txBody>
      </p:sp>
      <p:graphicFrame>
        <p:nvGraphicFramePr>
          <p:cNvPr id="4" name="Content Placeholder 3">
            <a:extLst>
              <a:ext uri="{FF2B5EF4-FFF2-40B4-BE49-F238E27FC236}">
                <a16:creationId xmlns:a16="http://schemas.microsoft.com/office/drawing/2014/main" id="{7B9329E1-550E-457B-84B0-B63AB0E9384B}"/>
              </a:ext>
            </a:extLst>
          </p:cNvPr>
          <p:cNvGraphicFramePr>
            <a:graphicFrameLocks noGrp="1"/>
          </p:cNvGraphicFramePr>
          <p:nvPr>
            <p:ph idx="1"/>
            <p:extLst>
              <p:ext uri="{D42A27DB-BD31-4B8C-83A1-F6EECF244321}">
                <p14:modId xmlns:p14="http://schemas.microsoft.com/office/powerpoint/2010/main" val="33359743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093248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33742" y="404664"/>
            <a:ext cx="9076516" cy="1215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LTCF respite residents,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Point Prevalence Surveys (PPSs), (Nov. 2017, April 2018, Jan. 2019, Jan. 2020, Dec. 2021 , Dec. 2022, Dec. 2023), by CHO, Ireland*</a:t>
            </a:r>
          </a:p>
        </p:txBody>
      </p:sp>
      <p:graphicFrame>
        <p:nvGraphicFramePr>
          <p:cNvPr id="11" name="Content Placeholder 10">
            <a:extLst>
              <a:ext uri="{FF2B5EF4-FFF2-40B4-BE49-F238E27FC236}">
                <a16:creationId xmlns:a16="http://schemas.microsoft.com/office/drawing/2014/main" id="{00000000-0008-0000-3F00-000003000000}"/>
              </a:ext>
            </a:extLst>
          </p:cNvPr>
          <p:cNvGraphicFramePr>
            <a:graphicFrameLocks noGrp="1"/>
          </p:cNvGraphicFramePr>
          <p:nvPr>
            <p:ph idx="1"/>
            <p:extLst>
              <p:ext uri="{D42A27DB-BD31-4B8C-83A1-F6EECF244321}">
                <p14:modId xmlns:p14="http://schemas.microsoft.com/office/powerpoint/2010/main" val="210703407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256219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9633"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sp>
        <p:nvSpPr>
          <p:cNvPr id="10" name="Title 1"/>
          <p:cNvSpPr txBox="1">
            <a:spLocks/>
          </p:cNvSpPr>
          <p:nvPr/>
        </p:nvSpPr>
        <p:spPr>
          <a:xfrm>
            <a:off x="33742" y="404664"/>
            <a:ext cx="9076516" cy="1215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LTCF respite residents, </a:t>
            </a:r>
          </a:p>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Point Prevalence Surveys (PPSs), (Nov. 2017, April 2018, Jan. 2019 and Jan. 2020, Dec. 2021, Dec. 2022, Dec. 2023), by HSE Health Region, Ireland*</a:t>
            </a:r>
          </a:p>
        </p:txBody>
      </p:sp>
      <p:graphicFrame>
        <p:nvGraphicFramePr>
          <p:cNvPr id="4" name="Content Placeholder 3">
            <a:extLst>
              <a:ext uri="{FF2B5EF4-FFF2-40B4-BE49-F238E27FC236}">
                <a16:creationId xmlns:a16="http://schemas.microsoft.com/office/drawing/2014/main" id="{F6456C27-3C1A-475A-B39E-7BF72CE2DBD5}"/>
              </a:ext>
            </a:extLst>
          </p:cNvPr>
          <p:cNvGraphicFramePr>
            <a:graphicFrameLocks noGrp="1"/>
          </p:cNvGraphicFramePr>
          <p:nvPr>
            <p:ph idx="1"/>
            <p:extLst>
              <p:ext uri="{D42A27DB-BD31-4B8C-83A1-F6EECF244321}">
                <p14:modId xmlns:p14="http://schemas.microsoft.com/office/powerpoint/2010/main" val="237198403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39017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IE" sz="280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IE" sz="280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IE" sz="2800" dirty="0">
                <a:solidFill>
                  <a:srgbClr val="BA1F46"/>
                </a:solidFill>
                <a:latin typeface="Tahoma" panose="020B0604030504040204" pitchFamily="34" charset="0"/>
                <a:ea typeface="Tahoma" panose="020B0604030504040204" pitchFamily="34" charset="0"/>
                <a:cs typeface="Tahoma" panose="020B0604030504040204" pitchFamily="34" charset="0"/>
              </a:rPr>
              <a:t>Sincere thanks to all participating hospitals and long-term/residential care facilities across the country, in the CHOs and RHAs, both public and private, for providing this data</a:t>
            </a:r>
          </a:p>
        </p:txBody>
      </p:sp>
      <p:sp>
        <p:nvSpPr>
          <p:cNvPr id="4" name="Title 1"/>
          <p:cNvSpPr txBox="1">
            <a:spLocks/>
          </p:cNvSpPr>
          <p:nvPr/>
        </p:nvSpPr>
        <p:spPr>
          <a:xfrm>
            <a:off x="539552" y="404664"/>
            <a:ext cx="8208912" cy="99898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2800" b="1" dirty="0">
                <a:solidFill>
                  <a:srgbClr val="BA1F46"/>
                </a:solidFill>
                <a:latin typeface="Tahoma" panose="020B0604030504040204" pitchFamily="34" charset="0"/>
                <a:ea typeface="Tahoma" panose="020B0604030504040204" pitchFamily="34" charset="0"/>
                <a:cs typeface="Tahoma" panose="020B0604030504040204" pitchFamily="34" charset="0"/>
              </a:rPr>
              <a:t>Acknowledgements</a:t>
            </a:r>
          </a:p>
        </p:txBody>
      </p:sp>
    </p:spTree>
    <p:extLst>
      <p:ext uri="{BB962C8B-B14F-4D97-AF65-F5344CB8AC3E}">
        <p14:creationId xmlns:p14="http://schemas.microsoft.com/office/powerpoint/2010/main" val="17944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27596" y="260648"/>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public hospital-based HCWs by hospital group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26" name="Content Placeholder 25">
            <a:extLst>
              <a:ext uri="{FF2B5EF4-FFF2-40B4-BE49-F238E27FC236}">
                <a16:creationId xmlns:a16="http://schemas.microsoft.com/office/drawing/2014/main" id="{15001E1B-C0A0-37C4-74BD-CF6DB7AE0402}"/>
              </a:ext>
            </a:extLst>
          </p:cNvPr>
          <p:cNvGraphicFramePr>
            <a:graphicFrameLocks noGrp="1"/>
          </p:cNvGraphicFramePr>
          <p:nvPr>
            <p:ph idx="1"/>
            <p:extLst>
              <p:ext uri="{D42A27DB-BD31-4B8C-83A1-F6EECF244321}">
                <p14:modId xmlns:p14="http://schemas.microsoft.com/office/powerpoint/2010/main" val="2062480146"/>
              </p:ext>
            </p:extLst>
          </p:nvPr>
        </p:nvGraphicFramePr>
        <p:xfrm>
          <a:off x="457198" y="1412776"/>
          <a:ext cx="8229605" cy="4505427"/>
        </p:xfrm>
        <a:graphic>
          <a:graphicData uri="http://schemas.openxmlformats.org/drawingml/2006/table">
            <a:tbl>
              <a:tblPr/>
              <a:tblGrid>
                <a:gridCol w="2119986">
                  <a:extLst>
                    <a:ext uri="{9D8B030D-6E8A-4147-A177-3AD203B41FA5}">
                      <a16:colId xmlns:a16="http://schemas.microsoft.com/office/drawing/2014/main" val="231943386"/>
                    </a:ext>
                  </a:extLst>
                </a:gridCol>
                <a:gridCol w="466848">
                  <a:extLst>
                    <a:ext uri="{9D8B030D-6E8A-4147-A177-3AD203B41FA5}">
                      <a16:colId xmlns:a16="http://schemas.microsoft.com/office/drawing/2014/main" val="1577572326"/>
                    </a:ext>
                  </a:extLst>
                </a:gridCol>
                <a:gridCol w="466848">
                  <a:extLst>
                    <a:ext uri="{9D8B030D-6E8A-4147-A177-3AD203B41FA5}">
                      <a16:colId xmlns:a16="http://schemas.microsoft.com/office/drawing/2014/main" val="889324366"/>
                    </a:ext>
                  </a:extLst>
                </a:gridCol>
                <a:gridCol w="466848">
                  <a:extLst>
                    <a:ext uri="{9D8B030D-6E8A-4147-A177-3AD203B41FA5}">
                      <a16:colId xmlns:a16="http://schemas.microsoft.com/office/drawing/2014/main" val="428431967"/>
                    </a:ext>
                  </a:extLst>
                </a:gridCol>
                <a:gridCol w="466848">
                  <a:extLst>
                    <a:ext uri="{9D8B030D-6E8A-4147-A177-3AD203B41FA5}">
                      <a16:colId xmlns:a16="http://schemas.microsoft.com/office/drawing/2014/main" val="3614983888"/>
                    </a:ext>
                  </a:extLst>
                </a:gridCol>
                <a:gridCol w="466848">
                  <a:extLst>
                    <a:ext uri="{9D8B030D-6E8A-4147-A177-3AD203B41FA5}">
                      <a16:colId xmlns:a16="http://schemas.microsoft.com/office/drawing/2014/main" val="3959982653"/>
                    </a:ext>
                  </a:extLst>
                </a:gridCol>
                <a:gridCol w="507443">
                  <a:extLst>
                    <a:ext uri="{9D8B030D-6E8A-4147-A177-3AD203B41FA5}">
                      <a16:colId xmlns:a16="http://schemas.microsoft.com/office/drawing/2014/main" val="2267349960"/>
                    </a:ext>
                  </a:extLst>
                </a:gridCol>
                <a:gridCol w="466848">
                  <a:extLst>
                    <a:ext uri="{9D8B030D-6E8A-4147-A177-3AD203B41FA5}">
                      <a16:colId xmlns:a16="http://schemas.microsoft.com/office/drawing/2014/main" val="4285709919"/>
                    </a:ext>
                  </a:extLst>
                </a:gridCol>
                <a:gridCol w="466848">
                  <a:extLst>
                    <a:ext uri="{9D8B030D-6E8A-4147-A177-3AD203B41FA5}">
                      <a16:colId xmlns:a16="http://schemas.microsoft.com/office/drawing/2014/main" val="247878160"/>
                    </a:ext>
                  </a:extLst>
                </a:gridCol>
                <a:gridCol w="466848">
                  <a:extLst>
                    <a:ext uri="{9D8B030D-6E8A-4147-A177-3AD203B41FA5}">
                      <a16:colId xmlns:a16="http://schemas.microsoft.com/office/drawing/2014/main" val="2833615083"/>
                    </a:ext>
                  </a:extLst>
                </a:gridCol>
                <a:gridCol w="466848">
                  <a:extLst>
                    <a:ext uri="{9D8B030D-6E8A-4147-A177-3AD203B41FA5}">
                      <a16:colId xmlns:a16="http://schemas.microsoft.com/office/drawing/2014/main" val="3476902130"/>
                    </a:ext>
                  </a:extLst>
                </a:gridCol>
                <a:gridCol w="466848">
                  <a:extLst>
                    <a:ext uri="{9D8B030D-6E8A-4147-A177-3AD203B41FA5}">
                      <a16:colId xmlns:a16="http://schemas.microsoft.com/office/drawing/2014/main" val="322763117"/>
                    </a:ext>
                  </a:extLst>
                </a:gridCol>
                <a:gridCol w="466848">
                  <a:extLst>
                    <a:ext uri="{9D8B030D-6E8A-4147-A177-3AD203B41FA5}">
                      <a16:colId xmlns:a16="http://schemas.microsoft.com/office/drawing/2014/main" val="2504160003"/>
                    </a:ext>
                  </a:extLst>
                </a:gridCol>
                <a:gridCol w="466848">
                  <a:extLst>
                    <a:ext uri="{9D8B030D-6E8A-4147-A177-3AD203B41FA5}">
                      <a16:colId xmlns:a16="http://schemas.microsoft.com/office/drawing/2014/main" val="1549457495"/>
                    </a:ext>
                  </a:extLst>
                </a:gridCol>
              </a:tblGrid>
              <a:tr h="300033">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Hospital HCWs</a:t>
                      </a:r>
                    </a:p>
                  </a:txBody>
                  <a:tcPr marL="5689" marR="5689" marT="5689"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762580667"/>
                  </a:ext>
                </a:extLst>
              </a:tr>
              <a:tr h="540059">
                <a:tc>
                  <a:txBody>
                    <a:bodyPr/>
                    <a:lstStyle/>
                    <a:p>
                      <a:pPr algn="l" fontAlgn="b"/>
                      <a:r>
                        <a:rPr lang="en-IE" sz="1100" b="0" i="0" u="none" strike="noStrike">
                          <a:solidFill>
                            <a:srgbClr val="000000"/>
                          </a:solidFill>
                          <a:effectLst/>
                          <a:highlight>
                            <a:srgbClr val="BA1F46"/>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682633734"/>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PUBLIC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976280027"/>
                  </a:ext>
                </a:extLst>
              </a:tr>
              <a:tr h="33603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HOSPITAL GROUP/REGION</a:t>
                      </a:r>
                      <a:r>
                        <a:rPr lang="en-IE" sz="1100" b="1" i="0" u="none" strike="noStrike" baseline="30000">
                          <a:solidFill>
                            <a:srgbClr val="FFFFFF"/>
                          </a:solidFill>
                          <a:effectLst/>
                          <a:highlight>
                            <a:srgbClr val="BA1F46"/>
                          </a:highlight>
                          <a:latin typeface="Calibri" panose="020F0502020204030204" pitchFamily="34" charset="0"/>
                        </a:rPr>
                        <a:t>Ɨ</a:t>
                      </a:r>
                      <a:endParaRPr lang="en-IE" sz="1100" b="1" i="0" u="none" strike="noStrike">
                        <a:solidFill>
                          <a:srgbClr val="FFFFFF"/>
                        </a:solidFill>
                        <a:effectLst/>
                        <a:highlight>
                          <a:srgbClr val="BA1F46"/>
                        </a:highlight>
                        <a:latin typeface="Calibri" panose="020F0502020204030204" pitchFamily="34" charset="0"/>
                      </a:endParaRP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0" i="0" u="none" strike="noStrike">
                          <a:solidFill>
                            <a:srgbClr val="000000"/>
                          </a:solidFill>
                          <a:effectLst/>
                          <a:highlight>
                            <a:srgbClr val="95B3D7"/>
                          </a:highlight>
                          <a:latin typeface="Calibri" panose="020F0502020204030204" pitchFamily="34" charset="0"/>
                        </a:rPr>
                        <a:t> </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fontAlgn="b"/>
                      <a:r>
                        <a:rPr lang="en-IE" sz="1100" b="0" i="0" u="none" strike="noStrike">
                          <a:solidFill>
                            <a:srgbClr val="000000"/>
                          </a:solidFill>
                          <a:effectLst/>
                          <a:highlight>
                            <a:srgbClr val="95B3D7"/>
                          </a:highlight>
                          <a:latin typeface="Arial" panose="020B0604020202020204" pitchFamily="34" charset="0"/>
                        </a:rPr>
                        <a:t> </a:t>
                      </a:r>
                    </a:p>
                  </a:txBody>
                  <a:tcPr marL="5689" marR="5689" marT="5689"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4213199205"/>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Dublin and Midlands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19.8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29.9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33.5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43.1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46.6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60.1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64.7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73.6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71.3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56.5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53.9</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216692059"/>
                  </a:ext>
                </a:extLst>
              </a:tr>
              <a:tr h="300033">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Dublin and North East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28.3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34.6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26.8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28.5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65.5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71.1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79.8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68.9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56.6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51.4</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48551582"/>
                  </a:ext>
                </a:extLst>
              </a:tr>
              <a:tr h="300033">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Dublin and South East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15.2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14.3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32.4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44.3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49.3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61.8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79.6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67.1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61.2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56.6</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28207563"/>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Mid West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n/a</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n/a</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13.4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17.9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17.5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25.2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38.7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60.1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47.6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59.8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53.5</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486084714"/>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South West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9.8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14.8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15.3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37.3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46.8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50.7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67.8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60.5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53.8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48.1</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367462395"/>
                  </a:ext>
                </a:extLst>
              </a:tr>
              <a:tr h="300033">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West and North West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11.3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10.7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16.3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17.2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15.5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20.7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37.1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39.2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45.4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55.1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38.2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39.7</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207718245"/>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Outside Regional Areas (Private)</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n/a</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29.4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21.0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29.8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37.4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41.7</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50.8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60.3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54.6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47.8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41.2</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787819560"/>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Total incl Private</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17.6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25.1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33.8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52.3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58.3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71.0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64.0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50.3</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800351499"/>
                  </a:ext>
                </a:extLst>
              </a:tr>
              <a:tr h="300033">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Paediatric Hospitals</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23.3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28.8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35.8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55.1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60.3</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66.8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72.6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77.6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n/a</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n/a</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56.3</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713638011"/>
                  </a:ext>
                </a:extLst>
              </a:tr>
              <a:tr h="28803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Total excl Private</a:t>
                      </a:r>
                    </a:p>
                  </a:txBody>
                  <a:tcPr marL="5689" marR="5689" marT="5689" marB="0" anchor="ctr">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18.1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17.6</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24.1</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23.5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25.2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34.0</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44.8</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53.2</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58.9</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71.4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64.5</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54.4</a:t>
                      </a:r>
                    </a:p>
                  </a:txBody>
                  <a:tcPr marL="5689" marR="5689" marT="568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dirty="0">
                          <a:solidFill>
                            <a:srgbClr val="000000"/>
                          </a:solidFill>
                          <a:effectLst/>
                          <a:highlight>
                            <a:srgbClr val="E9EDF4"/>
                          </a:highlight>
                          <a:latin typeface="Calibri" panose="020F0502020204030204" pitchFamily="34" charset="0"/>
                        </a:rPr>
                        <a:t>50.8</a:t>
                      </a:r>
                    </a:p>
                  </a:txBody>
                  <a:tcPr marL="5689" marR="5689" marT="5689" marB="0" anchor="ctr">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397927269"/>
                  </a:ext>
                </a:extLst>
              </a:tr>
            </a:tbl>
          </a:graphicData>
        </a:graphic>
      </p:graphicFrame>
    </p:spTree>
    <p:extLst>
      <p:ext uri="{BB962C8B-B14F-4D97-AF65-F5344CB8AC3E}">
        <p14:creationId xmlns:p14="http://schemas.microsoft.com/office/powerpoint/2010/main" val="775422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27596" y="335410"/>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public hospital-based HCWs by staff category grade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5" name="Content Placeholder 4">
            <a:extLst>
              <a:ext uri="{FF2B5EF4-FFF2-40B4-BE49-F238E27FC236}">
                <a16:creationId xmlns:a16="http://schemas.microsoft.com/office/drawing/2014/main" id="{F3B28B86-B69A-F6C0-BC60-EDE275859566}"/>
              </a:ext>
            </a:extLst>
          </p:cNvPr>
          <p:cNvGraphicFramePr>
            <a:graphicFrameLocks noGrp="1"/>
          </p:cNvGraphicFramePr>
          <p:nvPr>
            <p:ph idx="1"/>
            <p:extLst>
              <p:ext uri="{D42A27DB-BD31-4B8C-83A1-F6EECF244321}">
                <p14:modId xmlns:p14="http://schemas.microsoft.com/office/powerpoint/2010/main" val="1139851835"/>
              </p:ext>
            </p:extLst>
          </p:nvPr>
        </p:nvGraphicFramePr>
        <p:xfrm>
          <a:off x="457202" y="1644514"/>
          <a:ext cx="8229595" cy="4018026"/>
        </p:xfrm>
        <a:graphic>
          <a:graphicData uri="http://schemas.openxmlformats.org/drawingml/2006/table">
            <a:tbl>
              <a:tblPr/>
              <a:tblGrid>
                <a:gridCol w="2017845">
                  <a:extLst>
                    <a:ext uri="{9D8B030D-6E8A-4147-A177-3AD203B41FA5}">
                      <a16:colId xmlns:a16="http://schemas.microsoft.com/office/drawing/2014/main" val="2700951461"/>
                    </a:ext>
                  </a:extLst>
                </a:gridCol>
                <a:gridCol w="474652">
                  <a:extLst>
                    <a:ext uri="{9D8B030D-6E8A-4147-A177-3AD203B41FA5}">
                      <a16:colId xmlns:a16="http://schemas.microsoft.com/office/drawing/2014/main" val="3836484692"/>
                    </a:ext>
                  </a:extLst>
                </a:gridCol>
                <a:gridCol w="474652">
                  <a:extLst>
                    <a:ext uri="{9D8B030D-6E8A-4147-A177-3AD203B41FA5}">
                      <a16:colId xmlns:a16="http://schemas.microsoft.com/office/drawing/2014/main" val="468568612"/>
                    </a:ext>
                  </a:extLst>
                </a:gridCol>
                <a:gridCol w="474652">
                  <a:extLst>
                    <a:ext uri="{9D8B030D-6E8A-4147-A177-3AD203B41FA5}">
                      <a16:colId xmlns:a16="http://schemas.microsoft.com/office/drawing/2014/main" val="4241633104"/>
                    </a:ext>
                  </a:extLst>
                </a:gridCol>
                <a:gridCol w="474652">
                  <a:extLst>
                    <a:ext uri="{9D8B030D-6E8A-4147-A177-3AD203B41FA5}">
                      <a16:colId xmlns:a16="http://schemas.microsoft.com/office/drawing/2014/main" val="2980095135"/>
                    </a:ext>
                  </a:extLst>
                </a:gridCol>
                <a:gridCol w="474652">
                  <a:extLst>
                    <a:ext uri="{9D8B030D-6E8A-4147-A177-3AD203B41FA5}">
                      <a16:colId xmlns:a16="http://schemas.microsoft.com/office/drawing/2014/main" val="765206761"/>
                    </a:ext>
                  </a:extLst>
                </a:gridCol>
                <a:gridCol w="515926">
                  <a:extLst>
                    <a:ext uri="{9D8B030D-6E8A-4147-A177-3AD203B41FA5}">
                      <a16:colId xmlns:a16="http://schemas.microsoft.com/office/drawing/2014/main" val="732023615"/>
                    </a:ext>
                  </a:extLst>
                </a:gridCol>
                <a:gridCol w="474652">
                  <a:extLst>
                    <a:ext uri="{9D8B030D-6E8A-4147-A177-3AD203B41FA5}">
                      <a16:colId xmlns:a16="http://schemas.microsoft.com/office/drawing/2014/main" val="2184908157"/>
                    </a:ext>
                  </a:extLst>
                </a:gridCol>
                <a:gridCol w="474652">
                  <a:extLst>
                    <a:ext uri="{9D8B030D-6E8A-4147-A177-3AD203B41FA5}">
                      <a16:colId xmlns:a16="http://schemas.microsoft.com/office/drawing/2014/main" val="3907189022"/>
                    </a:ext>
                  </a:extLst>
                </a:gridCol>
                <a:gridCol w="474652">
                  <a:extLst>
                    <a:ext uri="{9D8B030D-6E8A-4147-A177-3AD203B41FA5}">
                      <a16:colId xmlns:a16="http://schemas.microsoft.com/office/drawing/2014/main" val="3748981784"/>
                    </a:ext>
                  </a:extLst>
                </a:gridCol>
                <a:gridCol w="474652">
                  <a:extLst>
                    <a:ext uri="{9D8B030D-6E8A-4147-A177-3AD203B41FA5}">
                      <a16:colId xmlns:a16="http://schemas.microsoft.com/office/drawing/2014/main" val="1119243047"/>
                    </a:ext>
                  </a:extLst>
                </a:gridCol>
                <a:gridCol w="474652">
                  <a:extLst>
                    <a:ext uri="{9D8B030D-6E8A-4147-A177-3AD203B41FA5}">
                      <a16:colId xmlns:a16="http://schemas.microsoft.com/office/drawing/2014/main" val="2157297672"/>
                    </a:ext>
                  </a:extLst>
                </a:gridCol>
                <a:gridCol w="474652">
                  <a:extLst>
                    <a:ext uri="{9D8B030D-6E8A-4147-A177-3AD203B41FA5}">
                      <a16:colId xmlns:a16="http://schemas.microsoft.com/office/drawing/2014/main" val="3488373487"/>
                    </a:ext>
                  </a:extLst>
                </a:gridCol>
                <a:gridCol w="474652">
                  <a:extLst>
                    <a:ext uri="{9D8B030D-6E8A-4147-A177-3AD203B41FA5}">
                      <a16:colId xmlns:a16="http://schemas.microsoft.com/office/drawing/2014/main" val="2302842003"/>
                    </a:ext>
                  </a:extLst>
                </a:gridCol>
              </a:tblGrid>
              <a:tr h="340401">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Hospital HCWs</a:t>
                      </a:r>
                    </a:p>
                  </a:txBody>
                  <a:tcPr marL="5768" marR="5768" marT="5768"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4161156632"/>
                  </a:ext>
                </a:extLst>
              </a:tr>
              <a:tr h="612722">
                <a:tc>
                  <a:txBody>
                    <a:bodyPr/>
                    <a:lstStyle/>
                    <a:p>
                      <a:pPr algn="l" fontAlgn="b"/>
                      <a:r>
                        <a:rPr lang="en-IE" sz="1100" b="0" i="0" u="none" strike="noStrike">
                          <a:solidFill>
                            <a:srgbClr val="000000"/>
                          </a:solidFill>
                          <a:effectLst/>
                          <a:highlight>
                            <a:srgbClr val="BA1F46"/>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3187619228"/>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PUBLIC HOSPITALS</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50</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075074005"/>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HSE GRADE CATEGORY </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768" marR="5768" marT="576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2948636249"/>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General Support Staff </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26.7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38.3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43.3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64.7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56.6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55.2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47.2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312148463"/>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Health &amp; Social Care Professionals</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20</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30.2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29.7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29.7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62.6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68.5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82.8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73.1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58.6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59.2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812228443"/>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Management &amp; Administration</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18.5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25.3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23.1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30.6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40.3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50.1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67.3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59.2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48.1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41.6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011556452"/>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Medical &amp; Dental </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33.4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36.6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54.7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66.4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71.6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76.4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77.9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78.5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69.0</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66.1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4896800"/>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Nursing</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18.4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17.2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18.9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39.8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50.4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58.1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71.4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62.8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51.3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49.4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862065450"/>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Other Patient &amp; Client Care</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19.7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24.7</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31.3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35.9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48.6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59.3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51.4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49.3</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40.6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356431593"/>
                  </a:ext>
                </a:extLst>
              </a:tr>
              <a:tr h="34040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UPTAKE (%) PUBLIC HOSPITALS ONLY</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18.1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17.6</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24.1</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23.5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25.2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34.0</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44.8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53.2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58.9</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71.4</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64.5</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54.2</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dirty="0">
                          <a:solidFill>
                            <a:srgbClr val="000000"/>
                          </a:solidFill>
                          <a:effectLst/>
                          <a:highlight>
                            <a:srgbClr val="E9EDF4"/>
                          </a:highlight>
                          <a:latin typeface="Calibri" panose="020F0502020204030204" pitchFamily="34" charset="0"/>
                        </a:rPr>
                        <a:t>50.8</a:t>
                      </a:r>
                    </a:p>
                  </a:txBody>
                  <a:tcPr marL="5768" marR="5768" marT="57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189028101"/>
                  </a:ext>
                </a:extLst>
              </a:tr>
            </a:tbl>
          </a:graphicData>
        </a:graphic>
      </p:graphicFrame>
    </p:spTree>
    <p:extLst>
      <p:ext uri="{BB962C8B-B14F-4D97-AF65-F5344CB8AC3E}">
        <p14:creationId xmlns:p14="http://schemas.microsoft.com/office/powerpoint/2010/main" val="306786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335410"/>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public hospital-based HCWs by staff size and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5" name="Content Placeholder 4">
            <a:extLst>
              <a:ext uri="{FF2B5EF4-FFF2-40B4-BE49-F238E27FC236}">
                <a16:creationId xmlns:a16="http://schemas.microsoft.com/office/drawing/2014/main" id="{60859C0B-B24B-41F5-5B5D-3BCE98A0FEFA}"/>
              </a:ext>
            </a:extLst>
          </p:cNvPr>
          <p:cNvGraphicFramePr>
            <a:graphicFrameLocks noGrp="1"/>
          </p:cNvGraphicFramePr>
          <p:nvPr>
            <p:ph idx="1"/>
            <p:extLst>
              <p:ext uri="{D42A27DB-BD31-4B8C-83A1-F6EECF244321}">
                <p14:modId xmlns:p14="http://schemas.microsoft.com/office/powerpoint/2010/main" val="3198284715"/>
              </p:ext>
            </p:extLst>
          </p:nvPr>
        </p:nvGraphicFramePr>
        <p:xfrm>
          <a:off x="457203" y="1556792"/>
          <a:ext cx="8229594" cy="4176467"/>
        </p:xfrm>
        <a:graphic>
          <a:graphicData uri="http://schemas.openxmlformats.org/drawingml/2006/table">
            <a:tbl>
              <a:tblPr/>
              <a:tblGrid>
                <a:gridCol w="2095860">
                  <a:extLst>
                    <a:ext uri="{9D8B030D-6E8A-4147-A177-3AD203B41FA5}">
                      <a16:colId xmlns:a16="http://schemas.microsoft.com/office/drawing/2014/main" val="2104847331"/>
                    </a:ext>
                  </a:extLst>
                </a:gridCol>
                <a:gridCol w="468224">
                  <a:extLst>
                    <a:ext uri="{9D8B030D-6E8A-4147-A177-3AD203B41FA5}">
                      <a16:colId xmlns:a16="http://schemas.microsoft.com/office/drawing/2014/main" val="3063315365"/>
                    </a:ext>
                  </a:extLst>
                </a:gridCol>
                <a:gridCol w="468224">
                  <a:extLst>
                    <a:ext uri="{9D8B030D-6E8A-4147-A177-3AD203B41FA5}">
                      <a16:colId xmlns:a16="http://schemas.microsoft.com/office/drawing/2014/main" val="807984017"/>
                    </a:ext>
                  </a:extLst>
                </a:gridCol>
                <a:gridCol w="468224">
                  <a:extLst>
                    <a:ext uri="{9D8B030D-6E8A-4147-A177-3AD203B41FA5}">
                      <a16:colId xmlns:a16="http://schemas.microsoft.com/office/drawing/2014/main" val="60021592"/>
                    </a:ext>
                  </a:extLst>
                </a:gridCol>
                <a:gridCol w="468224">
                  <a:extLst>
                    <a:ext uri="{9D8B030D-6E8A-4147-A177-3AD203B41FA5}">
                      <a16:colId xmlns:a16="http://schemas.microsoft.com/office/drawing/2014/main" val="3089791733"/>
                    </a:ext>
                  </a:extLst>
                </a:gridCol>
                <a:gridCol w="468224">
                  <a:extLst>
                    <a:ext uri="{9D8B030D-6E8A-4147-A177-3AD203B41FA5}">
                      <a16:colId xmlns:a16="http://schemas.microsoft.com/office/drawing/2014/main" val="205775060"/>
                    </a:ext>
                  </a:extLst>
                </a:gridCol>
                <a:gridCol w="515046">
                  <a:extLst>
                    <a:ext uri="{9D8B030D-6E8A-4147-A177-3AD203B41FA5}">
                      <a16:colId xmlns:a16="http://schemas.microsoft.com/office/drawing/2014/main" val="3496558282"/>
                    </a:ext>
                  </a:extLst>
                </a:gridCol>
                <a:gridCol w="468224">
                  <a:extLst>
                    <a:ext uri="{9D8B030D-6E8A-4147-A177-3AD203B41FA5}">
                      <a16:colId xmlns:a16="http://schemas.microsoft.com/office/drawing/2014/main" val="2140410884"/>
                    </a:ext>
                  </a:extLst>
                </a:gridCol>
                <a:gridCol w="468224">
                  <a:extLst>
                    <a:ext uri="{9D8B030D-6E8A-4147-A177-3AD203B41FA5}">
                      <a16:colId xmlns:a16="http://schemas.microsoft.com/office/drawing/2014/main" val="2133730135"/>
                    </a:ext>
                  </a:extLst>
                </a:gridCol>
                <a:gridCol w="468224">
                  <a:extLst>
                    <a:ext uri="{9D8B030D-6E8A-4147-A177-3AD203B41FA5}">
                      <a16:colId xmlns:a16="http://schemas.microsoft.com/office/drawing/2014/main" val="1531797726"/>
                    </a:ext>
                  </a:extLst>
                </a:gridCol>
                <a:gridCol w="468224">
                  <a:extLst>
                    <a:ext uri="{9D8B030D-6E8A-4147-A177-3AD203B41FA5}">
                      <a16:colId xmlns:a16="http://schemas.microsoft.com/office/drawing/2014/main" val="2555563617"/>
                    </a:ext>
                  </a:extLst>
                </a:gridCol>
                <a:gridCol w="468224">
                  <a:extLst>
                    <a:ext uri="{9D8B030D-6E8A-4147-A177-3AD203B41FA5}">
                      <a16:colId xmlns:a16="http://schemas.microsoft.com/office/drawing/2014/main" val="3929217931"/>
                    </a:ext>
                  </a:extLst>
                </a:gridCol>
                <a:gridCol w="468224">
                  <a:extLst>
                    <a:ext uri="{9D8B030D-6E8A-4147-A177-3AD203B41FA5}">
                      <a16:colId xmlns:a16="http://schemas.microsoft.com/office/drawing/2014/main" val="3942095278"/>
                    </a:ext>
                  </a:extLst>
                </a:gridCol>
                <a:gridCol w="468224">
                  <a:extLst>
                    <a:ext uri="{9D8B030D-6E8A-4147-A177-3AD203B41FA5}">
                      <a16:colId xmlns:a16="http://schemas.microsoft.com/office/drawing/2014/main" val="1173336068"/>
                    </a:ext>
                  </a:extLst>
                </a:gridCol>
              </a:tblGrid>
              <a:tr h="388148">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Hospital HCWs</a:t>
                      </a:r>
                    </a:p>
                  </a:txBody>
                  <a:tcPr marL="5676" marR="5676" marT="5676"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54657307"/>
                  </a:ext>
                </a:extLst>
              </a:tr>
              <a:tr h="698663">
                <a:tc>
                  <a:txBody>
                    <a:bodyPr/>
                    <a:lstStyle/>
                    <a:p>
                      <a:pPr algn="l" fontAlgn="b"/>
                      <a:r>
                        <a:rPr lang="en-IE" sz="1100" b="0" i="0" u="none" strike="noStrike">
                          <a:solidFill>
                            <a:srgbClr val="000000"/>
                          </a:solidFill>
                          <a:effectLst/>
                          <a:highlight>
                            <a:srgbClr val="BA1F46"/>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501396112"/>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PUBLIC HOSPITALS</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50</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435707134"/>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ELIGIBLE STAFF CATEGORY SIZE</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gridSpan="7">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l" fontAlgn="b"/>
                      <a:r>
                        <a:rPr lang="en-IE" sz="1100" b="0" i="0" u="none" strike="noStrike">
                          <a:solidFill>
                            <a:srgbClr val="000000"/>
                          </a:solidFill>
                          <a:effectLst/>
                          <a:highlight>
                            <a:srgbClr val="95B3D7"/>
                          </a:highlight>
                          <a:latin typeface="Arial" panose="020B0604020202020204" pitchFamily="34" charset="0"/>
                        </a:rPr>
                        <a:t> </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2339581691"/>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&lt;250</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6.7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8.1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8.9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12.7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23.1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40.1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42.4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49.4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67.4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52.9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44.6</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39.4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519202565"/>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250-499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28.9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19.8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22.5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24.3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32.2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46.5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49.4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50.5</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70.6</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58.9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56.1</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50.3</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625145592"/>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500-999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19.3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14.2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22.1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24.8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34.3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46.1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52.2</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60</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72.9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66.3</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54.4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52.0</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643290890"/>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1000-1999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21.1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18.3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23.1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31.3</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IE" sz="1100" b="0" i="0" u="none" strike="noStrike">
                          <a:solidFill>
                            <a:srgbClr val="000000"/>
                          </a:solidFill>
                          <a:effectLst/>
                          <a:highlight>
                            <a:srgbClr val="D0D8E8"/>
                          </a:highlight>
                          <a:latin typeface="Calibri" panose="020F0502020204030204" pitchFamily="34" charset="0"/>
                        </a:rPr>
                        <a:t>44.4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56.2</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70.4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61.0</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49.5</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b"/>
                      <a:r>
                        <a:rPr lang="en-IE" sz="1100" b="0" i="0" u="none" strike="noStrike">
                          <a:solidFill>
                            <a:srgbClr val="000000"/>
                          </a:solidFill>
                          <a:effectLst/>
                          <a:highlight>
                            <a:srgbClr val="D0D8E8"/>
                          </a:highlight>
                          <a:latin typeface="Calibri" panose="020F0502020204030204" pitchFamily="34" charset="0"/>
                        </a:rPr>
                        <a:t>50.6</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703087677"/>
                  </a:ext>
                </a:extLst>
              </a:tr>
              <a:tr h="38814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&gt;=2000</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19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20.2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27.1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26.5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26.7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35.6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44.7</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54.6</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60.8</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71.8</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65.4</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55.9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b"/>
                      <a:r>
                        <a:rPr lang="en-IE" sz="1100" b="0" i="0" u="none" strike="noStrike">
                          <a:solidFill>
                            <a:srgbClr val="000000"/>
                          </a:solidFill>
                          <a:effectLst/>
                          <a:highlight>
                            <a:srgbClr val="E9EDF4"/>
                          </a:highlight>
                          <a:latin typeface="Calibri" panose="020F0502020204030204" pitchFamily="34" charset="0"/>
                        </a:rPr>
                        <a:t>50.9</a:t>
                      </a:r>
                    </a:p>
                  </a:txBody>
                  <a:tcPr marL="5676" marR="5676" marT="567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550198262"/>
                  </a:ext>
                </a:extLst>
              </a:tr>
              <a:tr h="372620">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UPTAKE (%) PUBLIC HOSPITALS ONLY</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18.1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17.6</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24.1</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23.5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25.2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34.0</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44.8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53.2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58.9</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71.4</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64.5</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a:solidFill>
                            <a:srgbClr val="000000"/>
                          </a:solidFill>
                          <a:effectLst/>
                          <a:highlight>
                            <a:srgbClr val="E9EDF4"/>
                          </a:highlight>
                          <a:latin typeface="Calibri" panose="020F0502020204030204" pitchFamily="34" charset="0"/>
                        </a:rPr>
                        <a:t>54.2</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IE" sz="1100" b="1" i="0" u="none" strike="noStrike" dirty="0">
                          <a:solidFill>
                            <a:srgbClr val="000000"/>
                          </a:solidFill>
                          <a:effectLst/>
                          <a:highlight>
                            <a:srgbClr val="E9EDF4"/>
                          </a:highlight>
                          <a:latin typeface="Calibri" panose="020F0502020204030204" pitchFamily="34" charset="0"/>
                        </a:rPr>
                        <a:t>50.8</a:t>
                      </a:r>
                    </a:p>
                  </a:txBody>
                  <a:tcPr marL="5676" marR="5676" marT="567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1137328198"/>
                  </a:ext>
                </a:extLst>
              </a:tr>
            </a:tbl>
          </a:graphicData>
        </a:graphic>
      </p:graphicFrame>
    </p:spTree>
    <p:extLst>
      <p:ext uri="{BB962C8B-B14F-4D97-AF65-F5344CB8AC3E}">
        <p14:creationId xmlns:p14="http://schemas.microsoft.com/office/powerpoint/2010/main" val="286417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72" y="25289"/>
            <a:ext cx="1190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88" y="260648"/>
            <a:ext cx="7232331" cy="998984"/>
          </a:xfrm>
        </p:spPr>
        <p:txBody>
          <a:bodyPr>
            <a:noAutofit/>
          </a:bodyPr>
          <a:lstStyle/>
          <a:p>
            <a:r>
              <a:rPr lang="en-IE" sz="2000" b="1" dirty="0">
                <a:solidFill>
                  <a:srgbClr val="BA1F46"/>
                </a:solidFill>
                <a:latin typeface="Tahoma" panose="020B0604030504040204" pitchFamily="34" charset="0"/>
                <a:ea typeface="Tahoma" panose="020B0604030504040204" pitchFamily="34" charset="0"/>
                <a:cs typeface="Tahoma" panose="020B0604030504040204" pitchFamily="34" charset="0"/>
              </a:rPr>
              <a:t>Influenza vaccine uptake in private hospital-based HCWs in private hospitals by Season*</a:t>
            </a:r>
          </a:p>
        </p:txBody>
      </p:sp>
      <p:sp>
        <p:nvSpPr>
          <p:cNvPr id="7" name="Shape 1073741829"/>
          <p:cNvSpPr>
            <a:spLocks noChangeArrowheads="1"/>
          </p:cNvSpPr>
          <p:nvPr/>
        </p:nvSpPr>
        <p:spPr bwMode="auto">
          <a:xfrm>
            <a:off x="12" y="6525344"/>
            <a:ext cx="9143999" cy="332656"/>
          </a:xfrm>
          <a:prstGeom prst="rect">
            <a:avLst/>
          </a:prstGeom>
          <a:solidFill>
            <a:srgbClr val="BA1F46"/>
          </a:solidFill>
          <a:ln>
            <a:noFill/>
          </a:ln>
        </p:spPr>
        <p:txBody>
          <a:bodyPr vert="horz" wrap="square" lIns="91440" tIns="45720" rIns="91440" bIns="45720" numCol="1" anchor="t" anchorCtr="0" compatLnSpc="1">
            <a:prstTxWarp prst="textNoShape">
              <a:avLst/>
            </a:prstTxWarp>
          </a:bodyPr>
          <a:lstStyle/>
          <a:p>
            <a:endParaRPr lang="en-IE" sz="2000" b="1" dirty="0">
              <a:solidFill>
                <a:schemeClr val="bg1"/>
              </a:solidFill>
            </a:endParaRPr>
          </a:p>
        </p:txBody>
      </p:sp>
      <p:graphicFrame>
        <p:nvGraphicFramePr>
          <p:cNvPr id="5" name="Content Placeholder 4">
            <a:extLst>
              <a:ext uri="{FF2B5EF4-FFF2-40B4-BE49-F238E27FC236}">
                <a16:creationId xmlns:a16="http://schemas.microsoft.com/office/drawing/2014/main" id="{3029DB70-5849-0320-BED1-160D95619A76}"/>
              </a:ext>
            </a:extLst>
          </p:cNvPr>
          <p:cNvGraphicFramePr>
            <a:graphicFrameLocks noGrp="1"/>
          </p:cNvGraphicFramePr>
          <p:nvPr>
            <p:ph idx="1"/>
            <p:extLst>
              <p:ext uri="{D42A27DB-BD31-4B8C-83A1-F6EECF244321}">
                <p14:modId xmlns:p14="http://schemas.microsoft.com/office/powerpoint/2010/main" val="1279854078"/>
              </p:ext>
            </p:extLst>
          </p:nvPr>
        </p:nvGraphicFramePr>
        <p:xfrm>
          <a:off x="457198" y="1494991"/>
          <a:ext cx="8229604" cy="2124282"/>
        </p:xfrm>
        <a:graphic>
          <a:graphicData uri="http://schemas.openxmlformats.org/drawingml/2006/table">
            <a:tbl>
              <a:tblPr/>
              <a:tblGrid>
                <a:gridCol w="2210023">
                  <a:extLst>
                    <a:ext uri="{9D8B030D-6E8A-4147-A177-3AD203B41FA5}">
                      <a16:colId xmlns:a16="http://schemas.microsoft.com/office/drawing/2014/main" val="1460218312"/>
                    </a:ext>
                  </a:extLst>
                </a:gridCol>
                <a:gridCol w="459510">
                  <a:extLst>
                    <a:ext uri="{9D8B030D-6E8A-4147-A177-3AD203B41FA5}">
                      <a16:colId xmlns:a16="http://schemas.microsoft.com/office/drawing/2014/main" val="205557631"/>
                    </a:ext>
                  </a:extLst>
                </a:gridCol>
                <a:gridCol w="459510">
                  <a:extLst>
                    <a:ext uri="{9D8B030D-6E8A-4147-A177-3AD203B41FA5}">
                      <a16:colId xmlns:a16="http://schemas.microsoft.com/office/drawing/2014/main" val="2796437819"/>
                    </a:ext>
                  </a:extLst>
                </a:gridCol>
                <a:gridCol w="459510">
                  <a:extLst>
                    <a:ext uri="{9D8B030D-6E8A-4147-A177-3AD203B41FA5}">
                      <a16:colId xmlns:a16="http://schemas.microsoft.com/office/drawing/2014/main" val="283050560"/>
                    </a:ext>
                  </a:extLst>
                </a:gridCol>
                <a:gridCol w="459510">
                  <a:extLst>
                    <a:ext uri="{9D8B030D-6E8A-4147-A177-3AD203B41FA5}">
                      <a16:colId xmlns:a16="http://schemas.microsoft.com/office/drawing/2014/main" val="3263411902"/>
                    </a:ext>
                  </a:extLst>
                </a:gridCol>
                <a:gridCol w="459510">
                  <a:extLst>
                    <a:ext uri="{9D8B030D-6E8A-4147-A177-3AD203B41FA5}">
                      <a16:colId xmlns:a16="http://schemas.microsoft.com/office/drawing/2014/main" val="3920962140"/>
                    </a:ext>
                  </a:extLst>
                </a:gridCol>
                <a:gridCol w="505461">
                  <a:extLst>
                    <a:ext uri="{9D8B030D-6E8A-4147-A177-3AD203B41FA5}">
                      <a16:colId xmlns:a16="http://schemas.microsoft.com/office/drawing/2014/main" val="2505376273"/>
                    </a:ext>
                  </a:extLst>
                </a:gridCol>
                <a:gridCol w="459510">
                  <a:extLst>
                    <a:ext uri="{9D8B030D-6E8A-4147-A177-3AD203B41FA5}">
                      <a16:colId xmlns:a16="http://schemas.microsoft.com/office/drawing/2014/main" val="987693545"/>
                    </a:ext>
                  </a:extLst>
                </a:gridCol>
                <a:gridCol w="459510">
                  <a:extLst>
                    <a:ext uri="{9D8B030D-6E8A-4147-A177-3AD203B41FA5}">
                      <a16:colId xmlns:a16="http://schemas.microsoft.com/office/drawing/2014/main" val="726327660"/>
                    </a:ext>
                  </a:extLst>
                </a:gridCol>
                <a:gridCol w="459510">
                  <a:extLst>
                    <a:ext uri="{9D8B030D-6E8A-4147-A177-3AD203B41FA5}">
                      <a16:colId xmlns:a16="http://schemas.microsoft.com/office/drawing/2014/main" val="2529767909"/>
                    </a:ext>
                  </a:extLst>
                </a:gridCol>
                <a:gridCol w="459510">
                  <a:extLst>
                    <a:ext uri="{9D8B030D-6E8A-4147-A177-3AD203B41FA5}">
                      <a16:colId xmlns:a16="http://schemas.microsoft.com/office/drawing/2014/main" val="1801496677"/>
                    </a:ext>
                  </a:extLst>
                </a:gridCol>
                <a:gridCol w="459510">
                  <a:extLst>
                    <a:ext uri="{9D8B030D-6E8A-4147-A177-3AD203B41FA5}">
                      <a16:colId xmlns:a16="http://schemas.microsoft.com/office/drawing/2014/main" val="2634652440"/>
                    </a:ext>
                  </a:extLst>
                </a:gridCol>
                <a:gridCol w="459510">
                  <a:extLst>
                    <a:ext uri="{9D8B030D-6E8A-4147-A177-3AD203B41FA5}">
                      <a16:colId xmlns:a16="http://schemas.microsoft.com/office/drawing/2014/main" val="57170676"/>
                    </a:ext>
                  </a:extLst>
                </a:gridCol>
                <a:gridCol w="459510">
                  <a:extLst>
                    <a:ext uri="{9D8B030D-6E8A-4147-A177-3AD203B41FA5}">
                      <a16:colId xmlns:a16="http://schemas.microsoft.com/office/drawing/2014/main" val="2913773471"/>
                    </a:ext>
                  </a:extLst>
                </a:gridCol>
              </a:tblGrid>
              <a:tr h="360661">
                <a:tc>
                  <a:txBody>
                    <a:bodyPr/>
                    <a:lstStyle/>
                    <a:p>
                      <a:pPr algn="just" rtl="0" fontAlgn="ctr"/>
                      <a:r>
                        <a:rPr lang="en-IE" sz="1100" b="1" i="0" u="none" strike="noStrike">
                          <a:solidFill>
                            <a:srgbClr val="FFFFFF"/>
                          </a:solidFill>
                          <a:effectLst/>
                          <a:highlight>
                            <a:srgbClr val="BA1F46"/>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1F46"/>
                    </a:solidFill>
                  </a:tcPr>
                </a:tc>
                <a:tc gridSpan="13">
                  <a:txBody>
                    <a:bodyPr/>
                    <a:lstStyle/>
                    <a:p>
                      <a:pPr algn="r" rtl="0" fontAlgn="ctr"/>
                      <a:r>
                        <a:rPr lang="en-GB" sz="1100" b="1" i="0" u="none" strike="noStrike">
                          <a:solidFill>
                            <a:srgbClr val="FFFFFF"/>
                          </a:solidFill>
                          <a:effectLst/>
                          <a:highlight>
                            <a:srgbClr val="BA1F46"/>
                          </a:highlight>
                          <a:latin typeface="Calibri" panose="020F0502020204030204" pitchFamily="34" charset="0"/>
                        </a:rPr>
                        <a:t>Seasonal % Uptake in Hospital HCWs</a:t>
                      </a:r>
                    </a:p>
                  </a:txBody>
                  <a:tcPr marL="5586" marR="5586" marT="5586"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BA1F46"/>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037040939"/>
                  </a:ext>
                </a:extLst>
              </a:tr>
              <a:tr h="493228">
                <a:tc>
                  <a:txBody>
                    <a:bodyPr/>
                    <a:lstStyle/>
                    <a:p>
                      <a:pPr algn="l" fontAlgn="b"/>
                      <a:r>
                        <a:rPr lang="en-IE" sz="1100" b="0" i="0" u="none" strike="noStrike" dirty="0">
                          <a:solidFill>
                            <a:srgbClr val="000000"/>
                          </a:solidFill>
                          <a:effectLst/>
                          <a:highlight>
                            <a:srgbClr val="BA1F46"/>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2011-2012</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2012-2013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2013-2014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2014-2015</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2015-2016</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2016-2017‡</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2017-2018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2018-2019</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2019-2020</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2020-2021</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2021-2022</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2022-2023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FFFFFF"/>
                          </a:solidFill>
                          <a:effectLst/>
                          <a:highlight>
                            <a:srgbClr val="BA1F46"/>
                          </a:highlight>
                          <a:latin typeface="Calibri" panose="020F0502020204030204" pitchFamily="34" charset="0"/>
                        </a:rPr>
                        <a:t>2023-2024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extLst>
                  <a:ext uri="{0D108BD9-81ED-4DB2-BD59-A6C34878D82A}">
                    <a16:rowId xmlns:a16="http://schemas.microsoft.com/office/drawing/2014/main" val="351497755"/>
                  </a:ext>
                </a:extLst>
              </a:tr>
              <a:tr h="36066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NO. PARTICIPATING PRIVATE HOSPITALS</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1</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0</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5</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5</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7</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6</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1" i="1" u="none" strike="noStrike">
                          <a:solidFill>
                            <a:srgbClr val="000000"/>
                          </a:solidFill>
                          <a:effectLst/>
                          <a:highlight>
                            <a:srgbClr val="E9EDF4"/>
                          </a:highlight>
                          <a:latin typeface="Calibri" panose="020F0502020204030204" pitchFamily="34" charset="0"/>
                        </a:rPr>
                        <a:t>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631442328"/>
                  </a:ext>
                </a:extLst>
              </a:tr>
              <a:tr h="360661">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UPTAKE (%) PRIVATE HOSPITALS ONLY</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22</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n/a</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29.4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27.7</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21</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29.8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37.4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41.7</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50.8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60.3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54.6</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47.8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r" rtl="0" fontAlgn="ctr"/>
                      <a:r>
                        <a:rPr lang="en-IE" sz="1100" b="1" i="0" u="none" strike="noStrike">
                          <a:solidFill>
                            <a:srgbClr val="000000"/>
                          </a:solidFill>
                          <a:effectLst/>
                          <a:highlight>
                            <a:srgbClr val="95B3D7"/>
                          </a:highlight>
                          <a:latin typeface="Calibri" panose="020F0502020204030204" pitchFamily="34" charset="0"/>
                        </a:rPr>
                        <a:t>41.2</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extLst>
                  <a:ext uri="{0D108BD9-81ED-4DB2-BD59-A6C34878D82A}">
                    <a16:rowId xmlns:a16="http://schemas.microsoft.com/office/drawing/2014/main" val="3599782152"/>
                  </a:ext>
                </a:extLst>
              </a:tr>
              <a:tr h="202838">
                <a:tc>
                  <a:txBody>
                    <a:bodyPr/>
                    <a:lstStyle/>
                    <a:p>
                      <a:pPr algn="l" rtl="0" fontAlgn="ctr"/>
                      <a:r>
                        <a:rPr lang="en-IE" sz="1100" b="1" i="0" u="none" strike="noStrike">
                          <a:solidFill>
                            <a:srgbClr val="FFFFFF"/>
                          </a:solidFill>
                          <a:effectLst/>
                          <a:highlight>
                            <a:srgbClr val="BA1F46"/>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A1F46"/>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en-IE" sz="1100" b="0" i="0" u="none" strike="noStrike">
                          <a:solidFill>
                            <a:srgbClr val="000000"/>
                          </a:solidFill>
                          <a:effectLst/>
                          <a:highlight>
                            <a:srgbClr val="E9EDF4"/>
                          </a:highlight>
                          <a:latin typeface="Calibri" panose="020F0502020204030204" pitchFamily="34" charset="0"/>
                        </a:rPr>
                        <a:t> </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b"/>
                      <a:r>
                        <a:rPr lang="en-IE" sz="1100" b="0" i="0" u="none" strike="noStrike">
                          <a:solidFill>
                            <a:srgbClr val="000000"/>
                          </a:solidFill>
                          <a:effectLst/>
                          <a:highlight>
                            <a:srgbClr val="E9EDF4"/>
                          </a:highlight>
                          <a:latin typeface="Arial" panose="020B0604020202020204" pitchFamily="34" charset="0"/>
                        </a:rPr>
                        <a:t> </a:t>
                      </a:r>
                    </a:p>
                  </a:txBody>
                  <a:tcPr marL="5586" marR="5586" marT="558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268009500"/>
                  </a:ext>
                </a:extLst>
              </a:tr>
              <a:tr h="346233">
                <a:tc>
                  <a:txBody>
                    <a:bodyPr/>
                    <a:lstStyle/>
                    <a:p>
                      <a:pPr algn="l" rtl="0" fontAlgn="ctr"/>
                      <a:r>
                        <a:rPr lang="en-GB" sz="1100" b="1" i="0" u="none" strike="noStrike">
                          <a:solidFill>
                            <a:srgbClr val="FFFFFF"/>
                          </a:solidFill>
                          <a:effectLst/>
                          <a:highlight>
                            <a:srgbClr val="BA1F46"/>
                          </a:highlight>
                          <a:latin typeface="Calibri" panose="020F0502020204030204" pitchFamily="34" charset="0"/>
                        </a:rPr>
                        <a:t>UPTAKE (%) ALL HOSPITALS INCL. PRIVATE</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1F46"/>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18.1</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17.6</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24.4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23.6</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25.1</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33.8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44.4</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52.3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58.3</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71.0</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64.0</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a:solidFill>
                            <a:srgbClr val="000000"/>
                          </a:solidFill>
                          <a:effectLst/>
                          <a:highlight>
                            <a:srgbClr val="D0D8E8"/>
                          </a:highlight>
                          <a:latin typeface="Calibri" panose="020F0502020204030204" pitchFamily="34" charset="0"/>
                        </a:rPr>
                        <a:t>54.2</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tc>
                  <a:txBody>
                    <a:bodyPr/>
                    <a:lstStyle/>
                    <a:p>
                      <a:pPr algn="r" rtl="0" fontAlgn="ctr"/>
                      <a:r>
                        <a:rPr lang="en-IE" sz="1100" b="1" i="0" u="none" strike="noStrike" dirty="0">
                          <a:solidFill>
                            <a:srgbClr val="000000"/>
                          </a:solidFill>
                          <a:effectLst/>
                          <a:highlight>
                            <a:srgbClr val="D0D8E8"/>
                          </a:highlight>
                          <a:latin typeface="Calibri" panose="020F0502020204030204" pitchFamily="34" charset="0"/>
                        </a:rPr>
                        <a:t>50.8</a:t>
                      </a:r>
                    </a:p>
                  </a:txBody>
                  <a:tcPr marL="5586" marR="5586" marT="55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8E8"/>
                    </a:solidFill>
                  </a:tcPr>
                </a:tc>
                <a:extLst>
                  <a:ext uri="{0D108BD9-81ED-4DB2-BD59-A6C34878D82A}">
                    <a16:rowId xmlns:a16="http://schemas.microsoft.com/office/drawing/2014/main" val="1578443848"/>
                  </a:ext>
                </a:extLst>
              </a:tr>
            </a:tbl>
          </a:graphicData>
        </a:graphic>
      </p:graphicFrame>
    </p:spTree>
    <p:extLst>
      <p:ext uri="{BB962C8B-B14F-4D97-AF65-F5344CB8AC3E}">
        <p14:creationId xmlns:p14="http://schemas.microsoft.com/office/powerpoint/2010/main" val="1560650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6772</TotalTime>
  <Words>9186</Words>
  <Application>Microsoft Office PowerPoint</Application>
  <PresentationFormat>On-screen Show (4:3)</PresentationFormat>
  <Paragraphs>2437</Paragraphs>
  <Slides>59</Slides>
  <Notes>53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Tahoma</vt:lpstr>
      <vt:lpstr>Office Theme</vt:lpstr>
      <vt:lpstr>Health Protection Surveillance Centre July 2024</vt:lpstr>
      <vt:lpstr>Background</vt:lpstr>
      <vt:lpstr>Methods</vt:lpstr>
      <vt:lpstr>Hospitals Uptake among Hospital–based HCWs</vt:lpstr>
      <vt:lpstr>HCW influenza vaccine uptake, public hospitals, by influenza season, Ireland*</vt:lpstr>
      <vt:lpstr>Influenza vaccine uptake in public hospital-based HCWs by hospital group and season*</vt:lpstr>
      <vt:lpstr>Influenza vaccine uptake in public hospital-based HCWs by staff category grade and season*</vt:lpstr>
      <vt:lpstr>Influenza vaccine uptake in public hospital-based HCWs by staff size and season*</vt:lpstr>
      <vt:lpstr>Influenza vaccine uptake in private hospital-based HCWs in private hospitals by Season*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Long-Term/Residential Care Facilities (LTCFs)  HCW Uptake among Long-Term Residents and Respite Residents</vt:lpstr>
      <vt:lpstr>Influenza vaccine uptake among HCWs in public LTCFs by influenza season, Ireland*</vt:lpstr>
      <vt:lpstr>Influenza vaccine uptake in LTCF-based HCWs by HSE Health Region and season*</vt:lpstr>
      <vt:lpstr>Influenza vaccine uptake in LTCF-based HCWs by staff category grade and season*</vt:lpstr>
      <vt:lpstr>Influenza vaccine uptake in LTCF-based HCWs by staff size and season*</vt:lpstr>
      <vt:lpstr>Influenza vaccine uptake in private LTCFs by season*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Influenza vaccine uptake (%) by CHO in LTCF Long-Term residents Based on Point Prevalence Surveys (PPSs) by CHO and by season from  2017-2018 to 2023-2024</vt:lpstr>
      <vt:lpstr>Influenza vaccine uptake (%) by RHA in LTCF Long-Term residents Based on Point Prevalence Surveys (PPSs) by HSE Health Region and by season from 2017-2018 to 2023-2024</vt:lpstr>
      <vt:lpstr>Influenza vaccine uptake (%) by CHO in LTCF Respite residents Based on Point Prevalence Surveys (PPSs) by CHO and by season from 2017-2018 to 2023-2024</vt:lpstr>
      <vt:lpstr>Influenza vaccine uptake (%) by RHA in LTCF Respite residents Based on Point Prevalence Surveys (PPSs) by RHA and by season from 2017-2018 to 2023-2024</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Piaras O lorcain</dc:creator>
  <cp:lastModifiedBy>Piaras O'Lorcain</cp:lastModifiedBy>
  <cp:revision>258</cp:revision>
  <dcterms:created xsi:type="dcterms:W3CDTF">2018-08-14T13:15:56Z</dcterms:created>
  <dcterms:modified xsi:type="dcterms:W3CDTF">2024-07-19T14:11:00Z</dcterms:modified>
</cp:coreProperties>
</file>