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4"/>
  </p:notesMasterIdLst>
  <p:handoutMasterIdLst>
    <p:handoutMasterId r:id="rId15"/>
  </p:handoutMasterIdLst>
  <p:sldIdLst>
    <p:sldId id="256" r:id="rId6"/>
    <p:sldId id="347" r:id="rId7"/>
    <p:sldId id="348" r:id="rId8"/>
    <p:sldId id="349" r:id="rId9"/>
    <p:sldId id="331" r:id="rId10"/>
    <p:sldId id="346" r:id="rId11"/>
    <p:sldId id="351" r:id="rId12"/>
    <p:sldId id="350" r:id="rId13"/>
  </p:sldIdLst>
  <p:sldSz cx="9144000" cy="6858000" type="screen4x3"/>
  <p:notesSz cx="9926638" cy="67976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rvaligoe" initials="di" lastIdx="1" clrIdx="0"/>
  <p:cmAuthor id="1" name="dervali" initials="d" lastIdx="24" clrIdx="1"/>
  <p:cmAuthor id="2" name="Kate ODonnell" initials="KO"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E9FB"/>
    <a:srgbClr val="91F9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10" autoAdjust="0"/>
    <p:restoredTop sz="91643" autoAdjust="0"/>
  </p:normalViewPr>
  <p:slideViewPr>
    <p:cSldViewPr>
      <p:cViewPr>
        <p:scale>
          <a:sx n="80" d="100"/>
          <a:sy n="80" d="100"/>
        </p:scale>
        <p:origin x="-1548"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910" y="-77"/>
      </p:cViewPr>
      <p:guideLst>
        <p:guide orient="horz" pos="2141"/>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192.168.1.114\pub\HepHIVSTI\HIV&amp;STIs\RequestsforInfo\External\2018\848_Anita%20Ghafoor%20Butt_USI%20SHAG%20press%20release-HPSC%202017%20STI%20data\Data%20tab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'[Data table.xlsx]distribution by sex'!$C$10</c:f>
              <c:strCache>
                <c:ptCount val="1"/>
                <c:pt idx="0">
                  <c:v>% Female</c:v>
                </c:pt>
              </c:strCache>
            </c:strRef>
          </c:tx>
          <c:spPr>
            <a:solidFill>
              <a:schemeClr val="accent2"/>
            </a:solidFill>
          </c:spPr>
          <c:invertIfNegative val="0"/>
          <c:dLbls>
            <c:txPr>
              <a:bodyPr/>
              <a:lstStyle/>
              <a:p>
                <a:pPr>
                  <a:defRPr sz="1600"/>
                </a:pPr>
                <a:endParaRPr lang="en-US"/>
              </a:p>
            </c:txPr>
            <c:showLegendKey val="0"/>
            <c:showVal val="1"/>
            <c:showCatName val="0"/>
            <c:showSerName val="0"/>
            <c:showPercent val="0"/>
            <c:showBubbleSize val="0"/>
            <c:showLeaderLines val="0"/>
          </c:dLbls>
          <c:cat>
            <c:strRef>
              <c:f>'[Data table.xlsx]distribution by sex'!$B$11:$B$14</c:f>
              <c:strCache>
                <c:ptCount val="4"/>
                <c:pt idx="0">
                  <c:v>Genital Herpes</c:v>
                </c:pt>
                <c:pt idx="1">
                  <c:v>Chlamydia</c:v>
                </c:pt>
                <c:pt idx="2">
                  <c:v>Gonorrhoea</c:v>
                </c:pt>
                <c:pt idx="3">
                  <c:v>Overall </c:v>
                </c:pt>
              </c:strCache>
            </c:strRef>
          </c:cat>
          <c:val>
            <c:numRef>
              <c:f>'[Data table.xlsx]distribution by sex'!$C$11:$C$14</c:f>
              <c:numCache>
                <c:formatCode>0</c:formatCode>
                <c:ptCount val="4"/>
                <c:pt idx="0">
                  <c:v>81.4070351758794</c:v>
                </c:pt>
                <c:pt idx="1">
                  <c:v>62.016129032258064</c:v>
                </c:pt>
                <c:pt idx="2">
                  <c:v>33.026467203682394</c:v>
                </c:pt>
                <c:pt idx="3">
                  <c:v>59.390667180871581</c:v>
                </c:pt>
              </c:numCache>
            </c:numRef>
          </c:val>
        </c:ser>
        <c:ser>
          <c:idx val="1"/>
          <c:order val="1"/>
          <c:tx>
            <c:strRef>
              <c:f>'[Data table.xlsx]distribution by sex'!$D$10</c:f>
              <c:strCache>
                <c:ptCount val="1"/>
                <c:pt idx="0">
                  <c:v>% Male</c:v>
                </c:pt>
              </c:strCache>
            </c:strRef>
          </c:tx>
          <c:spPr>
            <a:solidFill>
              <a:schemeClr val="accent1"/>
            </a:solidFill>
          </c:spPr>
          <c:invertIfNegative val="0"/>
          <c:dLbls>
            <c:txPr>
              <a:bodyPr/>
              <a:lstStyle/>
              <a:p>
                <a:pPr>
                  <a:defRPr sz="1600"/>
                </a:pPr>
                <a:endParaRPr lang="en-US"/>
              </a:p>
            </c:txPr>
            <c:showLegendKey val="0"/>
            <c:showVal val="1"/>
            <c:showCatName val="0"/>
            <c:showSerName val="0"/>
            <c:showPercent val="0"/>
            <c:showBubbleSize val="0"/>
            <c:showLeaderLines val="0"/>
          </c:dLbls>
          <c:cat>
            <c:strRef>
              <c:f>'[Data table.xlsx]distribution by sex'!$B$11:$B$14</c:f>
              <c:strCache>
                <c:ptCount val="4"/>
                <c:pt idx="0">
                  <c:v>Genital Herpes</c:v>
                </c:pt>
                <c:pt idx="1">
                  <c:v>Chlamydia</c:v>
                </c:pt>
                <c:pt idx="2">
                  <c:v>Gonorrhoea</c:v>
                </c:pt>
                <c:pt idx="3">
                  <c:v>Overall </c:v>
                </c:pt>
              </c:strCache>
            </c:strRef>
          </c:cat>
          <c:val>
            <c:numRef>
              <c:f>'[Data table.xlsx]distribution by sex'!$D$11:$D$14</c:f>
              <c:numCache>
                <c:formatCode>0</c:formatCode>
                <c:ptCount val="4"/>
                <c:pt idx="0">
                  <c:v>18.592964824120603</c:v>
                </c:pt>
                <c:pt idx="1">
                  <c:v>37.983870967741936</c:v>
                </c:pt>
                <c:pt idx="2">
                  <c:v>66.973532796317599</c:v>
                </c:pt>
                <c:pt idx="3">
                  <c:v>40.609332819128426</c:v>
                </c:pt>
              </c:numCache>
            </c:numRef>
          </c:val>
        </c:ser>
        <c:dLbls>
          <c:showLegendKey val="0"/>
          <c:showVal val="0"/>
          <c:showCatName val="0"/>
          <c:showSerName val="0"/>
          <c:showPercent val="0"/>
          <c:showBubbleSize val="0"/>
        </c:dLbls>
        <c:gapWidth val="150"/>
        <c:overlap val="100"/>
        <c:axId val="137728768"/>
        <c:axId val="137730304"/>
      </c:barChart>
      <c:catAx>
        <c:axId val="137728768"/>
        <c:scaling>
          <c:orientation val="minMax"/>
        </c:scaling>
        <c:delete val="0"/>
        <c:axPos val="l"/>
        <c:majorTickMark val="out"/>
        <c:minorTickMark val="none"/>
        <c:tickLblPos val="nextTo"/>
        <c:spPr>
          <a:ln>
            <a:noFill/>
          </a:ln>
        </c:spPr>
        <c:txPr>
          <a:bodyPr/>
          <a:lstStyle/>
          <a:p>
            <a:pPr>
              <a:defRPr sz="1600"/>
            </a:pPr>
            <a:endParaRPr lang="en-US"/>
          </a:p>
        </c:txPr>
        <c:crossAx val="137730304"/>
        <c:crosses val="autoZero"/>
        <c:auto val="1"/>
        <c:lblAlgn val="ctr"/>
        <c:lblOffset val="100"/>
        <c:noMultiLvlLbl val="0"/>
      </c:catAx>
      <c:valAx>
        <c:axId val="137730304"/>
        <c:scaling>
          <c:orientation val="minMax"/>
        </c:scaling>
        <c:delete val="0"/>
        <c:axPos val="b"/>
        <c:numFmt formatCode="0%" sourceLinked="1"/>
        <c:majorTickMark val="out"/>
        <c:minorTickMark val="none"/>
        <c:tickLblPos val="nextTo"/>
        <c:txPr>
          <a:bodyPr/>
          <a:lstStyle/>
          <a:p>
            <a:pPr>
              <a:defRPr sz="1600"/>
            </a:pPr>
            <a:endParaRPr lang="en-US"/>
          </a:p>
        </c:txPr>
        <c:crossAx val="137728768"/>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1620" cy="340156"/>
          </a:xfrm>
          <a:prstGeom prst="rect">
            <a:avLst/>
          </a:prstGeom>
        </p:spPr>
        <p:txBody>
          <a:bodyPr vert="horz" lIns="91413" tIns="45706" rIns="91413" bIns="45706" rtlCol="0"/>
          <a:lstStyle>
            <a:lvl1pPr algn="l">
              <a:defRPr sz="1200"/>
            </a:lvl1pPr>
          </a:lstStyle>
          <a:p>
            <a:r>
              <a:rPr lang="en-IE" smtClean="0"/>
              <a:t>2017 provisional data</a:t>
            </a:r>
            <a:endParaRPr lang="en-IE"/>
          </a:p>
        </p:txBody>
      </p:sp>
      <p:sp>
        <p:nvSpPr>
          <p:cNvPr id="3" name="Date Placeholder 2"/>
          <p:cNvSpPr>
            <a:spLocks noGrp="1"/>
          </p:cNvSpPr>
          <p:nvPr>
            <p:ph type="dt" sz="quarter" idx="1"/>
          </p:nvPr>
        </p:nvSpPr>
        <p:spPr>
          <a:xfrm>
            <a:off x="5622700" y="0"/>
            <a:ext cx="4301620" cy="340156"/>
          </a:xfrm>
          <a:prstGeom prst="rect">
            <a:avLst/>
          </a:prstGeom>
        </p:spPr>
        <p:txBody>
          <a:bodyPr vert="horz" lIns="91413" tIns="45706" rIns="91413" bIns="45706" rtlCol="0"/>
          <a:lstStyle>
            <a:lvl1pPr algn="r">
              <a:defRPr sz="1200"/>
            </a:lvl1pPr>
          </a:lstStyle>
          <a:p>
            <a:fld id="{C0836B34-6CCF-4C41-B58B-42A165E713CB}" type="datetimeFigureOut">
              <a:rPr lang="en-IE" smtClean="0"/>
              <a:t>09/02/2018</a:t>
            </a:fld>
            <a:endParaRPr lang="en-IE"/>
          </a:p>
        </p:txBody>
      </p:sp>
      <p:sp>
        <p:nvSpPr>
          <p:cNvPr id="4" name="Footer Placeholder 3"/>
          <p:cNvSpPr>
            <a:spLocks noGrp="1"/>
          </p:cNvSpPr>
          <p:nvPr>
            <p:ph type="ftr" sz="quarter" idx="2"/>
          </p:nvPr>
        </p:nvSpPr>
        <p:spPr>
          <a:xfrm>
            <a:off x="0" y="6456433"/>
            <a:ext cx="4301620" cy="340156"/>
          </a:xfrm>
          <a:prstGeom prst="rect">
            <a:avLst/>
          </a:prstGeom>
        </p:spPr>
        <p:txBody>
          <a:bodyPr vert="horz" lIns="91413" tIns="45706" rIns="91413" bIns="45706" rtlCol="0" anchor="b"/>
          <a:lstStyle>
            <a:lvl1pPr algn="l">
              <a:defRPr sz="1200"/>
            </a:lvl1pPr>
          </a:lstStyle>
          <a:p>
            <a:r>
              <a:rPr lang="en-IE" smtClean="0"/>
              <a:t>2017 provisional data</a:t>
            </a:r>
            <a:endParaRPr lang="en-IE"/>
          </a:p>
        </p:txBody>
      </p:sp>
      <p:sp>
        <p:nvSpPr>
          <p:cNvPr id="5" name="Slide Number Placeholder 4"/>
          <p:cNvSpPr>
            <a:spLocks noGrp="1"/>
          </p:cNvSpPr>
          <p:nvPr>
            <p:ph type="sldNum" sz="quarter" idx="3"/>
          </p:nvPr>
        </p:nvSpPr>
        <p:spPr>
          <a:xfrm>
            <a:off x="5622700" y="6456433"/>
            <a:ext cx="4301620" cy="340156"/>
          </a:xfrm>
          <a:prstGeom prst="rect">
            <a:avLst/>
          </a:prstGeom>
        </p:spPr>
        <p:txBody>
          <a:bodyPr vert="horz" lIns="91413" tIns="45706" rIns="91413" bIns="45706" rtlCol="0" anchor="b"/>
          <a:lstStyle>
            <a:lvl1pPr algn="r">
              <a:defRPr sz="1200"/>
            </a:lvl1pPr>
          </a:lstStyle>
          <a:p>
            <a:fld id="{8E656A24-2553-4FA7-AA9B-0F99CACA322F}" type="slidenum">
              <a:rPr lang="en-IE" smtClean="0"/>
              <a:t>‹#›</a:t>
            </a:fld>
            <a:endParaRPr lang="en-IE"/>
          </a:p>
        </p:txBody>
      </p:sp>
    </p:spTree>
    <p:extLst>
      <p:ext uri="{BB962C8B-B14F-4D97-AF65-F5344CB8AC3E}">
        <p14:creationId xmlns:p14="http://schemas.microsoft.com/office/powerpoint/2010/main" val="256464114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1543" cy="339884"/>
          </a:xfrm>
          <a:prstGeom prst="rect">
            <a:avLst/>
          </a:prstGeom>
        </p:spPr>
        <p:txBody>
          <a:bodyPr vert="horz" lIns="91413" tIns="45706" rIns="91413" bIns="45706" rtlCol="0"/>
          <a:lstStyle>
            <a:lvl1pPr algn="l" fontAlgn="auto">
              <a:spcBef>
                <a:spcPts val="0"/>
              </a:spcBef>
              <a:spcAft>
                <a:spcPts val="0"/>
              </a:spcAft>
              <a:defRPr sz="1200">
                <a:latin typeface="+mn-lt"/>
              </a:defRPr>
            </a:lvl1pPr>
          </a:lstStyle>
          <a:p>
            <a:pPr>
              <a:defRPr/>
            </a:pPr>
            <a:r>
              <a:rPr lang="en-US" smtClean="0"/>
              <a:t>2017 provisional data</a:t>
            </a:r>
            <a:endParaRPr lang="en-US"/>
          </a:p>
        </p:txBody>
      </p:sp>
      <p:sp>
        <p:nvSpPr>
          <p:cNvPr id="3" name="Date Placeholder 2"/>
          <p:cNvSpPr>
            <a:spLocks noGrp="1"/>
          </p:cNvSpPr>
          <p:nvPr>
            <p:ph type="dt" idx="1"/>
          </p:nvPr>
        </p:nvSpPr>
        <p:spPr>
          <a:xfrm>
            <a:off x="5622798" y="1"/>
            <a:ext cx="4301543" cy="339884"/>
          </a:xfrm>
          <a:prstGeom prst="rect">
            <a:avLst/>
          </a:prstGeom>
        </p:spPr>
        <p:txBody>
          <a:bodyPr vert="horz" lIns="91413" tIns="45706" rIns="91413" bIns="45706" rtlCol="0"/>
          <a:lstStyle>
            <a:lvl1pPr algn="r" fontAlgn="auto">
              <a:spcBef>
                <a:spcPts val="0"/>
              </a:spcBef>
              <a:spcAft>
                <a:spcPts val="0"/>
              </a:spcAft>
              <a:defRPr sz="1200" smtClean="0">
                <a:latin typeface="+mn-lt"/>
              </a:defRPr>
            </a:lvl1pPr>
          </a:lstStyle>
          <a:p>
            <a:pPr>
              <a:defRPr/>
            </a:pPr>
            <a:fld id="{9964FE62-9CA1-40B0-ADAA-58579C6B25C8}" type="datetimeFigureOut">
              <a:rPr lang="en-US"/>
              <a:pPr>
                <a:defRPr/>
              </a:pPr>
              <a:t>2/9/2018</a:t>
            </a:fld>
            <a:endParaRPr lang="en-US"/>
          </a:p>
        </p:txBody>
      </p:sp>
      <p:sp>
        <p:nvSpPr>
          <p:cNvPr id="4" name="Slide Image Placeholder 3"/>
          <p:cNvSpPr>
            <a:spLocks noGrp="1" noRot="1" noChangeAspect="1"/>
          </p:cNvSpPr>
          <p:nvPr>
            <p:ph type="sldImg" idx="2"/>
          </p:nvPr>
        </p:nvSpPr>
        <p:spPr>
          <a:xfrm>
            <a:off x="3262313" y="509588"/>
            <a:ext cx="3402012" cy="2551112"/>
          </a:xfrm>
          <a:prstGeom prst="rect">
            <a:avLst/>
          </a:prstGeom>
          <a:noFill/>
          <a:ln w="12700">
            <a:solidFill>
              <a:prstClr val="black"/>
            </a:solidFill>
          </a:ln>
        </p:spPr>
        <p:txBody>
          <a:bodyPr vert="horz" lIns="91413" tIns="45706" rIns="91413" bIns="45706" rtlCol="0" anchor="ctr"/>
          <a:lstStyle/>
          <a:p>
            <a:pPr lvl="0"/>
            <a:endParaRPr lang="en-US" noProof="0"/>
          </a:p>
        </p:txBody>
      </p:sp>
      <p:sp>
        <p:nvSpPr>
          <p:cNvPr id="5" name="Notes Placeholder 4"/>
          <p:cNvSpPr>
            <a:spLocks noGrp="1"/>
          </p:cNvSpPr>
          <p:nvPr>
            <p:ph type="body" sz="quarter" idx="3"/>
          </p:nvPr>
        </p:nvSpPr>
        <p:spPr>
          <a:xfrm>
            <a:off x="992664" y="3228896"/>
            <a:ext cx="7941310" cy="3058953"/>
          </a:xfrm>
          <a:prstGeom prst="rect">
            <a:avLst/>
          </a:prstGeom>
        </p:spPr>
        <p:txBody>
          <a:bodyPr vert="horz" lIns="91413" tIns="45706" rIns="91413" bIns="4570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6456612"/>
            <a:ext cx="4301543" cy="339884"/>
          </a:xfrm>
          <a:prstGeom prst="rect">
            <a:avLst/>
          </a:prstGeom>
        </p:spPr>
        <p:txBody>
          <a:bodyPr vert="horz" lIns="91413" tIns="45706" rIns="91413" bIns="45706" rtlCol="0" anchor="b"/>
          <a:lstStyle>
            <a:lvl1pPr algn="l" fontAlgn="auto">
              <a:spcBef>
                <a:spcPts val="0"/>
              </a:spcBef>
              <a:spcAft>
                <a:spcPts val="0"/>
              </a:spcAft>
              <a:defRPr sz="1200">
                <a:latin typeface="+mn-lt"/>
              </a:defRPr>
            </a:lvl1pPr>
          </a:lstStyle>
          <a:p>
            <a:pPr>
              <a:defRPr/>
            </a:pPr>
            <a:r>
              <a:rPr lang="en-US" smtClean="0"/>
              <a:t>2017 provisional data</a:t>
            </a:r>
            <a:endParaRPr lang="en-US"/>
          </a:p>
        </p:txBody>
      </p:sp>
      <p:sp>
        <p:nvSpPr>
          <p:cNvPr id="7" name="Slide Number Placeholder 6"/>
          <p:cNvSpPr>
            <a:spLocks noGrp="1"/>
          </p:cNvSpPr>
          <p:nvPr>
            <p:ph type="sldNum" sz="quarter" idx="5"/>
          </p:nvPr>
        </p:nvSpPr>
        <p:spPr>
          <a:xfrm>
            <a:off x="5622798" y="6456612"/>
            <a:ext cx="4301543" cy="339884"/>
          </a:xfrm>
          <a:prstGeom prst="rect">
            <a:avLst/>
          </a:prstGeom>
        </p:spPr>
        <p:txBody>
          <a:bodyPr vert="horz" lIns="91413" tIns="45706" rIns="91413" bIns="45706" rtlCol="0" anchor="b"/>
          <a:lstStyle>
            <a:lvl1pPr algn="r" fontAlgn="auto">
              <a:spcBef>
                <a:spcPts val="0"/>
              </a:spcBef>
              <a:spcAft>
                <a:spcPts val="0"/>
              </a:spcAft>
              <a:defRPr sz="1200" smtClean="0">
                <a:latin typeface="+mn-lt"/>
              </a:defRPr>
            </a:lvl1pPr>
          </a:lstStyle>
          <a:p>
            <a:pPr>
              <a:defRPr/>
            </a:pPr>
            <a:fld id="{E696F528-AA6E-4D9C-915F-6EC8BE5F7053}" type="slidenum">
              <a:rPr lang="en-US"/>
              <a:pPr>
                <a:defRPr/>
              </a:pPr>
              <a:t>‹#›</a:t>
            </a:fld>
            <a:endParaRPr lang="en-US"/>
          </a:p>
        </p:txBody>
      </p:sp>
    </p:spTree>
    <p:extLst>
      <p:ext uri="{BB962C8B-B14F-4D97-AF65-F5344CB8AC3E}">
        <p14:creationId xmlns:p14="http://schemas.microsoft.com/office/powerpoint/2010/main" val="589100780"/>
      </p:ext>
    </p:extLst>
  </p:cSld>
  <p:clrMap bg1="lt1" tx1="dk1" bg2="lt2" tx2="dk2" accent1="accent1" accent2="accent2" accent3="accent3" accent4="accent4" accent5="accent5" accent6="accent6" hlink="hlink" folHlink="folHlink"/>
  <p:hf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E696F528-AA6E-4D9C-915F-6EC8BE5F7053}" type="slidenum">
              <a:rPr lang="en-US" smtClean="0"/>
              <a:pPr>
                <a:defRPr/>
              </a:pPr>
              <a:t>1</a:t>
            </a:fld>
            <a:endParaRPr lang="en-US"/>
          </a:p>
        </p:txBody>
      </p:sp>
      <p:sp>
        <p:nvSpPr>
          <p:cNvPr id="6" name="Footer Placeholder 5"/>
          <p:cNvSpPr>
            <a:spLocks noGrp="1"/>
          </p:cNvSpPr>
          <p:nvPr>
            <p:ph type="ftr" sz="quarter" idx="12"/>
          </p:nvPr>
        </p:nvSpPr>
        <p:spPr/>
        <p:txBody>
          <a:bodyPr/>
          <a:lstStyle/>
          <a:p>
            <a:pPr>
              <a:defRPr/>
            </a:pPr>
            <a:r>
              <a:rPr lang="en-US" smtClean="0"/>
              <a:t>2017 provisional data</a:t>
            </a:r>
            <a:endParaRPr lang="en-US"/>
          </a:p>
        </p:txBody>
      </p:sp>
      <p:sp>
        <p:nvSpPr>
          <p:cNvPr id="5" name="Header Placeholder 4"/>
          <p:cNvSpPr>
            <a:spLocks noGrp="1"/>
          </p:cNvSpPr>
          <p:nvPr>
            <p:ph type="hdr" sz="quarter" idx="13"/>
          </p:nvPr>
        </p:nvSpPr>
        <p:spPr/>
        <p:txBody>
          <a:bodyPr/>
          <a:lstStyle/>
          <a:p>
            <a:pPr>
              <a:defRPr/>
            </a:pPr>
            <a:r>
              <a:rPr lang="en-US" smtClean="0"/>
              <a:t>2017 provisional data</a:t>
            </a:r>
            <a:endParaRPr lang="en-US"/>
          </a:p>
        </p:txBody>
      </p:sp>
    </p:spTree>
    <p:extLst>
      <p:ext uri="{BB962C8B-B14F-4D97-AF65-F5344CB8AC3E}">
        <p14:creationId xmlns:p14="http://schemas.microsoft.com/office/powerpoint/2010/main" val="2987053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2017 provisional data</a:t>
            </a:r>
            <a:endParaRPr lang="en-US"/>
          </a:p>
        </p:txBody>
      </p:sp>
      <p:sp>
        <p:nvSpPr>
          <p:cNvPr id="5" name="Footer Placeholder 4"/>
          <p:cNvSpPr>
            <a:spLocks noGrp="1"/>
          </p:cNvSpPr>
          <p:nvPr>
            <p:ph type="ftr" sz="quarter" idx="11"/>
          </p:nvPr>
        </p:nvSpPr>
        <p:spPr/>
        <p:txBody>
          <a:bodyPr/>
          <a:lstStyle/>
          <a:p>
            <a:pPr>
              <a:defRPr/>
            </a:pPr>
            <a:r>
              <a:rPr lang="en-US" smtClean="0"/>
              <a:t>2017 provisional data</a:t>
            </a:r>
            <a:endParaRPr lang="en-US"/>
          </a:p>
        </p:txBody>
      </p:sp>
      <p:sp>
        <p:nvSpPr>
          <p:cNvPr id="6" name="Slide Number Placeholder 5"/>
          <p:cNvSpPr>
            <a:spLocks noGrp="1"/>
          </p:cNvSpPr>
          <p:nvPr>
            <p:ph type="sldNum" sz="quarter" idx="12"/>
          </p:nvPr>
        </p:nvSpPr>
        <p:spPr/>
        <p:txBody>
          <a:bodyPr/>
          <a:lstStyle/>
          <a:p>
            <a:pPr>
              <a:defRPr/>
            </a:pPr>
            <a:fld id="{E696F528-AA6E-4D9C-915F-6EC8BE5F7053}" type="slidenum">
              <a:rPr lang="en-US" smtClean="0"/>
              <a:pPr>
                <a:defRPr/>
              </a:pPr>
              <a:t>2</a:t>
            </a:fld>
            <a:endParaRPr lang="en-US"/>
          </a:p>
        </p:txBody>
      </p:sp>
    </p:spTree>
    <p:extLst>
      <p:ext uri="{BB962C8B-B14F-4D97-AF65-F5344CB8AC3E}">
        <p14:creationId xmlns:p14="http://schemas.microsoft.com/office/powerpoint/2010/main" val="2610355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2017 provisional data</a:t>
            </a:r>
            <a:endParaRPr lang="en-US"/>
          </a:p>
        </p:txBody>
      </p:sp>
      <p:sp>
        <p:nvSpPr>
          <p:cNvPr id="5" name="Footer Placeholder 4"/>
          <p:cNvSpPr>
            <a:spLocks noGrp="1"/>
          </p:cNvSpPr>
          <p:nvPr>
            <p:ph type="ftr" sz="quarter" idx="11"/>
          </p:nvPr>
        </p:nvSpPr>
        <p:spPr/>
        <p:txBody>
          <a:bodyPr/>
          <a:lstStyle/>
          <a:p>
            <a:pPr>
              <a:defRPr/>
            </a:pPr>
            <a:r>
              <a:rPr lang="en-US" smtClean="0"/>
              <a:t>2017 provisional data</a:t>
            </a:r>
            <a:endParaRPr lang="en-US"/>
          </a:p>
        </p:txBody>
      </p:sp>
      <p:sp>
        <p:nvSpPr>
          <p:cNvPr id="6" name="Slide Number Placeholder 5"/>
          <p:cNvSpPr>
            <a:spLocks noGrp="1"/>
          </p:cNvSpPr>
          <p:nvPr>
            <p:ph type="sldNum" sz="quarter" idx="12"/>
          </p:nvPr>
        </p:nvSpPr>
        <p:spPr/>
        <p:txBody>
          <a:bodyPr/>
          <a:lstStyle/>
          <a:p>
            <a:pPr>
              <a:defRPr/>
            </a:pPr>
            <a:fld id="{E696F528-AA6E-4D9C-915F-6EC8BE5F7053}" type="slidenum">
              <a:rPr lang="en-US" smtClean="0"/>
              <a:pPr>
                <a:defRPr/>
              </a:pPr>
              <a:t>3</a:t>
            </a:fld>
            <a:endParaRPr lang="en-US"/>
          </a:p>
        </p:txBody>
      </p:sp>
    </p:spTree>
    <p:extLst>
      <p:ext uri="{BB962C8B-B14F-4D97-AF65-F5344CB8AC3E}">
        <p14:creationId xmlns:p14="http://schemas.microsoft.com/office/powerpoint/2010/main" val="2610355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2017 provisional data</a:t>
            </a:r>
            <a:endParaRPr lang="en-US"/>
          </a:p>
        </p:txBody>
      </p:sp>
      <p:sp>
        <p:nvSpPr>
          <p:cNvPr id="5" name="Footer Placeholder 4"/>
          <p:cNvSpPr>
            <a:spLocks noGrp="1"/>
          </p:cNvSpPr>
          <p:nvPr>
            <p:ph type="ftr" sz="quarter" idx="11"/>
          </p:nvPr>
        </p:nvSpPr>
        <p:spPr/>
        <p:txBody>
          <a:bodyPr/>
          <a:lstStyle/>
          <a:p>
            <a:pPr>
              <a:defRPr/>
            </a:pPr>
            <a:r>
              <a:rPr lang="en-US" smtClean="0"/>
              <a:t>2017 provisional data</a:t>
            </a:r>
            <a:endParaRPr lang="en-US"/>
          </a:p>
        </p:txBody>
      </p:sp>
      <p:sp>
        <p:nvSpPr>
          <p:cNvPr id="6" name="Slide Number Placeholder 5"/>
          <p:cNvSpPr>
            <a:spLocks noGrp="1"/>
          </p:cNvSpPr>
          <p:nvPr>
            <p:ph type="sldNum" sz="quarter" idx="12"/>
          </p:nvPr>
        </p:nvSpPr>
        <p:spPr/>
        <p:txBody>
          <a:bodyPr/>
          <a:lstStyle/>
          <a:p>
            <a:pPr>
              <a:defRPr/>
            </a:pPr>
            <a:fld id="{E696F528-AA6E-4D9C-915F-6EC8BE5F7053}" type="slidenum">
              <a:rPr lang="en-US" smtClean="0"/>
              <a:pPr>
                <a:defRPr/>
              </a:pPr>
              <a:t>4</a:t>
            </a:fld>
            <a:endParaRPr lang="en-US"/>
          </a:p>
        </p:txBody>
      </p:sp>
    </p:spTree>
    <p:extLst>
      <p:ext uri="{BB962C8B-B14F-4D97-AF65-F5344CB8AC3E}">
        <p14:creationId xmlns:p14="http://schemas.microsoft.com/office/powerpoint/2010/main" val="2610355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sz="quarter" idx="10"/>
          </p:nvPr>
        </p:nvSpPr>
        <p:spPr/>
        <p:txBody>
          <a:bodyPr/>
          <a:lstStyle/>
          <a:p>
            <a:pPr>
              <a:defRPr/>
            </a:pPr>
            <a:r>
              <a:rPr lang="en-US" smtClean="0"/>
              <a:t>2017 provisional data</a:t>
            </a:r>
            <a:endParaRPr lang="en-US"/>
          </a:p>
        </p:txBody>
      </p:sp>
      <p:sp>
        <p:nvSpPr>
          <p:cNvPr id="5" name="Footer Placeholder 4"/>
          <p:cNvSpPr>
            <a:spLocks noGrp="1"/>
          </p:cNvSpPr>
          <p:nvPr>
            <p:ph type="ftr" sz="quarter" idx="11"/>
          </p:nvPr>
        </p:nvSpPr>
        <p:spPr/>
        <p:txBody>
          <a:bodyPr/>
          <a:lstStyle/>
          <a:p>
            <a:pPr>
              <a:defRPr/>
            </a:pPr>
            <a:r>
              <a:rPr lang="en-US" smtClean="0"/>
              <a:t>2017 provisional data</a:t>
            </a:r>
            <a:endParaRPr lang="en-US"/>
          </a:p>
        </p:txBody>
      </p:sp>
      <p:sp>
        <p:nvSpPr>
          <p:cNvPr id="6" name="Slide Number Placeholder 5"/>
          <p:cNvSpPr>
            <a:spLocks noGrp="1"/>
          </p:cNvSpPr>
          <p:nvPr>
            <p:ph type="sldNum" sz="quarter" idx="12"/>
          </p:nvPr>
        </p:nvSpPr>
        <p:spPr/>
        <p:txBody>
          <a:bodyPr/>
          <a:lstStyle/>
          <a:p>
            <a:pPr>
              <a:defRPr/>
            </a:pPr>
            <a:fld id="{E696F528-AA6E-4D9C-915F-6EC8BE5F7053}" type="slidenum">
              <a:rPr lang="en-US" smtClean="0"/>
              <a:pPr>
                <a:defRPr/>
              </a:pPr>
              <a:t>5</a:t>
            </a:fld>
            <a:endParaRPr lang="en-US"/>
          </a:p>
        </p:txBody>
      </p:sp>
    </p:spTree>
    <p:extLst>
      <p:ext uri="{BB962C8B-B14F-4D97-AF65-F5344CB8AC3E}">
        <p14:creationId xmlns:p14="http://schemas.microsoft.com/office/powerpoint/2010/main" val="1189158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2339752" y="6356350"/>
            <a:ext cx="4248472" cy="365125"/>
          </a:xfrm>
        </p:spPr>
        <p:txBody>
          <a:bodyPr/>
          <a:lstStyle>
            <a:lvl1pPr>
              <a:defRPr/>
            </a:lvl1pPr>
          </a:lstStyle>
          <a:p>
            <a:pPr>
              <a:defRPr/>
            </a:pPr>
            <a:r>
              <a:rPr lang="en-IE" smtClean="0"/>
              <a:t>2017 Provisional Data</a:t>
            </a:r>
            <a:endParaRPr lang="en-US" dirty="0"/>
          </a:p>
        </p:txBody>
      </p:sp>
      <p:sp>
        <p:nvSpPr>
          <p:cNvPr id="4" name="Title 3"/>
          <p:cNvSpPr>
            <a:spLocks noGrp="1"/>
          </p:cNvSpPr>
          <p:nvPr>
            <p:ph type="title"/>
          </p:nvPr>
        </p:nvSpPr>
        <p:spPr/>
        <p:txBody>
          <a:bodyPr/>
          <a:lstStyle/>
          <a:p>
            <a:r>
              <a:rPr lang="en-US" smtClean="0"/>
              <a:t>Click to edit Master title style</a:t>
            </a:r>
            <a:endParaRPr lang="en-I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11"/>
          </p:nvPr>
        </p:nvSpPr>
        <p:spPr>
          <a:xfrm>
            <a:off x="2267744" y="6356350"/>
            <a:ext cx="4968552" cy="365125"/>
          </a:xfrm>
        </p:spPr>
        <p:txBody>
          <a:bodyPr/>
          <a:lstStyle>
            <a:lvl1pPr>
              <a:defRPr/>
            </a:lvl1pPr>
          </a:lstStyle>
          <a:p>
            <a:pPr>
              <a:defRPr/>
            </a:pPr>
            <a:r>
              <a:rPr lang="en-IE" smtClean="0"/>
              <a:t>2017 Provisional Data</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accent4">
                    <a:lumMod val="75000"/>
                  </a:schemeClr>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4"/>
          <p:cNvSpPr>
            <a:spLocks noGrp="1"/>
          </p:cNvSpPr>
          <p:nvPr>
            <p:ph type="ftr" sz="quarter" idx="11"/>
          </p:nvPr>
        </p:nvSpPr>
        <p:spPr/>
        <p:txBody>
          <a:bodyPr/>
          <a:lstStyle>
            <a:lvl1pPr>
              <a:defRPr/>
            </a:lvl1pPr>
          </a:lstStyle>
          <a:p>
            <a:pPr>
              <a:defRPr/>
            </a:pPr>
            <a:r>
              <a:rPr lang="en-IE" smtClean="0"/>
              <a:t>2017 Provisional Data</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4"/>
          <p:cNvSpPr>
            <a:spLocks noGrp="1"/>
          </p:cNvSpPr>
          <p:nvPr>
            <p:ph type="ftr" sz="quarter" idx="11"/>
          </p:nvPr>
        </p:nvSpPr>
        <p:spPr>
          <a:xfrm>
            <a:off x="2267744" y="6356350"/>
            <a:ext cx="4968552" cy="365125"/>
          </a:xfrm>
        </p:spPr>
        <p:txBody>
          <a:bodyPr/>
          <a:lstStyle>
            <a:lvl1pPr>
              <a:defRPr/>
            </a:lvl1pPr>
          </a:lstStyle>
          <a:p>
            <a:pPr>
              <a:defRPr/>
            </a:pPr>
            <a:r>
              <a:rPr lang="en-IE" smtClean="0"/>
              <a:t>2017 Provisional Data</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IE" smtClean="0"/>
              <a:t>2017 Provisional Data</a:t>
            </a: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2EB9202-DC2E-4C53-935D-CFA0ED8081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2267744" y="6356350"/>
            <a:ext cx="4968552" cy="365125"/>
          </a:xfrm>
        </p:spPr>
        <p:txBody>
          <a:bodyPr/>
          <a:lstStyle>
            <a:lvl1pPr>
              <a:defRPr/>
            </a:lvl1pPr>
          </a:lstStyle>
          <a:p>
            <a:pPr>
              <a:defRPr/>
            </a:pPr>
            <a:r>
              <a:rPr lang="en-IE" smtClean="0"/>
              <a:t>2017 Provisional Data</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4"/>
          <p:cNvSpPr>
            <a:spLocks noGrp="1"/>
          </p:cNvSpPr>
          <p:nvPr>
            <p:ph type="ftr" sz="quarter" idx="11"/>
          </p:nvPr>
        </p:nvSpPr>
        <p:spPr>
          <a:xfrm>
            <a:off x="2267744" y="6356350"/>
            <a:ext cx="4968552" cy="365125"/>
          </a:xfrm>
        </p:spPr>
        <p:txBody>
          <a:bodyPr/>
          <a:lstStyle>
            <a:lvl1pPr>
              <a:defRPr/>
            </a:lvl1pPr>
          </a:lstStyle>
          <a:p>
            <a:pPr>
              <a:defRPr/>
            </a:pPr>
            <a:r>
              <a:rPr lang="en-IE" smtClean="0"/>
              <a:t>2017 Provisional Data</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4"/>
          <p:cNvSpPr>
            <a:spLocks noGrp="1"/>
          </p:cNvSpPr>
          <p:nvPr>
            <p:ph type="ftr" sz="quarter" idx="11"/>
          </p:nvPr>
        </p:nvSpPr>
        <p:spPr>
          <a:xfrm>
            <a:off x="2267744" y="6356350"/>
            <a:ext cx="4968552" cy="365125"/>
          </a:xfrm>
        </p:spPr>
        <p:txBody>
          <a:bodyPr/>
          <a:lstStyle>
            <a:lvl1pPr>
              <a:defRPr/>
            </a:lvl1pPr>
          </a:lstStyle>
          <a:p>
            <a:pPr>
              <a:defRPr/>
            </a:pPr>
            <a:r>
              <a:rPr lang="en-IE" smtClean="0"/>
              <a:t>2017 Provisional Data</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11"/>
          </p:nvPr>
        </p:nvSpPr>
        <p:spPr>
          <a:xfrm>
            <a:off x="2267744" y="6356350"/>
            <a:ext cx="4968552" cy="365125"/>
          </a:xfrm>
        </p:spPr>
        <p:txBody>
          <a:bodyPr/>
          <a:lstStyle>
            <a:lvl1pPr>
              <a:defRPr/>
            </a:lvl1pPr>
          </a:lstStyle>
          <a:p>
            <a:pPr>
              <a:defRPr/>
            </a:pPr>
            <a:r>
              <a:rPr lang="en-IE" smtClean="0"/>
              <a:t>2017 Provisional Data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Footer Placeholder 4"/>
          <p:cNvSpPr>
            <a:spLocks noGrp="1"/>
          </p:cNvSpPr>
          <p:nvPr>
            <p:ph type="ftr" sz="quarter" idx="3"/>
          </p:nvPr>
        </p:nvSpPr>
        <p:spPr>
          <a:xfrm>
            <a:off x="2267744" y="6356350"/>
            <a:ext cx="4968552"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IE" smtClean="0"/>
              <a:t>2017 Provisional Data</a:t>
            </a:r>
            <a:endParaRPr lang="en-US" dirty="0"/>
          </a:p>
        </p:txBody>
      </p:sp>
      <p:pic>
        <p:nvPicPr>
          <p:cNvPr id="7" name="Picture 2" descr="P:\Administration\Graphics_Photographs\Logos\cidrlogo.jpg"/>
          <p:cNvPicPr>
            <a:picLocks noChangeAspect="1" noChangeArrowheads="1"/>
          </p:cNvPicPr>
          <p:nvPr userDrawn="1"/>
        </p:nvPicPr>
        <p:blipFill>
          <a:blip r:embed="rId12" cstate="print"/>
          <a:srcRect/>
          <a:stretch>
            <a:fillRect/>
          </a:stretch>
        </p:blipFill>
        <p:spPr bwMode="auto">
          <a:xfrm>
            <a:off x="8379296" y="6093296"/>
            <a:ext cx="764704" cy="764704"/>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hpsc.ie/" TargetMode="External"/><Relationship Id="rId5" Type="http://schemas.openxmlformats.org/officeDocument/2006/relationships/hyperlink" Target="http://www.hpsc.ie/a-z/hivstis/sexuallytransmittedinfections/publications/stireports/" TargetMode="External"/><Relationship Id="rId4" Type="http://schemas.openxmlformats.org/officeDocument/2006/relationships/hyperlink" Target="http://www.hpsc.ie/CID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hinkcontraception.ie/Services-Information/Find-a-Service.152.1.aspx"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man2man.i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hpsc.ie/a-z/hivstis/sexuallytransmittedinfections/publications/stireports/"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hpsc.ie/A-Z/HIVSTIs/SexuallyTransmittedInfections/Publications/STIReports/STIWeeklyRepor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4977" y="2060848"/>
            <a:ext cx="8969023" cy="2334121"/>
          </a:xfrm>
        </p:spPr>
        <p:txBody>
          <a:bodyPr rtlCol="0">
            <a:noAutofit/>
          </a:bodyPr>
          <a:lstStyle/>
          <a:p>
            <a:pPr>
              <a:tabLst>
                <a:tab pos="6096000" algn="l"/>
              </a:tabLst>
              <a:defRPr/>
            </a:pPr>
            <a:r>
              <a:rPr lang="en-IE" sz="3600" dirty="0">
                <a:latin typeface="Arial" panose="020B0604020202020204" pitchFamily="34" charset="0"/>
                <a:cs typeface="Arial" panose="020B0604020202020204" pitchFamily="34" charset="0"/>
              </a:rPr>
              <a:t>Sexually Transmitted Infections (STIs) </a:t>
            </a:r>
            <a:r>
              <a:rPr lang="en-IE" sz="3600" dirty="0" smtClean="0">
                <a:latin typeface="Arial" panose="020B0604020202020204" pitchFamily="34" charset="0"/>
                <a:cs typeface="Arial" panose="020B0604020202020204" pitchFamily="34" charset="0"/>
              </a:rPr>
              <a:t>among Young People in Ireland: </a:t>
            </a:r>
            <a:r>
              <a:rPr lang="en-IE" sz="3600" dirty="0">
                <a:latin typeface="Arial" panose="020B0604020202020204" pitchFamily="34" charset="0"/>
                <a:cs typeface="Arial" panose="020B0604020202020204" pitchFamily="34" charset="0"/>
              </a:rPr>
              <a:t>2017</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smtClean="0">
                <a:latin typeface="Arial" pitchFamily="34" charset="0"/>
                <a:cs typeface="Arial" pitchFamily="34" charset="0"/>
              </a:rPr>
              <a:t/>
            </a:r>
            <a:br>
              <a:rPr lang="en-US" sz="3600" dirty="0" smtClean="0">
                <a:latin typeface="Arial" pitchFamily="34" charset="0"/>
                <a:cs typeface="Arial" pitchFamily="34" charset="0"/>
              </a:rPr>
            </a:br>
            <a:endParaRPr lang="en-US" sz="3600" dirty="0">
              <a:latin typeface="Arial" pitchFamily="34" charset="0"/>
              <a:cs typeface="Arial" pitchFamily="34" charset="0"/>
            </a:endParaRPr>
          </a:p>
        </p:txBody>
      </p:sp>
      <p:sp>
        <p:nvSpPr>
          <p:cNvPr id="8" name="TextBox 7"/>
          <p:cNvSpPr txBox="1"/>
          <p:nvPr/>
        </p:nvSpPr>
        <p:spPr>
          <a:xfrm>
            <a:off x="174977" y="3861048"/>
            <a:ext cx="8790646" cy="1261884"/>
          </a:xfrm>
          <a:prstGeom prst="rect">
            <a:avLst/>
          </a:prstGeom>
          <a:noFill/>
        </p:spPr>
        <p:txBody>
          <a:bodyPr wrap="square" rtlCol="0">
            <a:spAutoFit/>
          </a:bodyPr>
          <a:lstStyle/>
          <a:p>
            <a:pPr algn="ctr"/>
            <a:r>
              <a:rPr lang="en-IE" sz="2800" dirty="0" smtClean="0">
                <a:solidFill>
                  <a:schemeClr val="bg1">
                    <a:lumMod val="50000"/>
                  </a:schemeClr>
                </a:solidFill>
              </a:rPr>
              <a:t>Provisional Data</a:t>
            </a:r>
          </a:p>
          <a:p>
            <a:pPr algn="ctr"/>
            <a:endParaRPr lang="en-IE" sz="2400" dirty="0">
              <a:solidFill>
                <a:schemeClr val="bg1">
                  <a:lumMod val="50000"/>
                </a:schemeClr>
              </a:solidFill>
            </a:endParaRPr>
          </a:p>
          <a:p>
            <a:pPr algn="ctr"/>
            <a:r>
              <a:rPr lang="en-IE" sz="2400" dirty="0" smtClean="0">
                <a:solidFill>
                  <a:schemeClr val="bg1">
                    <a:lumMod val="50000"/>
                  </a:schemeClr>
                </a:solidFill>
              </a:rPr>
              <a:t>29</a:t>
            </a:r>
            <a:r>
              <a:rPr lang="en-IE" sz="2400" baseline="30000" dirty="0" smtClean="0">
                <a:solidFill>
                  <a:schemeClr val="bg1">
                    <a:lumMod val="50000"/>
                  </a:schemeClr>
                </a:solidFill>
              </a:rPr>
              <a:t>th</a:t>
            </a:r>
            <a:r>
              <a:rPr lang="en-IE" sz="2400" dirty="0" smtClean="0">
                <a:solidFill>
                  <a:schemeClr val="bg1">
                    <a:lumMod val="50000"/>
                  </a:schemeClr>
                </a:solidFill>
              </a:rPr>
              <a:t> January 2018</a:t>
            </a:r>
            <a:endParaRPr lang="en-IE" sz="2400" dirty="0">
              <a:solidFill>
                <a:schemeClr val="bg1">
                  <a:lumMod val="50000"/>
                </a:schemeClr>
              </a:solidFill>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312" y="188640"/>
            <a:ext cx="157570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155519"/>
            <a:ext cx="9144000" cy="650730"/>
          </a:xfrm>
        </p:spPr>
        <p:txBody>
          <a:bodyPr>
            <a:noAutofit/>
          </a:bodyPr>
          <a:lstStyle/>
          <a:p>
            <a:pPr lvl="0" algn="l"/>
            <a:r>
              <a:rPr lang="en-IE" sz="3200" dirty="0" smtClean="0">
                <a:latin typeface="Arial" panose="020B0604020202020204" pitchFamily="34" charset="0"/>
                <a:cs typeface="Arial" panose="020B0604020202020204" pitchFamily="34" charset="0"/>
              </a:rPr>
              <a:t>STIs in young people, 2017</a:t>
            </a:r>
            <a:br>
              <a:rPr lang="en-IE" sz="3200" dirty="0" smtClean="0">
                <a:latin typeface="Arial" panose="020B0604020202020204" pitchFamily="34" charset="0"/>
                <a:cs typeface="Arial" panose="020B0604020202020204" pitchFamily="34" charset="0"/>
              </a:rPr>
            </a:br>
            <a:endParaRPr lang="en-US" sz="2400" dirty="0">
              <a:solidFill>
                <a:schemeClr val="tx1"/>
              </a:solidFill>
            </a:endParaRPr>
          </a:p>
        </p:txBody>
      </p:sp>
      <p:cxnSp>
        <p:nvCxnSpPr>
          <p:cNvPr id="6" name="Straight Connector 5"/>
          <p:cNvCxnSpPr/>
          <p:nvPr/>
        </p:nvCxnSpPr>
        <p:spPr>
          <a:xfrm>
            <a:off x="0" y="1052736"/>
            <a:ext cx="5076056"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412795" y="1484784"/>
            <a:ext cx="8358600" cy="3323987"/>
          </a:xfrm>
          <a:prstGeom prst="rect">
            <a:avLst/>
          </a:prstGeom>
          <a:noFill/>
        </p:spPr>
        <p:txBody>
          <a:bodyPr wrap="square" rtlCol="0">
            <a:spAutoFit/>
          </a:bodyPr>
          <a:lstStyle/>
          <a:p>
            <a:pPr marL="0" indent="0" fontAlgn="auto">
              <a:spcAft>
                <a:spcPts val="0"/>
              </a:spcAft>
              <a:buFont typeface="Arial" pitchFamily="34" charset="0"/>
              <a:buNone/>
              <a:defRPr/>
            </a:pPr>
            <a:endParaRPr lang="en-IE" sz="2000" b="1" dirty="0"/>
          </a:p>
          <a:p>
            <a:pPr marL="0" indent="0" algn="just" fontAlgn="auto">
              <a:spcAft>
                <a:spcPts val="0"/>
              </a:spcAft>
              <a:buFont typeface="Arial" pitchFamily="34" charset="0"/>
              <a:buNone/>
              <a:defRPr/>
            </a:pPr>
            <a:r>
              <a:rPr lang="en-IE" sz="2000" dirty="0"/>
              <a:t>The Health Protection Surveillance Centre (HPSC) would like to thank all those who provided the data for this report, particularly the STI clinics, the infectious disease surveillance staff within the departments of public health, the laboratories and GP clinics</a:t>
            </a:r>
            <a:r>
              <a:rPr lang="en-IE" sz="2000" dirty="0" smtClean="0"/>
              <a:t>.</a:t>
            </a:r>
          </a:p>
          <a:p>
            <a:pPr marL="0" indent="0" algn="just" fontAlgn="auto">
              <a:spcAft>
                <a:spcPts val="0"/>
              </a:spcAft>
              <a:buFont typeface="Arial" pitchFamily="34" charset="0"/>
              <a:buNone/>
              <a:defRPr/>
            </a:pPr>
            <a:endParaRPr lang="en-IE" sz="2000" dirty="0"/>
          </a:p>
          <a:p>
            <a:pPr algn="just" fontAlgn="auto">
              <a:spcAft>
                <a:spcPts val="0"/>
              </a:spcAft>
              <a:defRPr/>
            </a:pPr>
            <a:r>
              <a:rPr lang="en-IE" sz="2000" dirty="0"/>
              <a:t>STI data were extracted from CIDR on </a:t>
            </a:r>
            <a:r>
              <a:rPr lang="en-IE" sz="2000" dirty="0" smtClean="0"/>
              <a:t>29</a:t>
            </a:r>
            <a:r>
              <a:rPr lang="en-IE" sz="2000" baseline="30000" dirty="0" smtClean="0"/>
              <a:t>th</a:t>
            </a:r>
            <a:r>
              <a:rPr lang="en-IE" sz="2000" dirty="0" smtClean="0"/>
              <a:t> January 2018, </a:t>
            </a:r>
            <a:r>
              <a:rPr lang="en-IE" sz="2000" dirty="0"/>
              <a:t>and were correct at the time of publication. </a:t>
            </a:r>
          </a:p>
          <a:p>
            <a:pPr marL="0" indent="0" algn="just" fontAlgn="auto">
              <a:spcAft>
                <a:spcPts val="0"/>
              </a:spcAft>
              <a:buFont typeface="Arial" pitchFamily="34" charset="0"/>
              <a:buNone/>
              <a:defRPr/>
            </a:pPr>
            <a:endParaRPr lang="en-IE" sz="2000" dirty="0"/>
          </a:p>
          <a:p>
            <a:pPr marL="342900" lvl="0" indent="-342900">
              <a:lnSpc>
                <a:spcPct val="150000"/>
              </a:lnSpc>
              <a:spcAft>
                <a:spcPts val="1200"/>
              </a:spcAft>
              <a:buFont typeface="Wingdings" panose="05000000000000000000" pitchFamily="2" charset="2"/>
              <a:buChar char="§"/>
            </a:pPr>
            <a:endParaRPr lang="en-IE" sz="2000" dirty="0" smtClean="0"/>
          </a:p>
        </p:txBody>
      </p:sp>
      <p:sp>
        <p:nvSpPr>
          <p:cNvPr id="3" name="TextBox 2"/>
          <p:cNvSpPr txBox="1"/>
          <p:nvPr/>
        </p:nvSpPr>
        <p:spPr>
          <a:xfrm>
            <a:off x="1190459" y="6398897"/>
            <a:ext cx="6912768" cy="338554"/>
          </a:xfrm>
          <a:prstGeom prst="rect">
            <a:avLst/>
          </a:prstGeom>
          <a:noFill/>
        </p:spPr>
        <p:txBody>
          <a:bodyPr wrap="square" rtlCol="0">
            <a:spAutoFit/>
          </a:bodyPr>
          <a:lstStyle/>
          <a:p>
            <a:pPr algn="ctr"/>
            <a:r>
              <a:rPr lang="en-IE" sz="1600" dirty="0" smtClean="0"/>
              <a:t>2017 data are provisional</a:t>
            </a:r>
            <a:endParaRPr lang="en-US" sz="16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88640"/>
            <a:ext cx="157570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0" y="624041"/>
            <a:ext cx="5747738" cy="461665"/>
          </a:xfrm>
          <a:prstGeom prst="rect">
            <a:avLst/>
          </a:prstGeom>
          <a:noFill/>
        </p:spPr>
        <p:txBody>
          <a:bodyPr wrap="square" rtlCol="0">
            <a:spAutoFit/>
          </a:bodyPr>
          <a:lstStyle/>
          <a:p>
            <a:r>
              <a:rPr lang="en-IE" sz="2400" dirty="0" smtClean="0">
                <a:solidFill>
                  <a:schemeClr val="bg1">
                    <a:lumMod val="65000"/>
                  </a:schemeClr>
                </a:solidFill>
              </a:rPr>
              <a:t>Acknowledgements</a:t>
            </a:r>
            <a:endParaRPr lang="en-IE" sz="2400" dirty="0">
              <a:solidFill>
                <a:schemeClr val="bg1">
                  <a:lumMod val="65000"/>
                </a:schemeClr>
              </a:solidFill>
            </a:endParaRPr>
          </a:p>
        </p:txBody>
      </p:sp>
    </p:spTree>
    <p:extLst>
      <p:ext uri="{BB962C8B-B14F-4D97-AF65-F5344CB8AC3E}">
        <p14:creationId xmlns:p14="http://schemas.microsoft.com/office/powerpoint/2010/main" val="4238486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21629"/>
            <a:ext cx="9144000" cy="650730"/>
          </a:xfrm>
        </p:spPr>
        <p:txBody>
          <a:bodyPr>
            <a:noAutofit/>
          </a:bodyPr>
          <a:lstStyle/>
          <a:p>
            <a:pPr lvl="0" algn="l"/>
            <a:r>
              <a:rPr lang="en-IE" sz="3200" dirty="0" smtClean="0">
                <a:latin typeface="Arial" panose="020B0604020202020204" pitchFamily="34" charset="0"/>
                <a:cs typeface="Arial" panose="020B0604020202020204" pitchFamily="34" charset="0"/>
              </a:rPr>
              <a:t>STIs in young people, 2017</a:t>
            </a:r>
            <a:endParaRPr lang="en-US" sz="2400" dirty="0">
              <a:solidFill>
                <a:schemeClr val="tx1"/>
              </a:solidFill>
            </a:endParaRPr>
          </a:p>
        </p:txBody>
      </p:sp>
      <p:cxnSp>
        <p:nvCxnSpPr>
          <p:cNvPr id="6" name="Straight Connector 5"/>
          <p:cNvCxnSpPr/>
          <p:nvPr/>
        </p:nvCxnSpPr>
        <p:spPr>
          <a:xfrm>
            <a:off x="0" y="766149"/>
            <a:ext cx="5076056"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190459" y="6398897"/>
            <a:ext cx="6912768" cy="338554"/>
          </a:xfrm>
          <a:prstGeom prst="rect">
            <a:avLst/>
          </a:prstGeom>
          <a:noFill/>
        </p:spPr>
        <p:txBody>
          <a:bodyPr wrap="square" rtlCol="0">
            <a:spAutoFit/>
          </a:bodyPr>
          <a:lstStyle/>
          <a:p>
            <a:pPr algn="ctr"/>
            <a:r>
              <a:rPr lang="en-IE" sz="1600" dirty="0" smtClean="0"/>
              <a:t>2017 data are provisional</a:t>
            </a:r>
            <a:endParaRPr lang="en-US" sz="16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88640"/>
            <a:ext cx="157570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ubtitle 2"/>
          <p:cNvSpPr txBox="1">
            <a:spLocks/>
          </p:cNvSpPr>
          <p:nvPr/>
        </p:nvSpPr>
        <p:spPr bwMode="auto">
          <a:xfrm>
            <a:off x="395535" y="1484784"/>
            <a:ext cx="5328593" cy="505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342900" indent="-342900" algn="l" defTabSz="914400" rtl="0" eaLnBrk="1" fontAlgn="base" latinLnBrk="0"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914400" rtl="0" eaLnBrk="1" fontAlgn="base" latinLnBrk="0"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914400" rtl="0" eaLnBrk="1" fontAlgn="base" latinLnBrk="0"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fontAlgn="auto">
              <a:spcAft>
                <a:spcPts val="0"/>
              </a:spcAft>
              <a:buNone/>
              <a:defRPr/>
            </a:pPr>
            <a:r>
              <a:rPr lang="en-IE" sz="2000" dirty="0">
                <a:latin typeface="Arial" panose="020B0604020202020204" pitchFamily="34" charset="0"/>
                <a:cs typeface="Arial" panose="020B0604020202020204" pitchFamily="34" charset="0"/>
              </a:rPr>
              <a:t>These slides present </a:t>
            </a:r>
            <a:r>
              <a:rPr lang="en-IE" sz="2000" b="1" dirty="0">
                <a:latin typeface="Arial" panose="020B0604020202020204" pitchFamily="34" charset="0"/>
                <a:cs typeface="Arial" panose="020B0604020202020204" pitchFamily="34" charset="0"/>
              </a:rPr>
              <a:t>provisional</a:t>
            </a:r>
            <a:r>
              <a:rPr lang="en-IE" sz="2000" dirty="0">
                <a:latin typeface="Arial" panose="020B0604020202020204" pitchFamily="34" charset="0"/>
                <a:cs typeface="Arial" panose="020B0604020202020204" pitchFamily="34" charset="0"/>
              </a:rPr>
              <a:t> data on </a:t>
            </a:r>
            <a:r>
              <a:rPr lang="en-IE" sz="2000" dirty="0" smtClean="0">
                <a:latin typeface="Arial" panose="020B0604020202020204" pitchFamily="34" charset="0"/>
                <a:cs typeface="Arial" panose="020B0604020202020204" pitchFamily="34" charset="0"/>
              </a:rPr>
              <a:t>STIs  notified </a:t>
            </a:r>
            <a:r>
              <a:rPr lang="en-IE" sz="2000" dirty="0">
                <a:latin typeface="Arial" panose="020B0604020202020204" pitchFamily="34" charset="0"/>
                <a:cs typeface="Arial" panose="020B0604020202020204" pitchFamily="34" charset="0"/>
              </a:rPr>
              <a:t>to HPSC during </a:t>
            </a:r>
            <a:r>
              <a:rPr lang="en-IE" sz="2000" dirty="0" smtClean="0">
                <a:latin typeface="Arial" panose="020B0604020202020204" pitchFamily="34" charset="0"/>
                <a:cs typeface="Arial" panose="020B0604020202020204" pitchFamily="34" charset="0"/>
              </a:rPr>
              <a:t>2017 via CIDR</a:t>
            </a:r>
            <a:r>
              <a:rPr lang="en-IE" sz="2000" dirty="0">
                <a:latin typeface="Arial" panose="020B0604020202020204" pitchFamily="34" charset="0"/>
                <a:cs typeface="Arial" panose="020B0604020202020204" pitchFamily="34" charset="0"/>
              </a:rPr>
              <a:t> </a:t>
            </a:r>
            <a:r>
              <a:rPr lang="en-IE" sz="2000" dirty="0" smtClean="0">
                <a:latin typeface="Arial" panose="020B0604020202020204" pitchFamily="34" charset="0"/>
                <a:cs typeface="Arial" panose="020B0604020202020204" pitchFamily="34" charset="0"/>
              </a:rPr>
              <a:t>and include notifications of chlamydia, gonorrhoea and genital herpes in young people (individuals aged 15-24 years old).</a:t>
            </a:r>
          </a:p>
          <a:p>
            <a:pPr marL="0" indent="0" algn="just" fontAlgn="auto">
              <a:spcAft>
                <a:spcPts val="0"/>
              </a:spcAft>
              <a:buNone/>
              <a:defRPr/>
            </a:pPr>
            <a:endParaRPr lang="en-IE" sz="2000" dirty="0">
              <a:latin typeface="Arial" panose="020B0604020202020204" pitchFamily="34" charset="0"/>
              <a:cs typeface="Arial" panose="020B0604020202020204" pitchFamily="34" charset="0"/>
            </a:endParaRPr>
          </a:p>
          <a:p>
            <a:pPr marL="0" indent="0" algn="just" fontAlgn="auto">
              <a:spcAft>
                <a:spcPts val="0"/>
              </a:spcAft>
              <a:buNone/>
              <a:defRPr/>
            </a:pPr>
            <a:r>
              <a:rPr lang="en-IE" sz="2000" dirty="0" smtClean="0">
                <a:latin typeface="Arial" panose="020B0604020202020204" pitchFamily="34" charset="0"/>
                <a:cs typeface="Arial" panose="020B0604020202020204" pitchFamily="34" charset="0"/>
              </a:rPr>
              <a:t>Following validation of data for all of 2017, a detailed </a:t>
            </a:r>
            <a:r>
              <a:rPr lang="en-IE" sz="2000" dirty="0">
                <a:latin typeface="Arial" panose="020B0604020202020204" pitchFamily="34" charset="0"/>
                <a:cs typeface="Arial" panose="020B0604020202020204" pitchFamily="34" charset="0"/>
              </a:rPr>
              <a:t>report on the epidemiology of STIs </a:t>
            </a:r>
            <a:r>
              <a:rPr lang="en-IE" sz="2000" dirty="0" smtClean="0">
                <a:latin typeface="Arial" panose="020B0604020202020204" pitchFamily="34" charset="0"/>
                <a:cs typeface="Arial" panose="020B0604020202020204" pitchFamily="34" charset="0"/>
              </a:rPr>
              <a:t>for 2017 </a:t>
            </a:r>
            <a:r>
              <a:rPr lang="en-IE" sz="2000" dirty="0">
                <a:latin typeface="Arial" panose="020B0604020202020204" pitchFamily="34" charset="0"/>
                <a:cs typeface="Arial" panose="020B0604020202020204" pitchFamily="34" charset="0"/>
              </a:rPr>
              <a:t>will be produced. </a:t>
            </a:r>
          </a:p>
          <a:p>
            <a:pPr marL="0" indent="0" algn="just" fontAlgn="auto">
              <a:spcBef>
                <a:spcPts val="0"/>
              </a:spcBef>
              <a:spcAft>
                <a:spcPts val="0"/>
              </a:spcAft>
              <a:buNone/>
              <a:defRPr/>
            </a:pPr>
            <a:endParaRPr lang="en-IE" sz="2000" dirty="0">
              <a:latin typeface="Arial" panose="020B0604020202020204" pitchFamily="34" charset="0"/>
              <a:cs typeface="Arial" panose="020B0604020202020204" pitchFamily="34" charset="0"/>
            </a:endParaRPr>
          </a:p>
          <a:p>
            <a:pPr marL="0" indent="0" algn="just" fontAlgn="auto">
              <a:spcAft>
                <a:spcPts val="0"/>
              </a:spcAft>
              <a:buNone/>
              <a:defRPr/>
            </a:pPr>
            <a:endParaRPr lang="en-IE" sz="2000" dirty="0">
              <a:latin typeface="Arial" panose="020B0604020202020204" pitchFamily="34" charset="0"/>
              <a:cs typeface="Arial" panose="020B0604020202020204" pitchFamily="34" charset="0"/>
            </a:endParaRPr>
          </a:p>
        </p:txBody>
      </p:sp>
      <p:sp>
        <p:nvSpPr>
          <p:cNvPr id="9" name="Subtitle 2"/>
          <p:cNvSpPr txBox="1">
            <a:spLocks/>
          </p:cNvSpPr>
          <p:nvPr/>
        </p:nvSpPr>
        <p:spPr bwMode="auto">
          <a:xfrm>
            <a:off x="5904148" y="1533390"/>
            <a:ext cx="2952328" cy="4392488"/>
          </a:xfrm>
          <a:prstGeom prst="rect">
            <a:avLst/>
          </a:prstGeom>
          <a:noFill/>
          <a:ln>
            <a:noFill/>
          </a:ln>
          <a:extLst/>
        </p:spPr>
        <p:txBody>
          <a:bodyPr vert="horz" wrap="square" lIns="91440" tIns="45720" rIns="91440" bIns="45720" numCol="1" rtlCol="0" anchor="t" anchorCtr="0" compatLnSpc="1">
            <a:prstTxWarp prst="textNoShape">
              <a:avLst/>
            </a:prstTxWarp>
            <a:noAutofit/>
          </a:bodyPr>
          <a:lstStyle>
            <a:lvl1pPr marL="342900" indent="-342900" algn="l" defTabSz="914400" rtl="0" eaLnBrk="1" fontAlgn="base" latinLnBrk="0"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914400" rtl="0" eaLnBrk="1" fontAlgn="base" latinLnBrk="0"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914400" rtl="0" eaLnBrk="1" fontAlgn="base" latinLnBrk="0"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defRPr/>
            </a:pPr>
            <a:r>
              <a:rPr lang="en-IE" sz="1200" dirty="0">
                <a:hlinkClick r:id="rId4"/>
              </a:rPr>
              <a:t>http://www.hpsc.ie/CIDR</a:t>
            </a:r>
            <a:r>
              <a:rPr lang="en-IE" sz="1200" dirty="0" smtClean="0">
                <a:hlinkClick r:id="rId4"/>
              </a:rPr>
              <a:t>/</a:t>
            </a:r>
            <a:endParaRPr lang="en-IE" sz="1200" dirty="0" smtClean="0"/>
          </a:p>
          <a:p>
            <a:pPr marL="0" indent="0" fontAlgn="auto">
              <a:spcAft>
                <a:spcPts val="0"/>
              </a:spcAft>
              <a:buNone/>
              <a:defRPr/>
            </a:pPr>
            <a:endParaRPr lang="en-IE" sz="1200" dirty="0"/>
          </a:p>
          <a:p>
            <a:pPr marL="0" indent="0" fontAlgn="auto">
              <a:spcAft>
                <a:spcPts val="0"/>
              </a:spcAft>
              <a:buNone/>
              <a:defRPr/>
            </a:pPr>
            <a:r>
              <a:rPr lang="en-IE" sz="1200" dirty="0" smtClean="0"/>
              <a:t> </a:t>
            </a:r>
          </a:p>
          <a:p>
            <a:pPr marL="0" indent="0" fontAlgn="auto">
              <a:spcAft>
                <a:spcPts val="0"/>
              </a:spcAft>
              <a:buNone/>
              <a:defRPr/>
            </a:pPr>
            <a:endParaRPr lang="en-IE" sz="1200" dirty="0"/>
          </a:p>
          <a:p>
            <a:pPr marL="0" indent="0" fontAlgn="auto">
              <a:spcAft>
                <a:spcPts val="0"/>
              </a:spcAft>
              <a:buNone/>
              <a:defRPr/>
            </a:pPr>
            <a:endParaRPr lang="en-IE" sz="1200" dirty="0" smtClean="0"/>
          </a:p>
          <a:p>
            <a:pPr marL="0" indent="0" fontAlgn="auto">
              <a:spcAft>
                <a:spcPts val="0"/>
              </a:spcAft>
              <a:buNone/>
              <a:defRPr/>
            </a:pPr>
            <a:endParaRPr lang="en-IE" sz="1200" dirty="0"/>
          </a:p>
          <a:p>
            <a:pPr marL="0" indent="0" fontAlgn="auto">
              <a:spcAft>
                <a:spcPts val="0"/>
              </a:spcAft>
              <a:buNone/>
              <a:defRPr/>
            </a:pPr>
            <a:endParaRPr lang="en-IE" sz="1200" dirty="0" smtClean="0"/>
          </a:p>
          <a:p>
            <a:pPr marL="0" indent="0" fontAlgn="auto">
              <a:spcAft>
                <a:spcPts val="0"/>
              </a:spcAft>
              <a:buNone/>
              <a:defRPr/>
            </a:pPr>
            <a:endParaRPr lang="en-IE" sz="1200" dirty="0"/>
          </a:p>
          <a:p>
            <a:pPr marL="0" indent="0" fontAlgn="auto">
              <a:spcAft>
                <a:spcPts val="0"/>
              </a:spcAft>
              <a:buNone/>
              <a:defRPr/>
            </a:pPr>
            <a:endParaRPr lang="en-IE" sz="1200" dirty="0" smtClean="0"/>
          </a:p>
          <a:p>
            <a:pPr marL="0" indent="0" fontAlgn="auto">
              <a:spcAft>
                <a:spcPts val="0"/>
              </a:spcAft>
              <a:buNone/>
              <a:defRPr/>
            </a:pPr>
            <a:r>
              <a:rPr lang="en-IE" sz="1200" dirty="0" smtClean="0">
                <a:hlinkClick r:id="rId5"/>
              </a:rPr>
              <a:t>http</a:t>
            </a:r>
            <a:r>
              <a:rPr lang="en-IE" sz="1200" dirty="0">
                <a:hlinkClick r:id="rId5"/>
              </a:rPr>
              <a:t>://www.hpsc.ie/a-z/hivstis/sexuallytransmittedinfections/publications/stireports/</a:t>
            </a:r>
            <a:endParaRPr lang="en-IE" sz="1200" dirty="0" smtClean="0"/>
          </a:p>
          <a:p>
            <a:pPr marL="0" indent="0" fontAlgn="auto">
              <a:spcAft>
                <a:spcPts val="0"/>
              </a:spcAft>
              <a:buNone/>
              <a:defRPr/>
            </a:pPr>
            <a:endParaRPr lang="en-IE" sz="1200" dirty="0" smtClean="0"/>
          </a:p>
          <a:p>
            <a:pPr marL="0" indent="0" fontAlgn="auto">
              <a:spcAft>
                <a:spcPts val="0"/>
              </a:spcAft>
              <a:buNone/>
              <a:defRPr/>
            </a:pPr>
            <a:endParaRPr lang="en-IE" sz="1200" dirty="0"/>
          </a:p>
          <a:p>
            <a:pPr marL="0" indent="0" fontAlgn="auto">
              <a:spcAft>
                <a:spcPts val="0"/>
              </a:spcAft>
              <a:buNone/>
              <a:defRPr/>
            </a:pPr>
            <a:endParaRPr lang="en-IE" sz="1200" dirty="0" smtClean="0">
              <a:hlinkClick r:id=""/>
            </a:endParaRPr>
          </a:p>
          <a:p>
            <a:pPr marL="0" indent="0" fontAlgn="auto">
              <a:spcAft>
                <a:spcPts val="0"/>
              </a:spcAft>
              <a:buNone/>
              <a:defRPr/>
            </a:pPr>
            <a:endParaRPr lang="en-IE" sz="1200" dirty="0" smtClean="0">
              <a:solidFill>
                <a:srgbClr val="FF0000"/>
              </a:solidFill>
              <a:hlinkClick r:id=""/>
            </a:endParaRPr>
          </a:p>
          <a:p>
            <a:pPr marL="0" indent="0" fontAlgn="auto">
              <a:spcAft>
                <a:spcPts val="0"/>
              </a:spcAft>
              <a:buNone/>
              <a:defRPr/>
            </a:pPr>
            <a:endParaRPr lang="en-IE" sz="1200" dirty="0" smtClean="0">
              <a:solidFill>
                <a:srgbClr val="FF0000"/>
              </a:solidFill>
              <a:hlinkClick r:id=""/>
            </a:endParaRPr>
          </a:p>
          <a:p>
            <a:pPr marL="0" indent="0" fontAlgn="auto">
              <a:spcAft>
                <a:spcPts val="0"/>
              </a:spcAft>
              <a:buNone/>
              <a:defRPr/>
            </a:pPr>
            <a:endParaRPr lang="en-IE" sz="800" dirty="0" smtClean="0">
              <a:solidFill>
                <a:srgbClr val="FF0000"/>
              </a:solidFill>
              <a:hlinkClick r:id="rId6"/>
            </a:endParaRPr>
          </a:p>
        </p:txBody>
      </p:sp>
    </p:spTree>
    <p:extLst>
      <p:ext uri="{BB962C8B-B14F-4D97-AF65-F5344CB8AC3E}">
        <p14:creationId xmlns:p14="http://schemas.microsoft.com/office/powerpoint/2010/main" val="3498570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46136"/>
            <a:ext cx="9144000" cy="650730"/>
          </a:xfrm>
        </p:spPr>
        <p:txBody>
          <a:bodyPr>
            <a:noAutofit/>
          </a:bodyPr>
          <a:lstStyle/>
          <a:p>
            <a:pPr lvl="0" algn="l"/>
            <a:r>
              <a:rPr lang="en-IE" sz="3200" dirty="0" smtClean="0">
                <a:latin typeface="Arial" panose="020B0604020202020204" pitchFamily="34" charset="0"/>
                <a:cs typeface="Arial" panose="020B0604020202020204" pitchFamily="34" charset="0"/>
              </a:rPr>
              <a:t>STIs in young people on the rise</a:t>
            </a:r>
            <a:endParaRPr lang="en-US" sz="2400" dirty="0">
              <a:solidFill>
                <a:schemeClr val="tx1"/>
              </a:solidFill>
            </a:endParaRPr>
          </a:p>
        </p:txBody>
      </p:sp>
      <p:cxnSp>
        <p:nvCxnSpPr>
          <p:cNvPr id="6" name="Straight Connector 5"/>
          <p:cNvCxnSpPr/>
          <p:nvPr/>
        </p:nvCxnSpPr>
        <p:spPr>
          <a:xfrm>
            <a:off x="15434" y="1052736"/>
            <a:ext cx="594015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190459" y="6398897"/>
            <a:ext cx="6912768" cy="338554"/>
          </a:xfrm>
          <a:prstGeom prst="rect">
            <a:avLst/>
          </a:prstGeom>
          <a:noFill/>
        </p:spPr>
        <p:txBody>
          <a:bodyPr wrap="square" rtlCol="0">
            <a:spAutoFit/>
          </a:bodyPr>
          <a:lstStyle/>
          <a:p>
            <a:pPr algn="ctr"/>
            <a:r>
              <a:rPr lang="en-IE" sz="1600" dirty="0" smtClean="0"/>
              <a:t>2017 data are provisional</a:t>
            </a:r>
            <a:endParaRPr lang="en-US" sz="16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88640"/>
            <a:ext cx="157570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0" name="Table 9"/>
          <p:cNvGraphicFramePr>
            <a:graphicFrameLocks noGrp="1"/>
          </p:cNvGraphicFramePr>
          <p:nvPr>
            <p:extLst>
              <p:ext uri="{D42A27DB-BD31-4B8C-83A1-F6EECF244321}">
                <p14:modId xmlns:p14="http://schemas.microsoft.com/office/powerpoint/2010/main" val="2756586282"/>
              </p:ext>
            </p:extLst>
          </p:nvPr>
        </p:nvGraphicFramePr>
        <p:xfrm>
          <a:off x="467544" y="1916832"/>
          <a:ext cx="8090567" cy="3126664"/>
        </p:xfrm>
        <a:graphic>
          <a:graphicData uri="http://schemas.openxmlformats.org/drawingml/2006/table">
            <a:tbl>
              <a:tblPr firstRow="1" lastRow="1">
                <a:tableStyleId>{9D7B26C5-4107-4FEC-AEDC-1716B250A1EF}</a:tableStyleId>
              </a:tblPr>
              <a:tblGrid>
                <a:gridCol w="4752528"/>
                <a:gridCol w="864096"/>
                <a:gridCol w="864096"/>
                <a:gridCol w="1609847"/>
              </a:tblGrid>
              <a:tr h="650164">
                <a:tc>
                  <a:txBody>
                    <a:bodyPr/>
                    <a:lstStyle/>
                    <a:p>
                      <a:pPr algn="l" rtl="0" fontAlgn="ctr"/>
                      <a:r>
                        <a:rPr lang="en-US" sz="2000" u="none" strike="noStrike" dirty="0" smtClean="0">
                          <a:effectLst/>
                          <a:latin typeface="Arial" panose="020B0604020202020204" pitchFamily="34" charset="0"/>
                          <a:cs typeface="Arial" panose="020B0604020202020204" pitchFamily="34" charset="0"/>
                        </a:rPr>
                        <a:t>STIs in 15-24 year</a:t>
                      </a:r>
                      <a:r>
                        <a:rPr lang="en-US" sz="2000" u="none" strike="noStrike" baseline="0" dirty="0" smtClean="0">
                          <a:effectLst/>
                          <a:latin typeface="Arial" panose="020B0604020202020204" pitchFamily="34" charset="0"/>
                          <a:cs typeface="Arial" panose="020B0604020202020204" pitchFamily="34" charset="0"/>
                        </a:rPr>
                        <a:t>-olds</a:t>
                      </a:r>
                      <a:endParaRPr lang="en-US" sz="20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R w="12700" cap="flat" cmpd="sng" algn="ctr">
                      <a:solidFill>
                        <a:schemeClr val="tx1"/>
                      </a:solidFill>
                      <a:prstDash val="solid"/>
                      <a:round/>
                      <a:headEnd type="none" w="med" len="med"/>
                      <a:tailEnd type="none" w="med" len="med"/>
                    </a:lnR>
                    <a:noFill/>
                  </a:tcPr>
                </a:tc>
                <a:tc>
                  <a:txBody>
                    <a:bodyPr/>
                    <a:lstStyle/>
                    <a:p>
                      <a:pPr algn="ctr" rtl="0" fontAlgn="ctr"/>
                      <a:r>
                        <a:rPr lang="en-US" sz="2000" u="none" strike="noStrike" dirty="0" smtClean="0">
                          <a:effectLst/>
                          <a:latin typeface="Arial" panose="020B0604020202020204" pitchFamily="34" charset="0"/>
                          <a:cs typeface="Arial" panose="020B0604020202020204" pitchFamily="34" charset="0"/>
                        </a:rPr>
                        <a:t>2017 </a:t>
                      </a:r>
                      <a:endParaRPr lang="en-US" sz="2000" b="1" i="0" u="none" strike="noStrike" dirty="0">
                        <a:solidFill>
                          <a:schemeClr val="tx1"/>
                        </a:solidFill>
                        <a:effectLst/>
                        <a:latin typeface="Arial" panose="020B0604020202020204" pitchFamily="34" charset="0"/>
                        <a:cs typeface="Arial" panose="020B0604020202020204" pitchFamily="34" charset="0"/>
                      </a:endParaRPr>
                    </a:p>
                    <a:p>
                      <a:pPr algn="ctr" rtl="0" fontAlgn="ctr"/>
                      <a:r>
                        <a:rPr lang="en-US" sz="2000" u="none" strike="noStrike" dirty="0">
                          <a:effectLst/>
                          <a:latin typeface="Arial" panose="020B0604020202020204" pitchFamily="34" charset="0"/>
                          <a:cs typeface="Arial" panose="020B0604020202020204" pitchFamily="34" charset="0"/>
                        </a:rPr>
                        <a:t>N</a:t>
                      </a:r>
                      <a:endParaRPr lang="en-US" sz="20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gn="ctr" rtl="0" fontAlgn="ctr"/>
                      <a:r>
                        <a:rPr lang="en-US" sz="2000" u="none" strike="noStrike" dirty="0" smtClean="0">
                          <a:effectLst/>
                          <a:latin typeface="Arial" panose="020B0604020202020204" pitchFamily="34" charset="0"/>
                          <a:cs typeface="Arial" panose="020B0604020202020204" pitchFamily="34" charset="0"/>
                        </a:rPr>
                        <a:t>2016 </a:t>
                      </a:r>
                      <a:endParaRPr lang="en-US" sz="2000" b="1" i="0" u="none" strike="noStrike" dirty="0">
                        <a:solidFill>
                          <a:schemeClr val="tx1"/>
                        </a:solidFill>
                        <a:effectLst/>
                        <a:latin typeface="Arial" panose="020B0604020202020204" pitchFamily="34" charset="0"/>
                        <a:cs typeface="Arial" panose="020B0604020202020204" pitchFamily="34" charset="0"/>
                      </a:endParaRPr>
                    </a:p>
                    <a:p>
                      <a:pPr algn="ctr" rtl="0" fontAlgn="ctr"/>
                      <a:r>
                        <a:rPr lang="en-US" sz="2000" u="none" strike="noStrike" dirty="0">
                          <a:effectLst/>
                          <a:latin typeface="Arial" panose="020B0604020202020204" pitchFamily="34" charset="0"/>
                          <a:cs typeface="Arial" panose="020B0604020202020204" pitchFamily="34" charset="0"/>
                        </a:rPr>
                        <a:t>N</a:t>
                      </a:r>
                      <a:endParaRPr lang="en-US" sz="20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algn="ctr" rtl="0" fontAlgn="ctr"/>
                      <a:r>
                        <a:rPr lang="en-US" sz="2000" u="none" strike="noStrike" dirty="0">
                          <a:effectLst/>
                          <a:latin typeface="Arial" panose="020B0604020202020204" pitchFamily="34" charset="0"/>
                          <a:cs typeface="Arial" panose="020B0604020202020204" pitchFamily="34" charset="0"/>
                        </a:rPr>
                        <a:t>% change </a:t>
                      </a:r>
                    </a:p>
                    <a:p>
                      <a:pPr algn="ctr" rtl="0" fontAlgn="ctr">
                        <a:spcAft>
                          <a:spcPts val="600"/>
                        </a:spcAft>
                      </a:pPr>
                      <a:r>
                        <a:rPr lang="en-US" sz="2000" u="none" strike="noStrike" dirty="0" smtClean="0">
                          <a:effectLst/>
                          <a:latin typeface="Arial" panose="020B0604020202020204" pitchFamily="34" charset="0"/>
                          <a:cs typeface="Arial" panose="020B0604020202020204" pitchFamily="34" charset="0"/>
                        </a:rPr>
                        <a:t>2016-2017</a:t>
                      </a:r>
                      <a:endParaRPr lang="en-US" sz="20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noFill/>
                  </a:tcPr>
                </a:tc>
              </a:tr>
              <a:tr h="363777">
                <a:tc>
                  <a:txBody>
                    <a:bodyPr/>
                    <a:lstStyle/>
                    <a:p>
                      <a:pPr algn="l" rtl="0" fontAlgn="ctr">
                        <a:lnSpc>
                          <a:spcPct val="200000"/>
                        </a:lnSpc>
                      </a:pPr>
                      <a:r>
                        <a:rPr lang="en-US" sz="2000" u="none" strike="noStrike" dirty="0">
                          <a:effectLst/>
                          <a:latin typeface="Arial" panose="020B0604020202020204" pitchFamily="34" charset="0"/>
                          <a:cs typeface="Arial" panose="020B0604020202020204" pitchFamily="34" charset="0"/>
                        </a:rPr>
                        <a:t>Chlamydia trachomatis infection</a:t>
                      </a:r>
                      <a:endParaRPr lang="en-US" sz="2000" b="0" i="1"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lnSpc>
                          <a:spcPct val="200000"/>
                        </a:lnSpc>
                      </a:pPr>
                      <a:r>
                        <a:rPr lang="en-IE" sz="2000" b="0" i="0" u="none" strike="noStrike" dirty="0" smtClean="0">
                          <a:solidFill>
                            <a:srgbClr val="000000"/>
                          </a:solidFill>
                          <a:effectLst/>
                          <a:latin typeface="Arial" panose="020B0604020202020204" pitchFamily="34" charset="0"/>
                          <a:cs typeface="Arial" panose="020B0604020202020204" pitchFamily="34" charset="0"/>
                        </a:rPr>
                        <a:t>3730</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lnSpc>
                          <a:spcPct val="200000"/>
                        </a:lnSpc>
                      </a:pPr>
                      <a:r>
                        <a:rPr lang="en-IE" sz="2000" b="0" i="0" u="none" strike="noStrike" dirty="0" smtClean="0">
                          <a:solidFill>
                            <a:srgbClr val="000000"/>
                          </a:solidFill>
                          <a:effectLst/>
                          <a:latin typeface="Arial" panose="020B0604020202020204" pitchFamily="34" charset="0"/>
                          <a:cs typeface="Arial" panose="020B0604020202020204" pitchFamily="34" charset="0"/>
                        </a:rPr>
                        <a:t>3362</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lnSpc>
                          <a:spcPct val="200000"/>
                        </a:lnSpc>
                      </a:pPr>
                      <a:r>
                        <a:rPr lang="en-IE" sz="2000" b="0" i="0" u="none" strike="noStrike" dirty="0" smtClean="0">
                          <a:solidFill>
                            <a:srgbClr val="000000"/>
                          </a:solidFill>
                          <a:effectLst/>
                          <a:latin typeface="Arial" panose="020B0604020202020204" pitchFamily="34" charset="0"/>
                          <a:cs typeface="Arial" panose="020B0604020202020204" pitchFamily="34" charset="0"/>
                        </a:rPr>
                        <a:t>+10.9</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tcPr>
                </a:tc>
              </a:tr>
              <a:tr h="363777">
                <a:tc>
                  <a:txBody>
                    <a:bodyPr/>
                    <a:lstStyle/>
                    <a:p>
                      <a:pPr algn="l" rtl="0" fontAlgn="ctr">
                        <a:lnSpc>
                          <a:spcPct val="200000"/>
                        </a:lnSpc>
                      </a:pPr>
                      <a:r>
                        <a:rPr lang="en-US" sz="2000" u="none" strike="noStrike" dirty="0">
                          <a:effectLst/>
                          <a:latin typeface="Arial" panose="020B0604020202020204" pitchFamily="34" charset="0"/>
                          <a:cs typeface="Arial" panose="020B0604020202020204" pitchFamily="34" charset="0"/>
                        </a:rPr>
                        <a:t>Gonorrhoea</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lnSpc>
                          <a:spcPct val="200000"/>
                        </a:lnSpc>
                      </a:pPr>
                      <a:r>
                        <a:rPr lang="en-IE" sz="2000" b="0" i="0" u="none" strike="noStrike" dirty="0" smtClean="0">
                          <a:solidFill>
                            <a:srgbClr val="000000"/>
                          </a:solidFill>
                          <a:effectLst/>
                          <a:latin typeface="Arial" panose="020B0604020202020204" pitchFamily="34" charset="0"/>
                          <a:cs typeface="Arial" panose="020B0604020202020204" pitchFamily="34" charset="0"/>
                        </a:rPr>
                        <a:t>872</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lnSpc>
                          <a:spcPct val="200000"/>
                        </a:lnSpc>
                      </a:pPr>
                      <a:r>
                        <a:rPr lang="en-IE" sz="2000" b="0" i="0" u="none" strike="noStrike" dirty="0" smtClean="0">
                          <a:solidFill>
                            <a:srgbClr val="000000"/>
                          </a:solidFill>
                          <a:effectLst/>
                          <a:latin typeface="Arial" panose="020B0604020202020204" pitchFamily="34" charset="0"/>
                          <a:cs typeface="Arial" panose="020B0604020202020204" pitchFamily="34" charset="0"/>
                        </a:rPr>
                        <a:t>732</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lnSpc>
                          <a:spcPct val="200000"/>
                        </a:lnSpc>
                      </a:pPr>
                      <a:r>
                        <a:rPr lang="en-IE" sz="2000" b="0" i="0" u="none" strike="noStrike" dirty="0" smtClean="0">
                          <a:solidFill>
                            <a:srgbClr val="000000"/>
                          </a:solidFill>
                          <a:effectLst/>
                          <a:latin typeface="Arial" panose="020B0604020202020204" pitchFamily="34" charset="0"/>
                          <a:cs typeface="Arial" panose="020B0604020202020204" pitchFamily="34" charset="0"/>
                        </a:rPr>
                        <a:t>+19.1</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tcPr>
                </a:tc>
              </a:tr>
              <a:tr h="363777">
                <a:tc>
                  <a:txBody>
                    <a:bodyPr/>
                    <a:lstStyle/>
                    <a:p>
                      <a:pPr algn="l" rtl="0" fontAlgn="ctr">
                        <a:lnSpc>
                          <a:spcPct val="200000"/>
                        </a:lnSpc>
                        <a:spcBef>
                          <a:spcPts val="600"/>
                        </a:spcBef>
                        <a:spcAft>
                          <a:spcPts val="600"/>
                        </a:spcAft>
                      </a:pPr>
                      <a:r>
                        <a:rPr lang="en-US" sz="2000" u="none" strike="noStrike" dirty="0">
                          <a:effectLst/>
                          <a:latin typeface="Arial" panose="020B0604020202020204" pitchFamily="34" charset="0"/>
                          <a:cs typeface="Arial" panose="020B0604020202020204" pitchFamily="34" charset="0"/>
                        </a:rPr>
                        <a:t>Herpes simplex (genital</a:t>
                      </a:r>
                      <a:r>
                        <a:rPr lang="en-US" sz="2000" u="none" strike="noStrike" dirty="0" smtClean="0">
                          <a:effectLst/>
                          <a:latin typeface="Arial" panose="020B0604020202020204" pitchFamily="34" charset="0"/>
                          <a:cs typeface="Arial" panose="020B0604020202020204" pitchFamily="34" charset="0"/>
                        </a:rPr>
                        <a:t>)</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lnSpc>
                          <a:spcPct val="200000"/>
                        </a:lnSpc>
                        <a:spcBef>
                          <a:spcPts val="600"/>
                        </a:spcBef>
                        <a:spcAft>
                          <a:spcPts val="600"/>
                        </a:spcAft>
                      </a:pPr>
                      <a:r>
                        <a:rPr lang="en-IE" sz="2000" u="none" strike="noStrike" dirty="0" smtClean="0">
                          <a:effectLst/>
                          <a:latin typeface="Arial" panose="020B0604020202020204" pitchFamily="34" charset="0"/>
                          <a:cs typeface="Arial" panose="020B0604020202020204" pitchFamily="34" charset="0"/>
                        </a:rPr>
                        <a:t>598</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lnSpc>
                          <a:spcPct val="200000"/>
                        </a:lnSpc>
                        <a:spcBef>
                          <a:spcPts val="600"/>
                        </a:spcBef>
                        <a:spcAft>
                          <a:spcPts val="600"/>
                        </a:spcAft>
                      </a:pPr>
                      <a:r>
                        <a:rPr lang="en-IE" sz="2000" u="none" strike="noStrike" dirty="0" smtClean="0">
                          <a:effectLst/>
                          <a:latin typeface="Arial" panose="020B0604020202020204" pitchFamily="34" charset="0"/>
                          <a:cs typeface="Arial" panose="020B0604020202020204" pitchFamily="34" charset="0"/>
                        </a:rPr>
                        <a:t>583</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lnSpc>
                          <a:spcPct val="200000"/>
                        </a:lnSpc>
                        <a:spcBef>
                          <a:spcPts val="600"/>
                        </a:spcBef>
                        <a:spcAft>
                          <a:spcPts val="600"/>
                        </a:spcAft>
                      </a:pPr>
                      <a:r>
                        <a:rPr lang="en-IE" sz="2000" u="none" strike="noStrike" dirty="0" smtClean="0">
                          <a:effectLst/>
                          <a:latin typeface="Arial" panose="020B0604020202020204" pitchFamily="34" charset="0"/>
                          <a:cs typeface="Arial" panose="020B0604020202020204" pitchFamily="34" charset="0"/>
                        </a:rPr>
                        <a:t>+2.6</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tcPr>
                </a:tc>
              </a:tr>
              <a:tr h="363777">
                <a:tc>
                  <a:txBody>
                    <a:bodyPr/>
                    <a:lstStyle/>
                    <a:p>
                      <a:pPr algn="l" rtl="0" fontAlgn="ctr">
                        <a:lnSpc>
                          <a:spcPct val="200000"/>
                        </a:lnSpc>
                        <a:spcBef>
                          <a:spcPts val="1200"/>
                        </a:spcBef>
                      </a:pPr>
                      <a:r>
                        <a:rPr lang="en-US" sz="2000" u="none" strike="noStrike" dirty="0">
                          <a:effectLst/>
                          <a:latin typeface="Arial" panose="020B0604020202020204" pitchFamily="34" charset="0"/>
                          <a:cs typeface="Arial" panose="020B0604020202020204" pitchFamily="34" charset="0"/>
                        </a:rPr>
                        <a:t>Total </a:t>
                      </a:r>
                      <a:endParaRPr lang="en-US"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lnSpc>
                          <a:spcPct val="200000"/>
                        </a:lnSpc>
                      </a:pPr>
                      <a:r>
                        <a:rPr lang="en-IE" sz="2000" b="0" i="0" u="none" strike="noStrike" dirty="0" smtClean="0">
                          <a:solidFill>
                            <a:srgbClr val="000000"/>
                          </a:solidFill>
                          <a:effectLst/>
                          <a:latin typeface="Arial" panose="020B0604020202020204" pitchFamily="34" charset="0"/>
                          <a:cs typeface="Arial" panose="020B0604020202020204" pitchFamily="34" charset="0"/>
                        </a:rPr>
                        <a:t>5200</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lnSpc>
                          <a:spcPct val="200000"/>
                        </a:lnSpc>
                      </a:pPr>
                      <a:r>
                        <a:rPr lang="en-IE" sz="2000" b="0" i="0" u="none" strike="noStrike" dirty="0" smtClean="0">
                          <a:solidFill>
                            <a:srgbClr val="000000"/>
                          </a:solidFill>
                          <a:effectLst/>
                          <a:latin typeface="Arial" panose="020B0604020202020204" pitchFamily="34" charset="0"/>
                          <a:cs typeface="Arial" panose="020B0604020202020204" pitchFamily="34" charset="0"/>
                        </a:rPr>
                        <a:t>4677</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lnSpc>
                          <a:spcPct val="200000"/>
                        </a:lnSpc>
                      </a:pPr>
                      <a:r>
                        <a:rPr lang="en-IE" sz="2000" b="1" i="0" u="none" strike="noStrike" dirty="0" smtClean="0">
                          <a:solidFill>
                            <a:srgbClr val="000000"/>
                          </a:solidFill>
                          <a:effectLst/>
                          <a:latin typeface="Arial" panose="020B0604020202020204" pitchFamily="34" charset="0"/>
                          <a:cs typeface="Arial" panose="020B0604020202020204" pitchFamily="34" charset="0"/>
                        </a:rPr>
                        <a:t>+11.2</a:t>
                      </a:r>
                      <a:endParaRPr lang="en-US" sz="2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tcPr>
                </a:tc>
              </a:tr>
            </a:tbl>
          </a:graphicData>
        </a:graphic>
      </p:graphicFrame>
      <p:sp>
        <p:nvSpPr>
          <p:cNvPr id="11" name="TextBox 10"/>
          <p:cNvSpPr txBox="1"/>
          <p:nvPr/>
        </p:nvSpPr>
        <p:spPr>
          <a:xfrm>
            <a:off x="15434" y="620688"/>
            <a:ext cx="5940152" cy="470369"/>
          </a:xfrm>
          <a:prstGeom prst="rect">
            <a:avLst/>
          </a:prstGeom>
          <a:noFill/>
        </p:spPr>
        <p:txBody>
          <a:bodyPr wrap="square" rtlCol="0">
            <a:spAutoFit/>
          </a:bodyPr>
          <a:lstStyle/>
          <a:p>
            <a:r>
              <a:rPr lang="en-IE" sz="2400" dirty="0" smtClean="0">
                <a:solidFill>
                  <a:schemeClr val="tx1">
                    <a:lumMod val="50000"/>
                    <a:lumOff val="50000"/>
                  </a:schemeClr>
                </a:solidFill>
              </a:rPr>
              <a:t>11% increase compared to 2016</a:t>
            </a:r>
            <a:endParaRPr lang="en-IE" sz="2400" dirty="0">
              <a:solidFill>
                <a:schemeClr val="tx1">
                  <a:lumMod val="50000"/>
                  <a:lumOff val="50000"/>
                </a:schemeClr>
              </a:solidFill>
            </a:endParaRPr>
          </a:p>
        </p:txBody>
      </p:sp>
    </p:spTree>
    <p:extLst>
      <p:ext uri="{BB962C8B-B14F-4D97-AF65-F5344CB8AC3E}">
        <p14:creationId xmlns:p14="http://schemas.microsoft.com/office/powerpoint/2010/main" val="1008586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221294"/>
            <a:ext cx="9144000" cy="504056"/>
          </a:xfrm>
        </p:spPr>
        <p:txBody>
          <a:bodyPr>
            <a:noAutofit/>
          </a:bodyPr>
          <a:lstStyle/>
          <a:p>
            <a:pPr lvl="0" algn="l"/>
            <a:r>
              <a:rPr lang="en-IE" sz="3200" dirty="0" smtClean="0">
                <a:latin typeface="Arial" panose="020B0604020202020204" pitchFamily="34" charset="0"/>
                <a:cs typeface="Arial" panose="020B0604020202020204" pitchFamily="34" charset="0"/>
              </a:rPr>
              <a:t/>
            </a:r>
            <a:br>
              <a:rPr lang="en-IE" sz="3200" dirty="0" smtClean="0">
                <a:latin typeface="Arial" panose="020B0604020202020204" pitchFamily="34" charset="0"/>
                <a:cs typeface="Arial" panose="020B0604020202020204" pitchFamily="34" charset="0"/>
              </a:rPr>
            </a:br>
            <a:r>
              <a:rPr lang="en-IE" sz="3200" dirty="0" smtClean="0">
                <a:latin typeface="Arial" panose="020B0604020202020204" pitchFamily="34" charset="0"/>
                <a:cs typeface="Arial" panose="020B0604020202020204" pitchFamily="34" charset="0"/>
              </a:rPr>
              <a:t>STIs in </a:t>
            </a:r>
            <a:r>
              <a:rPr lang="en-IE" sz="3200" dirty="0">
                <a:latin typeface="Arial" panose="020B0604020202020204" pitchFamily="34" charset="0"/>
                <a:cs typeface="Arial" panose="020B0604020202020204" pitchFamily="34" charset="0"/>
              </a:rPr>
              <a:t>young </a:t>
            </a:r>
            <a:r>
              <a:rPr lang="en-IE" sz="3200" dirty="0" smtClean="0">
                <a:latin typeface="Arial" panose="020B0604020202020204" pitchFamily="34" charset="0"/>
                <a:cs typeface="Arial" panose="020B0604020202020204" pitchFamily="34" charset="0"/>
              </a:rPr>
              <a:t>people, 2017</a:t>
            </a:r>
            <a:br>
              <a:rPr lang="en-IE" sz="3200" dirty="0" smtClean="0">
                <a:latin typeface="Arial" panose="020B0604020202020204" pitchFamily="34" charset="0"/>
                <a:cs typeface="Arial" panose="020B0604020202020204" pitchFamily="34" charset="0"/>
              </a:rPr>
            </a:br>
            <a:r>
              <a:rPr lang="en-IE" sz="2400" dirty="0" smtClean="0">
                <a:solidFill>
                  <a:schemeClr val="tx1"/>
                </a:solidFill>
                <a:latin typeface="Arial" pitchFamily="34" charset="0"/>
              </a:rPr>
              <a:t/>
            </a:r>
            <a:br>
              <a:rPr lang="en-IE" sz="2400" dirty="0" smtClean="0">
                <a:solidFill>
                  <a:schemeClr val="tx1"/>
                </a:solidFill>
                <a:latin typeface="Arial" pitchFamily="34" charset="0"/>
              </a:rPr>
            </a:br>
            <a:endParaRPr lang="en-US" sz="2400" dirty="0">
              <a:solidFill>
                <a:schemeClr val="tx1"/>
              </a:solidFill>
            </a:endParaRPr>
          </a:p>
        </p:txBody>
      </p:sp>
      <p:cxnSp>
        <p:nvCxnSpPr>
          <p:cNvPr id="6" name="Straight Connector 5"/>
          <p:cNvCxnSpPr/>
          <p:nvPr/>
        </p:nvCxnSpPr>
        <p:spPr>
          <a:xfrm>
            <a:off x="0" y="1059407"/>
            <a:ext cx="501009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195311"/>
            <a:ext cx="157570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 y="582986"/>
            <a:ext cx="5220073" cy="461665"/>
          </a:xfrm>
          <a:prstGeom prst="rect">
            <a:avLst/>
          </a:prstGeom>
          <a:noFill/>
        </p:spPr>
        <p:txBody>
          <a:bodyPr wrap="square" rtlCol="0">
            <a:spAutoFit/>
          </a:bodyPr>
          <a:lstStyle/>
          <a:p>
            <a:r>
              <a:rPr lang="en-IE" sz="2400" dirty="0">
                <a:solidFill>
                  <a:schemeClr val="bg1">
                    <a:lumMod val="65000"/>
                  </a:schemeClr>
                </a:solidFill>
              </a:rPr>
              <a:t>D</a:t>
            </a:r>
            <a:r>
              <a:rPr lang="en-IE" sz="2400" dirty="0" smtClean="0">
                <a:solidFill>
                  <a:schemeClr val="bg1">
                    <a:lumMod val="65000"/>
                  </a:schemeClr>
                </a:solidFill>
              </a:rPr>
              <a:t>istribution by sex (15-24 year-olds)</a:t>
            </a:r>
            <a:endParaRPr lang="en-IE" sz="2400" dirty="0">
              <a:solidFill>
                <a:schemeClr val="bg1">
                  <a:lumMod val="65000"/>
                </a:schemeClr>
              </a:solidFill>
            </a:endParaRPr>
          </a:p>
        </p:txBody>
      </p:sp>
      <p:sp>
        <p:nvSpPr>
          <p:cNvPr id="9" name="TextBox 8"/>
          <p:cNvSpPr txBox="1"/>
          <p:nvPr/>
        </p:nvSpPr>
        <p:spPr>
          <a:xfrm>
            <a:off x="1190459" y="6398897"/>
            <a:ext cx="6912768" cy="338554"/>
          </a:xfrm>
          <a:prstGeom prst="rect">
            <a:avLst/>
          </a:prstGeom>
          <a:noFill/>
        </p:spPr>
        <p:txBody>
          <a:bodyPr wrap="square" rtlCol="0">
            <a:spAutoFit/>
          </a:bodyPr>
          <a:lstStyle/>
          <a:p>
            <a:pPr algn="ctr"/>
            <a:r>
              <a:rPr lang="en-IE" sz="1600" dirty="0" smtClean="0"/>
              <a:t>2017 data are provisional</a:t>
            </a:r>
            <a:endParaRPr lang="en-US" sz="1600" dirty="0"/>
          </a:p>
        </p:txBody>
      </p:sp>
      <p:graphicFrame>
        <p:nvGraphicFramePr>
          <p:cNvPr id="15" name="Chart 14"/>
          <p:cNvGraphicFramePr>
            <a:graphicFrameLocks/>
          </p:cNvGraphicFramePr>
          <p:nvPr>
            <p:extLst>
              <p:ext uri="{D42A27DB-BD31-4B8C-83A1-F6EECF244321}">
                <p14:modId xmlns:p14="http://schemas.microsoft.com/office/powerpoint/2010/main" val="1354223960"/>
              </p:ext>
            </p:extLst>
          </p:nvPr>
        </p:nvGraphicFramePr>
        <p:xfrm>
          <a:off x="467544" y="1556792"/>
          <a:ext cx="7992888" cy="37478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21813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12814" y="219116"/>
            <a:ext cx="9144000" cy="650730"/>
          </a:xfrm>
        </p:spPr>
        <p:txBody>
          <a:bodyPr>
            <a:noAutofit/>
          </a:bodyPr>
          <a:lstStyle/>
          <a:p>
            <a:pPr lvl="0" algn="l"/>
            <a:r>
              <a:rPr lang="en-IE" sz="3200" dirty="0">
                <a:latin typeface="Arial" panose="020B0604020202020204" pitchFamily="34" charset="0"/>
                <a:cs typeface="Arial" panose="020B0604020202020204" pitchFamily="34" charset="0"/>
              </a:rPr>
              <a:t>STIs </a:t>
            </a:r>
            <a:r>
              <a:rPr lang="en-IE" sz="3200" dirty="0" smtClean="0">
                <a:latin typeface="Arial" panose="020B0604020202020204" pitchFamily="34" charset="0"/>
                <a:cs typeface="Arial" panose="020B0604020202020204" pitchFamily="34" charset="0"/>
              </a:rPr>
              <a:t>in </a:t>
            </a:r>
            <a:r>
              <a:rPr lang="en-IE" sz="3200" dirty="0">
                <a:latin typeface="Arial" panose="020B0604020202020204" pitchFamily="34" charset="0"/>
                <a:cs typeface="Arial" panose="020B0604020202020204" pitchFamily="34" charset="0"/>
              </a:rPr>
              <a:t>young </a:t>
            </a:r>
            <a:r>
              <a:rPr lang="en-IE" sz="3200" dirty="0" smtClean="0">
                <a:latin typeface="Arial" panose="020B0604020202020204" pitchFamily="34" charset="0"/>
                <a:cs typeface="Arial" panose="020B0604020202020204" pitchFamily="34" charset="0"/>
              </a:rPr>
              <a:t>people, 2017</a:t>
            </a:r>
            <a:br>
              <a:rPr lang="en-IE" sz="3200" dirty="0" smtClean="0">
                <a:latin typeface="Arial" panose="020B0604020202020204" pitchFamily="34" charset="0"/>
                <a:cs typeface="Arial" panose="020B0604020202020204" pitchFamily="34" charset="0"/>
              </a:rPr>
            </a:br>
            <a:endParaRPr lang="en-US" sz="2400" dirty="0">
              <a:solidFill>
                <a:schemeClr val="tx1"/>
              </a:solidFill>
            </a:endParaRPr>
          </a:p>
        </p:txBody>
      </p:sp>
      <p:cxnSp>
        <p:nvCxnSpPr>
          <p:cNvPr id="6" name="Straight Connector 5"/>
          <p:cNvCxnSpPr/>
          <p:nvPr/>
        </p:nvCxnSpPr>
        <p:spPr>
          <a:xfrm>
            <a:off x="0" y="1081317"/>
            <a:ext cx="493204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77668"/>
            <a:ext cx="157570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51520" y="1789184"/>
            <a:ext cx="8704496" cy="4078039"/>
          </a:xfrm>
          <a:prstGeom prst="rect">
            <a:avLst/>
          </a:prstGeom>
          <a:noFill/>
        </p:spPr>
        <p:txBody>
          <a:bodyPr wrap="square" rtlCol="0">
            <a:spAutoFit/>
          </a:bodyPr>
          <a:lstStyle/>
          <a:p>
            <a:pPr marL="0" indent="0" algn="just" fontAlgn="auto">
              <a:spcAft>
                <a:spcPts val="0"/>
              </a:spcAft>
              <a:buFont typeface="Arial" pitchFamily="34" charset="0"/>
              <a:buNone/>
              <a:defRPr/>
            </a:pPr>
            <a:endParaRPr lang="en-IE" sz="2200" b="1" dirty="0"/>
          </a:p>
          <a:p>
            <a:pPr marL="0" indent="0" algn="just" fontAlgn="auto">
              <a:spcAft>
                <a:spcPts val="0"/>
              </a:spcAft>
              <a:buFont typeface="Arial" pitchFamily="34" charset="0"/>
              <a:buNone/>
              <a:defRPr/>
            </a:pPr>
            <a:r>
              <a:rPr lang="en-IE" sz="2200" b="1" dirty="0"/>
              <a:t>C</a:t>
            </a:r>
            <a:r>
              <a:rPr lang="en-IE" sz="2200" b="1" dirty="0" smtClean="0"/>
              <a:t>hlamydia </a:t>
            </a:r>
            <a:r>
              <a:rPr lang="en-IE" sz="2200" dirty="0" smtClean="0"/>
              <a:t>in young people make up </a:t>
            </a:r>
            <a:r>
              <a:rPr lang="en-IE" sz="2400" b="1" dirty="0" smtClean="0">
                <a:solidFill>
                  <a:srgbClr val="FF0000"/>
                </a:solidFill>
              </a:rPr>
              <a:t>50%</a:t>
            </a:r>
            <a:r>
              <a:rPr lang="en-IE" sz="2400" b="1" dirty="0" smtClean="0"/>
              <a:t> </a:t>
            </a:r>
            <a:r>
              <a:rPr lang="en-IE" sz="2200" dirty="0"/>
              <a:t>of </a:t>
            </a:r>
            <a:r>
              <a:rPr lang="en-IE" sz="2200" dirty="0" smtClean="0"/>
              <a:t>all cases reported</a:t>
            </a:r>
          </a:p>
          <a:p>
            <a:pPr marL="0" indent="0" algn="just" fontAlgn="auto">
              <a:spcAft>
                <a:spcPts val="0"/>
              </a:spcAft>
              <a:buFont typeface="Arial" pitchFamily="34" charset="0"/>
              <a:buNone/>
              <a:defRPr/>
            </a:pPr>
            <a:endParaRPr lang="en-IE" sz="2200" dirty="0" smtClean="0"/>
          </a:p>
          <a:p>
            <a:pPr marL="0" indent="0" algn="just" fontAlgn="auto">
              <a:spcAft>
                <a:spcPts val="0"/>
              </a:spcAft>
              <a:buFont typeface="Arial" pitchFamily="34" charset="0"/>
              <a:buNone/>
              <a:defRPr/>
            </a:pPr>
            <a:endParaRPr lang="en-IE" sz="2200" dirty="0"/>
          </a:p>
          <a:p>
            <a:pPr marL="0" indent="0" algn="just" fontAlgn="auto">
              <a:spcAft>
                <a:spcPts val="0"/>
              </a:spcAft>
              <a:buFont typeface="Arial" pitchFamily="34" charset="0"/>
              <a:buNone/>
              <a:defRPr/>
            </a:pPr>
            <a:r>
              <a:rPr lang="en-IE" sz="2200" b="1" dirty="0" smtClean="0"/>
              <a:t>Gonorrhoea </a:t>
            </a:r>
            <a:r>
              <a:rPr lang="en-IE" sz="2200" dirty="0" smtClean="0"/>
              <a:t>in young people make up </a:t>
            </a:r>
            <a:r>
              <a:rPr lang="en-IE" sz="2200" b="1" dirty="0" smtClean="0"/>
              <a:t>39% </a:t>
            </a:r>
            <a:r>
              <a:rPr lang="en-IE" sz="2200" dirty="0" smtClean="0"/>
              <a:t>of all cases reported</a:t>
            </a:r>
          </a:p>
          <a:p>
            <a:pPr marL="0" indent="0" algn="just" fontAlgn="auto">
              <a:spcAft>
                <a:spcPts val="0"/>
              </a:spcAft>
              <a:buFont typeface="Arial" pitchFamily="34" charset="0"/>
              <a:buNone/>
              <a:defRPr/>
            </a:pPr>
            <a:endParaRPr lang="en-IE" sz="2200" dirty="0" smtClean="0"/>
          </a:p>
          <a:p>
            <a:pPr marL="0" indent="0" algn="just" fontAlgn="auto">
              <a:spcAft>
                <a:spcPts val="0"/>
              </a:spcAft>
              <a:buFont typeface="Arial" pitchFamily="34" charset="0"/>
              <a:buNone/>
              <a:defRPr/>
            </a:pPr>
            <a:endParaRPr lang="en-IE" sz="2200" dirty="0"/>
          </a:p>
          <a:p>
            <a:pPr marL="0" indent="0" fontAlgn="auto">
              <a:spcAft>
                <a:spcPts val="600"/>
              </a:spcAft>
              <a:buFont typeface="Arial" pitchFamily="34" charset="0"/>
              <a:buNone/>
              <a:defRPr/>
            </a:pPr>
            <a:r>
              <a:rPr lang="en-IE" sz="2200" b="1" dirty="0" smtClean="0"/>
              <a:t>Genital Herpes </a:t>
            </a:r>
            <a:r>
              <a:rPr lang="en-IE" sz="2200" dirty="0" smtClean="0"/>
              <a:t>in</a:t>
            </a:r>
            <a:r>
              <a:rPr lang="en-IE" sz="2200" b="1" dirty="0" smtClean="0"/>
              <a:t> </a:t>
            </a:r>
            <a:r>
              <a:rPr lang="en-IE" sz="2200" dirty="0" smtClean="0"/>
              <a:t>young people make up </a:t>
            </a:r>
            <a:r>
              <a:rPr lang="en-IE" sz="2200" b="1" dirty="0" smtClean="0"/>
              <a:t>38% </a:t>
            </a:r>
            <a:r>
              <a:rPr lang="en-IE" sz="2200" dirty="0" smtClean="0"/>
              <a:t>of all cases reported</a:t>
            </a:r>
          </a:p>
          <a:p>
            <a:pPr marL="285750" indent="-285750" algn="just" fontAlgn="auto">
              <a:spcAft>
                <a:spcPts val="0"/>
              </a:spcAft>
              <a:buFont typeface="Wingdings" panose="05000000000000000000" pitchFamily="2" charset="2"/>
              <a:buChar char="§"/>
              <a:defRPr/>
            </a:pPr>
            <a:r>
              <a:rPr lang="en-IE" dirty="0" smtClean="0"/>
              <a:t>Herpes simplex virus (HSV) type where known (88%)</a:t>
            </a:r>
          </a:p>
          <a:p>
            <a:pPr marL="742950" lvl="1" indent="-285750" algn="just" fontAlgn="auto">
              <a:spcAft>
                <a:spcPts val="0"/>
              </a:spcAft>
              <a:buFont typeface="Wingdings" panose="05000000000000000000" pitchFamily="2" charset="2"/>
              <a:buChar char="§"/>
              <a:defRPr/>
            </a:pPr>
            <a:r>
              <a:rPr lang="en-IE" dirty="0" smtClean="0"/>
              <a:t>83% HSV-1 </a:t>
            </a:r>
          </a:p>
          <a:p>
            <a:pPr marL="742950" lvl="1" indent="-285750" algn="just" fontAlgn="auto">
              <a:spcAft>
                <a:spcPts val="0"/>
              </a:spcAft>
              <a:buFont typeface="Wingdings" panose="05000000000000000000" pitchFamily="2" charset="2"/>
              <a:buChar char="§"/>
              <a:defRPr/>
            </a:pPr>
            <a:r>
              <a:rPr lang="en-IE" dirty="0" smtClean="0"/>
              <a:t>17% HSV-2.</a:t>
            </a:r>
          </a:p>
          <a:p>
            <a:pPr lvl="1" algn="just" fontAlgn="auto">
              <a:spcAft>
                <a:spcPts val="0"/>
              </a:spcAft>
              <a:buClr>
                <a:srgbClr val="C00000"/>
              </a:buClr>
              <a:defRPr/>
            </a:pPr>
            <a:endParaRPr lang="en-IE" sz="2200" dirty="0" smtClean="0"/>
          </a:p>
        </p:txBody>
      </p:sp>
      <p:sp>
        <p:nvSpPr>
          <p:cNvPr id="10" name="TextBox 9"/>
          <p:cNvSpPr txBox="1"/>
          <p:nvPr/>
        </p:nvSpPr>
        <p:spPr>
          <a:xfrm>
            <a:off x="0" y="619652"/>
            <a:ext cx="5747738" cy="830997"/>
          </a:xfrm>
          <a:prstGeom prst="rect">
            <a:avLst/>
          </a:prstGeom>
          <a:noFill/>
        </p:spPr>
        <p:txBody>
          <a:bodyPr wrap="square" rtlCol="0">
            <a:spAutoFit/>
          </a:bodyPr>
          <a:lstStyle/>
          <a:p>
            <a:r>
              <a:rPr lang="en-IE" sz="2400" dirty="0" smtClean="0">
                <a:solidFill>
                  <a:schemeClr val="bg1">
                    <a:lumMod val="65000"/>
                  </a:schemeClr>
                </a:solidFill>
              </a:rPr>
              <a:t>Burden of </a:t>
            </a:r>
            <a:r>
              <a:rPr lang="en-IE" sz="2400" dirty="0">
                <a:solidFill>
                  <a:schemeClr val="bg1">
                    <a:lumMod val="65000"/>
                  </a:schemeClr>
                </a:solidFill>
              </a:rPr>
              <a:t>disease (15-24 year-olds)</a:t>
            </a:r>
          </a:p>
          <a:p>
            <a:endParaRPr lang="en-IE" sz="2400" dirty="0">
              <a:solidFill>
                <a:schemeClr val="bg1">
                  <a:lumMod val="65000"/>
                </a:schemeClr>
              </a:solidFill>
            </a:endParaRPr>
          </a:p>
        </p:txBody>
      </p:sp>
      <p:sp>
        <p:nvSpPr>
          <p:cNvPr id="11" name="TextBox 10"/>
          <p:cNvSpPr txBox="1"/>
          <p:nvPr/>
        </p:nvSpPr>
        <p:spPr>
          <a:xfrm>
            <a:off x="1190459" y="6398897"/>
            <a:ext cx="6912768" cy="338554"/>
          </a:xfrm>
          <a:prstGeom prst="rect">
            <a:avLst/>
          </a:prstGeom>
          <a:noFill/>
        </p:spPr>
        <p:txBody>
          <a:bodyPr wrap="square" rtlCol="0">
            <a:spAutoFit/>
          </a:bodyPr>
          <a:lstStyle/>
          <a:p>
            <a:pPr algn="ctr"/>
            <a:r>
              <a:rPr lang="en-IE" sz="1600" dirty="0" smtClean="0"/>
              <a:t>2017 data are provisional</a:t>
            </a:r>
            <a:endParaRPr lang="en-US" sz="1600" dirty="0"/>
          </a:p>
        </p:txBody>
      </p:sp>
    </p:spTree>
    <p:extLst>
      <p:ext uri="{BB962C8B-B14F-4D97-AF65-F5344CB8AC3E}">
        <p14:creationId xmlns:p14="http://schemas.microsoft.com/office/powerpoint/2010/main" val="3046339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384" y="0"/>
            <a:ext cx="9144000" cy="650730"/>
          </a:xfrm>
        </p:spPr>
        <p:txBody>
          <a:bodyPr>
            <a:noAutofit/>
          </a:bodyPr>
          <a:lstStyle/>
          <a:p>
            <a:pPr lvl="0" algn="l"/>
            <a:r>
              <a:rPr lang="en-IE" sz="3200" dirty="0" smtClean="0">
                <a:latin typeface="Arial" panose="020B0604020202020204" pitchFamily="34" charset="0"/>
                <a:cs typeface="Arial" panose="020B0604020202020204" pitchFamily="34" charset="0"/>
              </a:rPr>
              <a:t>Preventing STIs</a:t>
            </a:r>
            <a:endParaRPr lang="en-US" sz="2400" dirty="0">
              <a:solidFill>
                <a:schemeClr val="tx1"/>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77668"/>
            <a:ext cx="157570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21352" y="580099"/>
            <a:ext cx="5747738" cy="461665"/>
          </a:xfrm>
          <a:prstGeom prst="rect">
            <a:avLst/>
          </a:prstGeom>
          <a:noFill/>
        </p:spPr>
        <p:txBody>
          <a:bodyPr wrap="square" rtlCol="0">
            <a:spAutoFit/>
          </a:bodyPr>
          <a:lstStyle/>
          <a:p>
            <a:r>
              <a:rPr lang="en-IE" sz="2400" dirty="0" smtClean="0">
                <a:solidFill>
                  <a:schemeClr val="bg1">
                    <a:lumMod val="65000"/>
                  </a:schemeClr>
                </a:solidFill>
              </a:rPr>
              <a:t>Safer sex</a:t>
            </a:r>
            <a:endParaRPr lang="en-IE" sz="2400" dirty="0">
              <a:solidFill>
                <a:schemeClr val="bg1">
                  <a:lumMod val="65000"/>
                </a:schemeClr>
              </a:solidFill>
            </a:endParaRPr>
          </a:p>
        </p:txBody>
      </p:sp>
      <p:cxnSp>
        <p:nvCxnSpPr>
          <p:cNvPr id="14" name="Straight Connector 13"/>
          <p:cNvCxnSpPr>
            <a:endCxn id="13" idx="2"/>
          </p:cNvCxnSpPr>
          <p:nvPr/>
        </p:nvCxnSpPr>
        <p:spPr>
          <a:xfrm>
            <a:off x="0" y="1041764"/>
            <a:ext cx="289522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Subtitle 2"/>
          <p:cNvSpPr txBox="1">
            <a:spLocks/>
          </p:cNvSpPr>
          <p:nvPr/>
        </p:nvSpPr>
        <p:spPr bwMode="auto">
          <a:xfrm>
            <a:off x="455227" y="1628800"/>
            <a:ext cx="7776863" cy="4248472"/>
          </a:xfrm>
          <a:prstGeom prst="rect">
            <a:avLst/>
          </a:prstGeom>
          <a:noFill/>
          <a:ln>
            <a:noFill/>
          </a:ln>
          <a:extLst/>
        </p:spPr>
        <p:txBody>
          <a:bodyPr vert="horz" wrap="square" lIns="91440" tIns="45720" rIns="91440" bIns="45720" numCol="1" rtlCol="0" anchor="t" anchorCtr="0" compatLnSpc="1">
            <a:prstTxWarp prst="textNoShape">
              <a:avLst/>
            </a:prstTxWarp>
            <a:noAutofit/>
          </a:bodyPr>
          <a:lstStyle>
            <a:lvl1pPr marL="342900" indent="-342900" algn="l" defTabSz="914400" rtl="0" eaLnBrk="1" fontAlgn="base" latinLnBrk="0"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914400" rtl="0" eaLnBrk="1" fontAlgn="base" latinLnBrk="0"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914400" rtl="0" eaLnBrk="1" fontAlgn="base" latinLnBrk="0"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fontAlgn="auto">
              <a:spcAft>
                <a:spcPts val="0"/>
              </a:spcAft>
              <a:buClr>
                <a:srgbClr val="C00000"/>
              </a:buClr>
              <a:buFont typeface="Wingdings" panose="05000000000000000000" pitchFamily="2" charset="2"/>
              <a:buChar char="§"/>
              <a:defRPr/>
            </a:pPr>
            <a:r>
              <a:rPr lang="en-IE" sz="2000" b="1" dirty="0" smtClean="0">
                <a:latin typeface="Arial" panose="020B0604020202020204" pitchFamily="34" charset="0"/>
                <a:cs typeface="Arial" panose="020B0604020202020204" pitchFamily="34" charset="0"/>
              </a:rPr>
              <a:t>Get tested regularly</a:t>
            </a:r>
          </a:p>
          <a:p>
            <a:pPr marL="0" indent="0" algn="just" fontAlgn="auto">
              <a:spcAft>
                <a:spcPts val="0"/>
              </a:spcAft>
              <a:buClr>
                <a:srgbClr val="C00000"/>
              </a:buClr>
              <a:buNone/>
              <a:defRPr/>
            </a:pPr>
            <a:r>
              <a:rPr lang="en-IE" sz="1800" dirty="0">
                <a:latin typeface="Arial" panose="020B0604020202020204" pitchFamily="34" charset="0"/>
                <a:cs typeface="Arial" panose="020B0604020202020204" pitchFamily="34" charset="0"/>
              </a:rPr>
              <a:t> </a:t>
            </a:r>
            <a:r>
              <a:rPr lang="en-IE" sz="1800" dirty="0" smtClean="0">
                <a:latin typeface="Arial" panose="020B0604020202020204" pitchFamily="34" charset="0"/>
                <a:cs typeface="Arial" panose="020B0604020202020204" pitchFamily="34" charset="0"/>
              </a:rPr>
              <a:t>    For information on free </a:t>
            </a:r>
            <a:r>
              <a:rPr lang="en-IE" sz="1800" dirty="0">
                <a:latin typeface="Arial" panose="020B0604020202020204" pitchFamily="34" charset="0"/>
                <a:cs typeface="Arial" panose="020B0604020202020204" pitchFamily="34" charset="0"/>
              </a:rPr>
              <a:t>sexual health services </a:t>
            </a:r>
            <a:r>
              <a:rPr lang="en-IE" sz="1800" dirty="0" smtClean="0">
                <a:latin typeface="Arial" panose="020B0604020202020204" pitchFamily="34" charset="0"/>
                <a:cs typeface="Arial" panose="020B0604020202020204" pitchFamily="34" charset="0"/>
              </a:rPr>
              <a:t>and STI testing:</a:t>
            </a:r>
          </a:p>
          <a:p>
            <a:pPr algn="just" fontAlgn="auto">
              <a:spcAft>
                <a:spcPts val="0"/>
              </a:spcAft>
              <a:buClr>
                <a:srgbClr val="C00000"/>
              </a:buClr>
              <a:defRPr/>
            </a:pPr>
            <a:r>
              <a:rPr lang="en-IE" sz="1800" u="sng" dirty="0" smtClean="0">
                <a:solidFill>
                  <a:srgbClr val="1F497D"/>
                </a:solidFill>
                <a:latin typeface="Arial" panose="020B0604020202020204" pitchFamily="34" charset="0"/>
                <a:ea typeface="Calibri"/>
                <a:cs typeface="Arial" panose="020B0604020202020204" pitchFamily="34" charset="0"/>
                <a:hlinkClick r:id="rId3"/>
              </a:rPr>
              <a:t>http://www.thinkcontraception.ie/Services-Information/Find-a-Service.152.1.aspx</a:t>
            </a:r>
            <a:r>
              <a:rPr lang="en-IE" sz="1800" dirty="0" smtClean="0">
                <a:latin typeface="Arial" panose="020B0604020202020204" pitchFamily="34" charset="0"/>
                <a:cs typeface="Arial" panose="020B0604020202020204" pitchFamily="34" charset="0"/>
              </a:rPr>
              <a:t>   </a:t>
            </a:r>
          </a:p>
          <a:p>
            <a:pPr algn="just" fontAlgn="auto">
              <a:spcAft>
                <a:spcPts val="0"/>
              </a:spcAft>
              <a:buClr>
                <a:srgbClr val="C00000"/>
              </a:buClr>
              <a:defRPr/>
            </a:pPr>
            <a:r>
              <a:rPr lang="en-IE" sz="1800" dirty="0" smtClean="0">
                <a:latin typeface="Arial" panose="020B0604020202020204" pitchFamily="34" charset="0"/>
                <a:cs typeface="Arial" panose="020B0604020202020204" pitchFamily="34" charset="0"/>
                <a:hlinkClick r:id="rId4"/>
              </a:rPr>
              <a:t>www.man2man.ie</a:t>
            </a:r>
            <a:r>
              <a:rPr lang="en-IE" sz="1800" dirty="0" smtClean="0">
                <a:latin typeface="Arial" panose="020B0604020202020204" pitchFamily="34" charset="0"/>
                <a:cs typeface="Arial" panose="020B0604020202020204" pitchFamily="34" charset="0"/>
              </a:rPr>
              <a:t> (resource for gay, bisexual men)</a:t>
            </a:r>
          </a:p>
          <a:p>
            <a:pPr marL="0" indent="0" algn="just" fontAlgn="auto">
              <a:spcAft>
                <a:spcPts val="0"/>
              </a:spcAft>
              <a:buClr>
                <a:srgbClr val="C00000"/>
              </a:buClr>
              <a:buNone/>
              <a:defRPr/>
            </a:pPr>
            <a:r>
              <a:rPr lang="en-IE" sz="2000" dirty="0" smtClean="0">
                <a:latin typeface="Arial" panose="020B0604020202020204" pitchFamily="34" charset="0"/>
                <a:cs typeface="Arial" panose="020B0604020202020204" pitchFamily="34" charset="0"/>
              </a:rPr>
              <a:t>	</a:t>
            </a:r>
          </a:p>
          <a:p>
            <a:pPr algn="just" fontAlgn="auto">
              <a:spcAft>
                <a:spcPts val="0"/>
              </a:spcAft>
              <a:buClr>
                <a:srgbClr val="C00000"/>
              </a:buClr>
              <a:buFont typeface="Wingdings" panose="05000000000000000000" pitchFamily="2" charset="2"/>
              <a:buChar char="§"/>
              <a:defRPr/>
            </a:pPr>
            <a:r>
              <a:rPr lang="en-IE" sz="2000" b="1" dirty="0" smtClean="0">
                <a:latin typeface="Arial" panose="020B0604020202020204" pitchFamily="34" charset="0"/>
                <a:cs typeface="Arial" panose="020B0604020202020204" pitchFamily="34" charset="0"/>
              </a:rPr>
              <a:t>Use condoms for vaginal, oral and anal sex</a:t>
            </a:r>
          </a:p>
          <a:p>
            <a:pPr marL="0" indent="0" algn="just" fontAlgn="auto">
              <a:spcAft>
                <a:spcPts val="0"/>
              </a:spcAft>
              <a:buNone/>
              <a:defRPr/>
            </a:pPr>
            <a:r>
              <a:rPr lang="en-IE" sz="2000" dirty="0" smtClean="0">
                <a:latin typeface="Arial" panose="020B0604020202020204" pitchFamily="34" charset="0"/>
                <a:cs typeface="Arial" panose="020B0604020202020204" pitchFamily="34" charset="0"/>
              </a:rPr>
              <a:t>	</a:t>
            </a:r>
          </a:p>
          <a:p>
            <a:pPr algn="just" fontAlgn="auto">
              <a:spcAft>
                <a:spcPts val="0"/>
              </a:spcAft>
              <a:buClr>
                <a:srgbClr val="C00000"/>
              </a:buClr>
              <a:buFont typeface="Wingdings" panose="05000000000000000000" pitchFamily="2" charset="2"/>
              <a:buChar char="§"/>
              <a:defRPr/>
            </a:pPr>
            <a:r>
              <a:rPr lang="en-IE" sz="2000" b="1" dirty="0">
                <a:latin typeface="Arial" panose="020B0604020202020204" pitchFamily="34" charset="0"/>
                <a:cs typeface="Arial" panose="020B0604020202020204" pitchFamily="34" charset="0"/>
              </a:rPr>
              <a:t>Reduce the number of partners and overlapping </a:t>
            </a:r>
            <a:r>
              <a:rPr lang="en-IE" sz="2000" b="1" dirty="0" smtClean="0">
                <a:latin typeface="Arial" panose="020B0604020202020204" pitchFamily="34" charset="0"/>
                <a:cs typeface="Arial" panose="020B0604020202020204" pitchFamily="34" charset="0"/>
              </a:rPr>
              <a:t>partners</a:t>
            </a:r>
          </a:p>
          <a:p>
            <a:pPr marL="400050" lvl="1" indent="0" algn="just" fontAlgn="auto">
              <a:spcAft>
                <a:spcPts val="0"/>
              </a:spcAft>
              <a:buClr>
                <a:srgbClr val="C00000"/>
              </a:buClr>
              <a:buNone/>
              <a:defRPr/>
            </a:pPr>
            <a:r>
              <a:rPr lang="en-IE" sz="1800" dirty="0" smtClean="0">
                <a:latin typeface="Arial" panose="020B0604020202020204" pitchFamily="34" charset="0"/>
                <a:cs typeface="Arial" panose="020B0604020202020204" pitchFamily="34" charset="0"/>
              </a:rPr>
              <a:t>The </a:t>
            </a:r>
            <a:r>
              <a:rPr lang="en-IE" sz="1800" dirty="0">
                <a:latin typeface="Arial" panose="020B0604020202020204" pitchFamily="34" charset="0"/>
                <a:cs typeface="Arial" panose="020B0604020202020204" pitchFamily="34" charset="0"/>
              </a:rPr>
              <a:t>more partners you have, the greater your chance of coming into contact with an infected person</a:t>
            </a:r>
            <a:endParaRPr lang="en-IE" sz="1800" b="1" dirty="0">
              <a:latin typeface="Arial" panose="020B0604020202020204" pitchFamily="34" charset="0"/>
              <a:cs typeface="Arial" panose="020B0604020202020204" pitchFamily="34" charset="0"/>
            </a:endParaRPr>
          </a:p>
          <a:p>
            <a:pPr marL="0" indent="0" algn="just" fontAlgn="auto">
              <a:spcAft>
                <a:spcPts val="0"/>
              </a:spcAft>
              <a:buNone/>
              <a:defRPr/>
            </a:pPr>
            <a:endParaRPr lang="en-IE"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2413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115419"/>
            <a:ext cx="9144000" cy="650730"/>
          </a:xfrm>
        </p:spPr>
        <p:txBody>
          <a:bodyPr>
            <a:noAutofit/>
          </a:bodyPr>
          <a:lstStyle/>
          <a:p>
            <a:pPr algn="l"/>
            <a:r>
              <a:rPr lang="en-IE" sz="3200" dirty="0"/>
              <a:t>Further information</a:t>
            </a:r>
          </a:p>
        </p:txBody>
      </p:sp>
      <p:cxnSp>
        <p:nvCxnSpPr>
          <p:cNvPr id="6" name="Straight Connector 5"/>
          <p:cNvCxnSpPr/>
          <p:nvPr/>
        </p:nvCxnSpPr>
        <p:spPr>
          <a:xfrm>
            <a:off x="0" y="1160493"/>
            <a:ext cx="5076056"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77668"/>
            <a:ext cx="157570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23610" y="665102"/>
            <a:ext cx="5747738" cy="461665"/>
          </a:xfrm>
          <a:prstGeom prst="rect">
            <a:avLst/>
          </a:prstGeom>
          <a:noFill/>
        </p:spPr>
        <p:txBody>
          <a:bodyPr wrap="square" rtlCol="0">
            <a:spAutoFit/>
          </a:bodyPr>
          <a:lstStyle/>
          <a:p>
            <a:r>
              <a:rPr lang="en-IE" sz="2400" dirty="0" smtClean="0">
                <a:solidFill>
                  <a:schemeClr val="bg1">
                    <a:lumMod val="65000"/>
                  </a:schemeClr>
                </a:solidFill>
              </a:rPr>
              <a:t>Where to get more details about STIs</a:t>
            </a:r>
            <a:endParaRPr lang="en-IE" sz="2400" dirty="0">
              <a:solidFill>
                <a:schemeClr val="bg1">
                  <a:lumMod val="65000"/>
                </a:schemeClr>
              </a:solidFill>
            </a:endParaRPr>
          </a:p>
        </p:txBody>
      </p:sp>
      <p:sp>
        <p:nvSpPr>
          <p:cNvPr id="11" name="Subtitle 2"/>
          <p:cNvSpPr txBox="1">
            <a:spLocks/>
          </p:cNvSpPr>
          <p:nvPr/>
        </p:nvSpPr>
        <p:spPr bwMode="auto">
          <a:xfrm>
            <a:off x="467545" y="1772816"/>
            <a:ext cx="4752527" cy="4248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342900" indent="-342900" algn="l" defTabSz="914400" rtl="0" eaLnBrk="1" fontAlgn="base" latinLnBrk="0"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914400" rtl="0" eaLnBrk="1" fontAlgn="base" latinLnBrk="0"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914400" rtl="0" eaLnBrk="1" fontAlgn="base" latinLnBrk="0"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fontAlgn="auto">
              <a:spcAft>
                <a:spcPts val="0"/>
              </a:spcAft>
              <a:buNone/>
              <a:defRPr/>
            </a:pPr>
            <a:r>
              <a:rPr lang="en-IE" sz="2000" dirty="0" smtClean="0">
                <a:latin typeface="Arial" panose="020B0604020202020204" pitchFamily="34" charset="0"/>
                <a:cs typeface="Arial" panose="020B0604020202020204" pitchFamily="34" charset="0"/>
              </a:rPr>
              <a:t>More detailed tables on 2017 STI data will be available on the HPSC website later in 2018. Information on STI trends across all age groups is available in previous annual epidemiological reports.</a:t>
            </a:r>
          </a:p>
          <a:p>
            <a:pPr marL="0" indent="0" algn="just" fontAlgn="auto">
              <a:spcAft>
                <a:spcPts val="0"/>
              </a:spcAft>
              <a:buNone/>
              <a:defRPr/>
            </a:pPr>
            <a:endParaRPr lang="en-IE" sz="2000" dirty="0">
              <a:latin typeface="Arial" panose="020B0604020202020204" pitchFamily="34" charset="0"/>
              <a:cs typeface="Arial" panose="020B0604020202020204" pitchFamily="34" charset="0"/>
            </a:endParaRPr>
          </a:p>
          <a:p>
            <a:pPr marL="0" indent="0" algn="just" fontAlgn="auto">
              <a:spcAft>
                <a:spcPts val="0"/>
              </a:spcAft>
              <a:buNone/>
              <a:defRPr/>
            </a:pPr>
            <a:r>
              <a:rPr lang="en-IE" sz="2000" dirty="0" smtClean="0">
                <a:latin typeface="Arial" panose="020B0604020202020204" pitchFamily="34" charset="0"/>
                <a:cs typeface="Arial" panose="020B0604020202020204" pitchFamily="34" charset="0"/>
              </a:rPr>
              <a:t>You can stay up-to-date with current STI data with the Weekly HIV &amp; STI report.</a:t>
            </a:r>
          </a:p>
          <a:p>
            <a:pPr marL="0" indent="0" algn="just" fontAlgn="auto">
              <a:spcAft>
                <a:spcPts val="0"/>
              </a:spcAft>
              <a:buNone/>
              <a:defRPr/>
            </a:pPr>
            <a:endParaRPr lang="en-IE" sz="2000" dirty="0" smtClean="0">
              <a:latin typeface="Arial" panose="020B0604020202020204" pitchFamily="34" charset="0"/>
              <a:cs typeface="Arial" panose="020B0604020202020204" pitchFamily="34" charset="0"/>
            </a:endParaRPr>
          </a:p>
        </p:txBody>
      </p:sp>
      <p:sp>
        <p:nvSpPr>
          <p:cNvPr id="12" name="Subtitle 2"/>
          <p:cNvSpPr txBox="1">
            <a:spLocks/>
          </p:cNvSpPr>
          <p:nvPr/>
        </p:nvSpPr>
        <p:spPr bwMode="auto">
          <a:xfrm>
            <a:off x="5429491" y="1844824"/>
            <a:ext cx="3113601" cy="4176464"/>
          </a:xfrm>
          <a:prstGeom prst="rect">
            <a:avLst/>
          </a:prstGeom>
          <a:noFill/>
          <a:ln>
            <a:noFill/>
          </a:ln>
          <a:extLst/>
        </p:spPr>
        <p:txBody>
          <a:bodyPr vert="horz" wrap="square" lIns="91440" tIns="45720" rIns="91440" bIns="45720" numCol="1" rtlCol="0" anchor="t" anchorCtr="0" compatLnSpc="1">
            <a:prstTxWarp prst="textNoShape">
              <a:avLst/>
            </a:prstTxWarp>
            <a:noAutofit/>
          </a:bodyPr>
          <a:lstStyle>
            <a:lvl1pPr marL="342900" indent="-342900" algn="l" defTabSz="914400" rtl="0" eaLnBrk="1" fontAlgn="base" latinLnBrk="0"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914400" rtl="0" eaLnBrk="1" fontAlgn="base" latinLnBrk="0"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914400" rtl="0" eaLnBrk="1" fontAlgn="base" latinLnBrk="0"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914400" rtl="0" eaLnBrk="1" fontAlgn="base" latinLnBrk="0"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defRPr/>
            </a:pPr>
            <a:r>
              <a:rPr lang="en-IE" sz="1200" dirty="0">
                <a:latin typeface="Arial" panose="020B0604020202020204" pitchFamily="34" charset="0"/>
                <a:cs typeface="Arial" panose="020B0604020202020204" pitchFamily="34" charset="0"/>
                <a:hlinkClick r:id="rId3"/>
              </a:rPr>
              <a:t>http://www.hpsc.ie/a-z/hivstis/sexuallytransmittedinfections/publications/stireports/</a:t>
            </a:r>
            <a:endParaRPr lang="en-IE" sz="1200" dirty="0">
              <a:latin typeface="Arial" panose="020B0604020202020204" pitchFamily="34" charset="0"/>
              <a:cs typeface="Arial" panose="020B0604020202020204" pitchFamily="34" charset="0"/>
              <a:hlinkClick r:id="rId4"/>
            </a:endParaRPr>
          </a:p>
          <a:p>
            <a:pPr marL="0" indent="0" fontAlgn="auto">
              <a:spcAft>
                <a:spcPts val="0"/>
              </a:spcAft>
              <a:buNone/>
              <a:defRPr/>
            </a:pPr>
            <a:endParaRPr lang="en-IE" sz="1200" dirty="0" smtClean="0">
              <a:latin typeface="Arial" panose="020B0604020202020204" pitchFamily="34" charset="0"/>
              <a:cs typeface="Arial" panose="020B0604020202020204" pitchFamily="34" charset="0"/>
              <a:hlinkClick r:id="rId4"/>
            </a:endParaRPr>
          </a:p>
          <a:p>
            <a:pPr marL="0" indent="0" fontAlgn="auto">
              <a:spcAft>
                <a:spcPts val="0"/>
              </a:spcAft>
              <a:buNone/>
              <a:defRPr/>
            </a:pPr>
            <a:endParaRPr lang="en-IE" sz="1200" dirty="0">
              <a:latin typeface="Arial" panose="020B0604020202020204" pitchFamily="34" charset="0"/>
              <a:cs typeface="Arial" panose="020B0604020202020204" pitchFamily="34" charset="0"/>
              <a:hlinkClick r:id="rId4"/>
            </a:endParaRPr>
          </a:p>
          <a:p>
            <a:pPr marL="0" indent="0" fontAlgn="auto">
              <a:spcAft>
                <a:spcPts val="0"/>
              </a:spcAft>
              <a:buNone/>
              <a:defRPr/>
            </a:pPr>
            <a:endParaRPr lang="en-IE" sz="1200" dirty="0" smtClean="0">
              <a:latin typeface="Arial" panose="020B0604020202020204" pitchFamily="34" charset="0"/>
              <a:cs typeface="Arial" panose="020B0604020202020204" pitchFamily="34" charset="0"/>
              <a:hlinkClick r:id="rId4"/>
            </a:endParaRPr>
          </a:p>
          <a:p>
            <a:pPr marL="0" indent="0" fontAlgn="auto">
              <a:spcAft>
                <a:spcPts val="0"/>
              </a:spcAft>
              <a:buNone/>
              <a:defRPr/>
            </a:pPr>
            <a:endParaRPr lang="en-IE" sz="1200" dirty="0">
              <a:latin typeface="Arial" panose="020B0604020202020204" pitchFamily="34" charset="0"/>
              <a:cs typeface="Arial" panose="020B0604020202020204" pitchFamily="34" charset="0"/>
              <a:hlinkClick r:id="rId4"/>
            </a:endParaRPr>
          </a:p>
          <a:p>
            <a:pPr marL="0" indent="0" fontAlgn="auto">
              <a:spcAft>
                <a:spcPts val="0"/>
              </a:spcAft>
              <a:buNone/>
              <a:defRPr/>
            </a:pPr>
            <a:endParaRPr lang="en-IE" sz="1200" dirty="0" smtClean="0">
              <a:latin typeface="Arial" panose="020B0604020202020204" pitchFamily="34" charset="0"/>
              <a:cs typeface="Arial" panose="020B0604020202020204" pitchFamily="34" charset="0"/>
              <a:hlinkClick r:id="rId4"/>
            </a:endParaRPr>
          </a:p>
          <a:p>
            <a:pPr marL="0" indent="0" fontAlgn="auto">
              <a:spcAft>
                <a:spcPts val="0"/>
              </a:spcAft>
              <a:buNone/>
              <a:defRPr/>
            </a:pPr>
            <a:endParaRPr lang="en-IE" sz="1200" dirty="0" smtClean="0">
              <a:latin typeface="Arial" panose="020B0604020202020204" pitchFamily="34" charset="0"/>
              <a:cs typeface="Arial" panose="020B0604020202020204" pitchFamily="34" charset="0"/>
              <a:hlinkClick r:id=""/>
            </a:endParaRPr>
          </a:p>
          <a:p>
            <a:pPr marL="0" indent="0" fontAlgn="auto">
              <a:spcAft>
                <a:spcPts val="0"/>
              </a:spcAft>
              <a:buNone/>
              <a:defRPr/>
            </a:pPr>
            <a:r>
              <a:rPr lang="en-IE" sz="1200" dirty="0" smtClean="0">
                <a:latin typeface="Arial" panose="020B0604020202020204" pitchFamily="34" charset="0"/>
                <a:cs typeface="Arial" panose="020B0604020202020204" pitchFamily="34" charset="0"/>
                <a:hlinkClick r:id="rId4"/>
              </a:rPr>
              <a:t>http://www.hpsc.ie/A-Z/HIVSTIs/SexuallyTransmittedInfections/Publications/STIReports/STIWeeklyReports/</a:t>
            </a:r>
            <a:endParaRPr lang="en-IE" sz="1200" dirty="0" smtClean="0">
              <a:latin typeface="Arial" panose="020B0604020202020204" pitchFamily="34" charset="0"/>
              <a:cs typeface="Arial" panose="020B0604020202020204" pitchFamily="34" charset="0"/>
            </a:endParaRPr>
          </a:p>
          <a:p>
            <a:pPr marL="0" indent="0" fontAlgn="auto">
              <a:spcAft>
                <a:spcPts val="0"/>
              </a:spcAft>
              <a:buNone/>
              <a:defRPr/>
            </a:pPr>
            <a:endParaRPr lang="en-IE" sz="1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7264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39E92FDFC25543ACE32C827C170768" ma:contentTypeVersion="3" ma:contentTypeDescription="Create a new document." ma:contentTypeScope="" ma:versionID="37603455298cbd79028229311bc6a147">
  <xsd:schema xmlns:xsd="http://www.w3.org/2001/XMLSchema" xmlns:xs="http://www.w3.org/2001/XMLSchema" xmlns:p="http://schemas.microsoft.com/office/2006/metadata/properties" xmlns:ns2="7984f1d8-0299-4b3c-8624-598244f8fce4" xmlns:ns3="http://schemas.microsoft.com/sharepoint/v4" targetNamespace="http://schemas.microsoft.com/office/2006/metadata/properties" ma:root="true" ma:fieldsID="09b566ce26c9b18d21b311deddaca767" ns2:_="" ns3:_="">
    <xsd:import namespace="7984f1d8-0299-4b3c-8624-598244f8fce4"/>
    <xsd:import namespace="http://schemas.microsoft.com/sharepoint/v4"/>
    <xsd:element name="properties">
      <xsd:complexType>
        <xsd:sequence>
          <xsd:element name="documentManagement">
            <xsd:complexType>
              <xsd:all>
                <xsd:element ref="ns2:SharedWithUsers" minOccurs="0"/>
                <xsd:element ref="ns2:Document_x0020_Type"/>
                <xsd:element ref="ns2:_dlc_DocId" minOccurs="0"/>
                <xsd:element ref="ns2:_dlc_DocIdUrl" minOccurs="0"/>
                <xsd:element ref="ns2:_dlc_DocIdPersistId" minOccurs="0"/>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84f1d8-0299-4b3c-8624-598244f8fce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ocument_x0020_Type" ma:index="9" ma:displayName="Document Type" ma:default="Agenda" ma:format="Dropdown" ma:internalName="Document_x0020_Type">
      <xsd:simpleType>
        <xsd:restriction base="dms:Choice">
          <xsd:enumeration value="Agenda"/>
          <xsd:enumeration value="Meeting Minutes"/>
          <xsd:enumeration value="Budget"/>
          <xsd:enumeration value="Schedule"/>
          <xsd:enumeration value="Project Charter"/>
        </xsd:restriction>
      </xsd:simpleType>
    </xsd:element>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3"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_x0020_Type xmlns="7984f1d8-0299-4b3c-8624-598244f8fce4">Agenda</Document_x0020_Type>
    <_dlc_DocId xmlns="7984f1d8-0299-4b3c-8624-598244f8fce4">ZMTANJWF6EW2-1096560935-25</_dlc_DocId>
    <_dlc_DocIdUrl xmlns="7984f1d8-0299-4b3c-8624-598244f8fce4">
      <Url>http://hpscapp4:9568/sites/hpscproj/_layouts/15/DocIdRedir.aspx?ID=ZMTANJWF6EW2-1096560935-25</Url>
      <Description>ZMTANJWF6EW2-1096560935-25</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B28DF8-7F76-4883-A6F8-EAC77A2EF4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84f1d8-0299-4b3c-8624-598244f8fc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6688F5-BACC-426E-A4CA-F910388E9120}">
  <ds:schemaRefs>
    <ds:schemaRef ds:uri="http://schemas.microsoft.com/sharepoint/events"/>
  </ds:schemaRefs>
</ds:datastoreItem>
</file>

<file path=customXml/itemProps3.xml><?xml version="1.0" encoding="utf-8"?>
<ds:datastoreItem xmlns:ds="http://schemas.openxmlformats.org/officeDocument/2006/customXml" ds:itemID="{04D38979-7AC2-4CD6-BF69-A0BF22B2E4E6}">
  <ds:schemaRefs>
    <ds:schemaRef ds:uri="http://schemas.microsoft.com/sharepoint/v4"/>
    <ds:schemaRef ds:uri="http://purl.org/dc/terms/"/>
    <ds:schemaRef ds:uri="http://schemas.openxmlformats.org/package/2006/metadata/core-properties"/>
    <ds:schemaRef ds:uri="http://purl.org/dc/dcmitype/"/>
    <ds:schemaRef ds:uri="http://schemas.microsoft.com/office/infopath/2007/PartnerControls"/>
    <ds:schemaRef ds:uri="7984f1d8-0299-4b3c-8624-598244f8fce4"/>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4.xml><?xml version="1.0" encoding="utf-8"?>
<ds:datastoreItem xmlns:ds="http://schemas.openxmlformats.org/officeDocument/2006/customXml" ds:itemID="{19ED5A75-E16E-45F0-BEDE-016E4101FC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6734</TotalTime>
  <Words>441</Words>
  <Application>Microsoft Office PowerPoint</Application>
  <PresentationFormat>On-screen Show (4:3)</PresentationFormat>
  <Paragraphs>112</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Sexually Transmitted Infections (STIs) among Young People in Ireland: 2017  </vt:lpstr>
      <vt:lpstr>STIs in young people, 2017 </vt:lpstr>
      <vt:lpstr>STIs in young people, 2017</vt:lpstr>
      <vt:lpstr>STIs in young people on the rise</vt:lpstr>
      <vt:lpstr> STIs in young people, 2017  </vt:lpstr>
      <vt:lpstr>STIs in young people, 2017 </vt:lpstr>
      <vt:lpstr>Preventing STIs</vt:lpstr>
      <vt:lpstr>Further information</vt:lpstr>
    </vt:vector>
  </TitlesOfParts>
  <Company>hpsc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HIV Annual Update – to end 2012</dc:title>
  <dc:creator>kateodonnell</dc:creator>
  <cp:lastModifiedBy>Melissa Brady</cp:lastModifiedBy>
  <cp:revision>584</cp:revision>
  <cp:lastPrinted>2018-01-31T12:40:27Z</cp:lastPrinted>
  <dcterms:created xsi:type="dcterms:W3CDTF">2013-06-05T16:50:24Z</dcterms:created>
  <dcterms:modified xsi:type="dcterms:W3CDTF">2018-02-09T10:15:06Z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0x010100F339E92FDFC25543ACE32C827C170768</vt:lpwstr>
  </property>
  <property fmtid="{D5CDD505-2E9C-101B-9397-08002B2CF9AE}" pid="3" name="_dlc_DocIdItemGuid">
    <vt:lpwstr>f16495c3-9e57-4356-8ca0-454e899b29d0</vt:lpwstr>
  </property>
</Properties>
</file>