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5" r:id="rId11"/>
    <p:sldId id="269" r:id="rId12"/>
    <p:sldId id="270" r:id="rId13"/>
    <p:sldId id="276" r:id="rId14"/>
    <p:sldId id="271" r:id="rId15"/>
    <p:sldId id="277" r:id="rId16"/>
    <p:sldId id="272" r:id="rId17"/>
    <p:sldId id="278" r:id="rId18"/>
    <p:sldId id="273" r:id="rId19"/>
    <p:sldId id="279" r:id="rId20"/>
    <p:sldId id="274" r:id="rId21"/>
    <p:sldId id="280" r:id="rId22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rval" initials="d" lastIdx="4" clrIdx="0"/>
  <p:cmAuthor id="1" name="Kate ODonnell" initials="KO" lastIdx="9" clrIdx="1"/>
  <p:cmAuthor id="2" name="Melissa Brady" initials="MB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428D"/>
    <a:srgbClr val="EB89A3"/>
    <a:srgbClr val="BA1F46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6" autoAdjust="0"/>
    <p:restoredTop sz="95374" autoAdjust="0"/>
  </p:normalViewPr>
  <p:slideViewPr>
    <p:cSldViewPr>
      <p:cViewPr>
        <p:scale>
          <a:sx n="74" d="100"/>
          <a:sy n="74" d="100"/>
        </p:scale>
        <p:origin x="-786" y="-390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[Chlamydia trends in CIR  20180801.xlsx]Chlamydia CIR by gender!PivotTable2</c:name>
    <c:fmtId val="-1"/>
  </c:pivotSource>
  <c:chart>
    <c:autoTitleDeleted val="0"/>
    <c:pivotFmts>
      <c:pivotFmt>
        <c:idx val="0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1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2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3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4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5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6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7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8"/>
        <c:spPr>
          <a:ln>
            <a:solidFill>
              <a:srgbClr val="82428D"/>
            </a:solidFill>
          </a:ln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'Chlamydia CIR by gender'!$M$31</c:f>
              <c:strCache>
                <c:ptCount val="1"/>
                <c:pt idx="0">
                  <c:v>Males </c:v>
                </c:pt>
              </c:strCache>
            </c:strRef>
          </c:tx>
          <c:spPr>
            <a:ln>
              <a:solidFill>
                <a:srgbClr val="BA1F46"/>
              </a:solidFill>
            </a:ln>
          </c:spPr>
          <c:marker>
            <c:symbol val="none"/>
          </c:marker>
          <c:cat>
            <c:strRef>
              <c:f>'Chlamydia CIR by gender'!$L$32:$L$55</c:f>
              <c:strCach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strCache>
            </c:strRef>
          </c:cat>
          <c:val>
            <c:numRef>
              <c:f>'Chlamydia CIR by gender'!$M$32:$M$55</c:f>
              <c:numCache>
                <c:formatCode>General</c:formatCode>
                <c:ptCount val="23"/>
                <c:pt idx="0">
                  <c:v>6.554710726173071</c:v>
                </c:pt>
                <c:pt idx="1">
                  <c:v>9.2210337334299144</c:v>
                </c:pt>
                <c:pt idx="2">
                  <c:v>12.109550324624827</c:v>
                </c:pt>
                <c:pt idx="3">
                  <c:v>15.942389647556537</c:v>
                </c:pt>
                <c:pt idx="4">
                  <c:v>22.108261601837985</c:v>
                </c:pt>
                <c:pt idx="5">
                  <c:v>34.015632803813041</c:v>
                </c:pt>
                <c:pt idx="6">
                  <c:v>39.30809530954226</c:v>
                </c:pt>
                <c:pt idx="7">
                  <c:v>45.217155388754492</c:v>
                </c:pt>
                <c:pt idx="8">
                  <c:v>51.023449205719558</c:v>
                </c:pt>
                <c:pt idx="9">
                  <c:v>59.659872646939576</c:v>
                </c:pt>
                <c:pt idx="10">
                  <c:v>71.648486295929018</c:v>
                </c:pt>
                <c:pt idx="11">
                  <c:v>68.627733250514353</c:v>
                </c:pt>
                <c:pt idx="12">
                  <c:v>96.38090185526157</c:v>
                </c:pt>
                <c:pt idx="13">
                  <c:v>117.10137977615277</c:v>
                </c:pt>
                <c:pt idx="14">
                  <c:v>101.33326058576169</c:v>
                </c:pt>
                <c:pt idx="15">
                  <c:v>105.99731860664347</c:v>
                </c:pt>
                <c:pt idx="16">
                  <c:v>121.48551127976032</c:v>
                </c:pt>
                <c:pt idx="17">
                  <c:v>120.869503616625</c:v>
                </c:pt>
                <c:pt idx="18">
                  <c:v>120.69350142715776</c:v>
                </c:pt>
                <c:pt idx="19">
                  <c:v>128.60873214215937</c:v>
                </c:pt>
                <c:pt idx="20">
                  <c:v>135.10712580720244</c:v>
                </c:pt>
                <c:pt idx="21">
                  <c:v>143.34691908183217</c:v>
                </c:pt>
                <c:pt idx="22">
                  <c:v>150.99208809952992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'Chlamydia CIR by gender'!$N$31</c:f>
              <c:strCache>
                <c:ptCount val="1"/>
                <c:pt idx="0">
                  <c:v>Females </c:v>
                </c:pt>
              </c:strCache>
            </c:strRef>
          </c:tx>
          <c:spPr>
            <a:ln>
              <a:solidFill>
                <a:srgbClr val="EB89A3"/>
              </a:solidFill>
            </a:ln>
          </c:spPr>
          <c:marker>
            <c:symbol val="none"/>
          </c:marker>
          <c:cat>
            <c:strRef>
              <c:f>'Chlamydia CIR by gender'!$L$32:$L$55</c:f>
              <c:strCach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strCache>
            </c:strRef>
          </c:cat>
          <c:val>
            <c:numRef>
              <c:f>'Chlamydia CIR by gender'!$N$32:$N$55</c:f>
              <c:numCache>
                <c:formatCode>General</c:formatCode>
                <c:ptCount val="23"/>
                <c:pt idx="0">
                  <c:v>6.955645437343053</c:v>
                </c:pt>
                <c:pt idx="1">
                  <c:v>10.8442346188498</c:v>
                </c:pt>
                <c:pt idx="2">
                  <c:v>13.363602257572481</c:v>
                </c:pt>
                <c:pt idx="3">
                  <c:v>19.662021354379181</c:v>
                </c:pt>
                <c:pt idx="4">
                  <c:v>25.796133866051793</c:v>
                </c:pt>
                <c:pt idx="5">
                  <c:v>34.448836375130071</c:v>
                </c:pt>
                <c:pt idx="6">
                  <c:v>44.240626390446863</c:v>
                </c:pt>
                <c:pt idx="7">
                  <c:v>51.647887231049211</c:v>
                </c:pt>
                <c:pt idx="8">
                  <c:v>62.606574502077336</c:v>
                </c:pt>
                <c:pt idx="9">
                  <c:v>70.421305371229309</c:v>
                </c:pt>
                <c:pt idx="10">
                  <c:v>83.212306547907019</c:v>
                </c:pt>
                <c:pt idx="11">
                  <c:v>78.303582849108196</c:v>
                </c:pt>
                <c:pt idx="12">
                  <c:v>135.79228924465599</c:v>
                </c:pt>
                <c:pt idx="13">
                  <c:v>167.08540282449849</c:v>
                </c:pt>
                <c:pt idx="14">
                  <c:v>146.31494075065439</c:v>
                </c:pt>
                <c:pt idx="15">
                  <c:v>125.02413030494228</c:v>
                </c:pt>
                <c:pt idx="16">
                  <c:v>148.81974197956168</c:v>
                </c:pt>
                <c:pt idx="17">
                  <c:v>143.98288443408549</c:v>
                </c:pt>
                <c:pt idx="18">
                  <c:v>147.04910662809274</c:v>
                </c:pt>
                <c:pt idx="19">
                  <c:v>149.37047158451082</c:v>
                </c:pt>
                <c:pt idx="20">
                  <c:v>147.29357403745144</c:v>
                </c:pt>
                <c:pt idx="21">
                  <c:v>144.17822771686238</c:v>
                </c:pt>
                <c:pt idx="22">
                  <c:v>158.92420030098401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'Chlamydia CIR by gender'!$O$31</c:f>
              <c:strCache>
                <c:ptCount val="1"/>
                <c:pt idx="0">
                  <c:v>Total </c:v>
                </c:pt>
              </c:strCache>
            </c:strRef>
          </c:tx>
          <c:spPr>
            <a:ln>
              <a:solidFill>
                <a:srgbClr val="82428D"/>
              </a:solidFill>
            </a:ln>
          </c:spPr>
          <c:marker>
            <c:symbol val="none"/>
          </c:marker>
          <c:cat>
            <c:strRef>
              <c:f>'Chlamydia CIR by gender'!$L$32:$L$55</c:f>
              <c:strCach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strCache>
            </c:strRef>
          </c:cat>
          <c:val>
            <c:numRef>
              <c:f>'Chlamydia CIR by gender'!$O$32:$O$55</c:f>
              <c:numCache>
                <c:formatCode>General</c:formatCode>
                <c:ptCount val="23"/>
                <c:pt idx="0">
                  <c:v>6.7565946432062987</c:v>
                </c:pt>
                <c:pt idx="1">
                  <c:v>10.038369184192216</c:v>
                </c:pt>
                <c:pt idx="2">
                  <c:v>12.741007041474736</c:v>
                </c:pt>
                <c:pt idx="3">
                  <c:v>17.815347508209264</c:v>
                </c:pt>
                <c:pt idx="4">
                  <c:v>23.965227530392955</c:v>
                </c:pt>
                <c:pt idx="5">
                  <c:v>34.284666891146564</c:v>
                </c:pt>
                <c:pt idx="6">
                  <c:v>42.096363144825531</c:v>
                </c:pt>
                <c:pt idx="7">
                  <c:v>49.065621567225392</c:v>
                </c:pt>
                <c:pt idx="8">
                  <c:v>57.643170394794453</c:v>
                </c:pt>
                <c:pt idx="9">
                  <c:v>66.11086057802072</c:v>
                </c:pt>
                <c:pt idx="10">
                  <c:v>79.083023731039418</c:v>
                </c:pt>
                <c:pt idx="11">
                  <c:v>74.153601732892312</c:v>
                </c:pt>
                <c:pt idx="12">
                  <c:v>118.47122821384163</c:v>
                </c:pt>
                <c:pt idx="13">
                  <c:v>148.35437496815922</c:v>
                </c:pt>
                <c:pt idx="14">
                  <c:v>125.99569509259736</c:v>
                </c:pt>
                <c:pt idx="15">
                  <c:v>117.67008438071839</c:v>
                </c:pt>
                <c:pt idx="16">
                  <c:v>139.63923515970788</c:v>
                </c:pt>
                <c:pt idx="17">
                  <c:v>135.8033516903605</c:v>
                </c:pt>
                <c:pt idx="18">
                  <c:v>135.93412044499735</c:v>
                </c:pt>
                <c:pt idx="19">
                  <c:v>139.8401676654</c:v>
                </c:pt>
                <c:pt idx="20">
                  <c:v>141.83518432378909</c:v>
                </c:pt>
                <c:pt idx="21">
                  <c:v>144.20820413850456</c:v>
                </c:pt>
                <c:pt idx="22">
                  <c:v>155.44329795153789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002240"/>
        <c:axId val="141004160"/>
      </c:lineChart>
      <c:catAx>
        <c:axId val="141002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41004160"/>
        <c:crosses val="autoZero"/>
        <c:auto val="1"/>
        <c:lblAlgn val="ctr"/>
        <c:lblOffset val="100"/>
        <c:noMultiLvlLbl val="0"/>
      </c:catAx>
      <c:valAx>
        <c:axId val="1410041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Notification rate per 100,000 population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41002240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37486239941679467"/>
          <c:y val="0.91832406466783478"/>
          <c:w val="0.27343563894427614"/>
          <c:h val="5.259208131387570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[Gonorrhoea_CIR trends_1995-2017.xlsx]Trend!PivotTable4</c:name>
    <c:fmtId val="-1"/>
  </c:pivotSource>
  <c:chart>
    <c:autoTitleDeleted val="0"/>
    <c:pivotFmts>
      <c:pivotFmt>
        <c:idx val="0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1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2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3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4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5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6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7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8"/>
        <c:spPr>
          <a:ln>
            <a:solidFill>
              <a:srgbClr val="82428D"/>
            </a:solidFill>
          </a:ln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Trend!$R$1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rgbClr val="BA1F46"/>
              </a:solidFill>
            </a:ln>
          </c:spPr>
          <c:marker>
            <c:symbol val="none"/>
          </c:marker>
          <c:cat>
            <c:strRef>
              <c:f>Trend!$Q$2:$Q$25</c:f>
              <c:strCach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strCache>
            </c:strRef>
          </c:cat>
          <c:val>
            <c:numRef>
              <c:f>Trend!$R$2:$R$25</c:f>
              <c:numCache>
                <c:formatCode>General</c:formatCode>
                <c:ptCount val="23"/>
                <c:pt idx="0">
                  <c:v>4.5549684707304392</c:v>
                </c:pt>
                <c:pt idx="1">
                  <c:v>3.8883877189162286</c:v>
                </c:pt>
                <c:pt idx="2">
                  <c:v>4.7216136586839914</c:v>
                </c:pt>
                <c:pt idx="3">
                  <c:v>5.2770976185291669</c:v>
                </c:pt>
                <c:pt idx="4">
                  <c:v>7.499033457909869</c:v>
                </c:pt>
                <c:pt idx="5">
                  <c:v>11.7153538961773</c:v>
                </c:pt>
                <c:pt idx="6">
                  <c:v>13.616529747749933</c:v>
                </c:pt>
                <c:pt idx="7">
                  <c:v>4.6244818011226183</c:v>
                </c:pt>
                <c:pt idx="8">
                  <c:v>7.5019371440433593</c:v>
                </c:pt>
                <c:pt idx="9">
                  <c:v>11.031642427696777</c:v>
                </c:pt>
                <c:pt idx="10">
                  <c:v>14.28456263073557</c:v>
                </c:pt>
                <c:pt idx="11">
                  <c:v>17.914633002242628</c:v>
                </c:pt>
                <c:pt idx="12">
                  <c:v>16.736038725779299</c:v>
                </c:pt>
                <c:pt idx="13">
                  <c:v>16.971757581071962</c:v>
                </c:pt>
                <c:pt idx="14">
                  <c:v>15.004186652081952</c:v>
                </c:pt>
                <c:pt idx="15">
                  <c:v>20.636256715033536</c:v>
                </c:pt>
                <c:pt idx="16">
                  <c:v>28.600355788426008</c:v>
                </c:pt>
                <c:pt idx="17">
                  <c:v>38.412477851224473</c:v>
                </c:pt>
                <c:pt idx="18">
                  <c:v>44.616555029944571</c:v>
                </c:pt>
                <c:pt idx="19">
                  <c:v>46.210799395861756</c:v>
                </c:pt>
                <c:pt idx="20">
                  <c:v>45.658648300139141</c:v>
                </c:pt>
                <c:pt idx="21">
                  <c:v>72.501686184500016</c:v>
                </c:pt>
                <c:pt idx="22">
                  <c:v>77.598465529631824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Trend!$S$1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rgbClr val="EB89A3"/>
              </a:solidFill>
            </a:ln>
          </c:spPr>
          <c:marker>
            <c:symbol val="none"/>
          </c:marker>
          <c:cat>
            <c:strRef>
              <c:f>Trend!$Q$2:$Q$25</c:f>
              <c:strCach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strCache>
            </c:strRef>
          </c:cat>
          <c:val>
            <c:numRef>
              <c:f>Trend!$S$2:$S$25</c:f>
              <c:numCache>
                <c:formatCode>General</c:formatCode>
                <c:ptCount val="23"/>
                <c:pt idx="0">
                  <c:v>0.49291975540226357</c:v>
                </c:pt>
                <c:pt idx="1">
                  <c:v>0.71199520224771407</c:v>
                </c:pt>
                <c:pt idx="2">
                  <c:v>0.71199520224771407</c:v>
                </c:pt>
                <c:pt idx="3">
                  <c:v>1.6430658513408787</c:v>
                </c:pt>
                <c:pt idx="4">
                  <c:v>2.1907544684545051</c:v>
                </c:pt>
                <c:pt idx="5">
                  <c:v>3.145549124091406</c:v>
                </c:pt>
                <c:pt idx="6">
                  <c:v>4.1602423899273431</c:v>
                </c:pt>
                <c:pt idx="7">
                  <c:v>6.1896289215992173</c:v>
                </c:pt>
                <c:pt idx="8">
                  <c:v>1.9279172050882807</c:v>
                </c:pt>
                <c:pt idx="9">
                  <c:v>1.4159779900381229</c:v>
                </c:pt>
                <c:pt idx="10">
                  <c:v>1.5103765227073311</c:v>
                </c:pt>
                <c:pt idx="11">
                  <c:v>2.2655647840609965</c:v>
                </c:pt>
                <c:pt idx="12">
                  <c:v>2.6431589147378296</c:v>
                </c:pt>
                <c:pt idx="13">
                  <c:v>3.4455464424260991</c:v>
                </c:pt>
                <c:pt idx="14">
                  <c:v>3.8003880714455684</c:v>
                </c:pt>
                <c:pt idx="15">
                  <c:v>6.4347479846067017</c:v>
                </c:pt>
                <c:pt idx="16">
                  <c:v>6.7802378092835713</c:v>
                </c:pt>
                <c:pt idx="17">
                  <c:v>10.148763599883052</c:v>
                </c:pt>
                <c:pt idx="18">
                  <c:v>11.228419301998271</c:v>
                </c:pt>
                <c:pt idx="19">
                  <c:v>9.0552733051789112</c:v>
                </c:pt>
                <c:pt idx="20">
                  <c:v>9.0137353542377223</c:v>
                </c:pt>
                <c:pt idx="21">
                  <c:v>10.093722078708602</c:v>
                </c:pt>
                <c:pt idx="22">
                  <c:v>17.279787591534067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Trend!$T$1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rgbClr val="82428D"/>
              </a:solidFill>
            </a:ln>
          </c:spPr>
          <c:marker>
            <c:symbol val="none"/>
          </c:marker>
          <c:cat>
            <c:strRef>
              <c:f>Trend!$Q$2:$Q$25</c:f>
              <c:strCach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strCache>
            </c:strRef>
          </c:cat>
          <c:val>
            <c:numRef>
              <c:f>Trend!$T$2:$T$25</c:f>
              <c:numCache>
                <c:formatCode>General</c:formatCode>
                <c:ptCount val="23"/>
                <c:pt idx="0">
                  <c:v>2.5095922960480541</c:v>
                </c:pt>
                <c:pt idx="1">
                  <c:v>2.2889687974943791</c:v>
                </c:pt>
                <c:pt idx="2">
                  <c:v>2.7026378572825198</c:v>
                </c:pt>
                <c:pt idx="3">
                  <c:v>3.4472421649011733</c:v>
                </c:pt>
                <c:pt idx="4">
                  <c:v>4.8261390308616425</c:v>
                </c:pt>
                <c:pt idx="5">
                  <c:v>7.4032415476042468</c:v>
                </c:pt>
                <c:pt idx="6">
                  <c:v>8.9094182762547653</c:v>
                </c:pt>
                <c:pt idx="7">
                  <c:v>5.4630816937493414</c:v>
                </c:pt>
                <c:pt idx="8">
                  <c:v>4.7482859581185863</c:v>
                </c:pt>
                <c:pt idx="9">
                  <c:v>6.3681528205728126</c:v>
                </c:pt>
                <c:pt idx="10">
                  <c:v>8.0663269060588956</c:v>
                </c:pt>
                <c:pt idx="11">
                  <c:v>10.165458761729194</c:v>
                </c:pt>
                <c:pt idx="12">
                  <c:v>9.8352582451069015</c:v>
                </c:pt>
                <c:pt idx="13">
                  <c:v>10.472073527164182</c:v>
                </c:pt>
                <c:pt idx="14">
                  <c:v>9.4589399187315788</c:v>
                </c:pt>
                <c:pt idx="15">
                  <c:v>13.621745274671051</c:v>
                </c:pt>
                <c:pt idx="16">
                  <c:v>18.176856894521052</c:v>
                </c:pt>
                <c:pt idx="17">
                  <c:v>24.366577947331574</c:v>
                </c:pt>
                <c:pt idx="18">
                  <c:v>28.006308284723683</c:v>
                </c:pt>
                <c:pt idx="19">
                  <c:v>27.489229535066617</c:v>
                </c:pt>
                <c:pt idx="20">
                  <c:v>27.153226729443194</c:v>
                </c:pt>
                <c:pt idx="21">
                  <c:v>41.034342636761018</c:v>
                </c:pt>
                <c:pt idx="22">
                  <c:v>47.229394365442957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85760"/>
        <c:axId val="142496128"/>
      </c:lineChart>
      <c:catAx>
        <c:axId val="142485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0787847769028871"/>
              <c:y val="0.83658899236580198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000" b="0" i="0" baseline="0"/>
            </a:pPr>
            <a:endParaRPr lang="en-US"/>
          </a:p>
        </c:txPr>
        <c:crossAx val="142496128"/>
        <c:crosses val="autoZero"/>
        <c:auto val="1"/>
        <c:lblAlgn val="ctr"/>
        <c:lblOffset val="100"/>
        <c:tickLblSkip val="1"/>
        <c:noMultiLvlLbl val="0"/>
      </c:catAx>
      <c:valAx>
        <c:axId val="1424961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000" baseline="0"/>
                </a:pPr>
                <a:r>
                  <a:rPr lang="en-US" sz="1000" baseline="0"/>
                  <a:t>Notification rate per 100,000 population</a:t>
                </a:r>
              </a:p>
            </c:rich>
          </c:tx>
          <c:layout>
            <c:manualLayout>
              <c:xMode val="edge"/>
              <c:yMode val="edge"/>
              <c:x val="1.1778608923884515E-2"/>
              <c:y val="0.111764658859266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900" b="0" i="0" baseline="0"/>
            </a:pPr>
            <a:endParaRPr lang="en-US"/>
          </a:p>
        </c:txPr>
        <c:crossAx val="142485760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000" b="0" i="0" baseline="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22/11/2018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259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psc.ie/A-Z/HIVSTIs/SexuallyTransmittedInfections/Publications/STIReports/STIWeeklyReport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bouthpsc/annualreports/" TargetMode="External"/><Relationship Id="rId2" Type="http://schemas.openxmlformats.org/officeDocument/2006/relationships/hyperlink" Target="http://www.hpsc.ie/CID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psc.i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-z/hivstis/sexuallytransmittedinfections/publications/stireport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psc.ie/A-Z/HIVSTIs/SexuallyTransmittedInfections/Publications/STIReports/STIWeeklyReport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2man.ie/" TargetMode="External"/><Relationship Id="rId2" Type="http://schemas.openxmlformats.org/officeDocument/2006/relationships/hyperlink" Target="https://www.sexualwellbeing.i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rmAutofit fontScale="77500" lnSpcReduction="20000"/>
          </a:bodyPr>
          <a:lstStyle/>
          <a:p>
            <a:r>
              <a:rPr lang="en-IE" dirty="0" smtClean="0"/>
              <a:t>Sexually </a:t>
            </a:r>
            <a:r>
              <a:rPr lang="en-IE" dirty="0"/>
              <a:t>Transmitted Infections (STIs) in </a:t>
            </a:r>
            <a:r>
              <a:rPr lang="en-IE" dirty="0" smtClean="0"/>
              <a:t>Ireland: Latest Trends</a:t>
            </a:r>
          </a:p>
          <a:p>
            <a:r>
              <a:rPr lang="en-IE" dirty="0" smtClean="0"/>
              <a:t>November 2018</a:t>
            </a:r>
            <a:endParaRPr lang="en-IE" dirty="0"/>
          </a:p>
        </p:txBody>
      </p:sp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304006" y="3734593"/>
            <a:ext cx="10210799" cy="685801"/>
          </a:xfrm>
        </p:spPr>
        <p:txBody>
          <a:bodyPr>
            <a:normAutofit fontScale="90000"/>
          </a:bodyPr>
          <a:lstStyle/>
          <a:p>
            <a:pPr algn="l"/>
            <a:r>
              <a:rPr lang="en-IE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</a:t>
            </a:r>
            <a:r>
              <a:rPr lang="en-IE" dirty="0" smtClean="0"/>
              <a:t> </a:t>
            </a:r>
            <a:r>
              <a:rPr lang="en-IE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Protection Surveillance Centre</a:t>
            </a: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Chlamydia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97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rate per 100,000 population of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chlamydia,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1995-2017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439236"/>
              </p:ext>
            </p:extLst>
          </p:nvPr>
        </p:nvGraphicFramePr>
        <p:xfrm>
          <a:off x="2132806" y="1600994"/>
          <a:ext cx="8077200" cy="4366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49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95299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20 cases of Lymphogranuloma </a:t>
            </a:r>
            <a:r>
              <a:rPr lang="en-IE" dirty="0" err="1"/>
              <a:t>venereum</a:t>
            </a:r>
            <a:r>
              <a:rPr lang="en-IE" dirty="0"/>
              <a:t> (LGV) were notified in 2017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Notification rate decreased to 0.4 per 100,000 population in 2017 from 1.0 per 100,000 population in 2016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19 cases were among </a:t>
            </a:r>
            <a:r>
              <a:rPr lang="en-IE" dirty="0" smtClean="0"/>
              <a:t>MSM </a:t>
            </a:r>
            <a:r>
              <a:rPr lang="en-IE" dirty="0"/>
              <a:t>and mode of transmission was missing for one case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Median age: 36 years (range: 20-65 years) </a:t>
            </a:r>
            <a:endParaRPr lang="en-IE" dirty="0"/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Where HIV status was known, half of the cases (n=9; 50%) were HIV positive, a reduction in the proportion positive compared to previous </a:t>
            </a:r>
            <a:r>
              <a:rPr lang="en-IE" dirty="0" smtClean="0"/>
              <a:t>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LGV in Ireland, 2017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8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19995"/>
            <a:ext cx="11276886" cy="5410199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2,249 cases of gonorrhoea were notified in 2017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Notification rate increased 15% to 47.2 per 100,000 population from 41.0 per 100,000 population in 2016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81% of the notifications were among males (7% increase since 2016) and 19% were among females (71% increase since 2016)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The highest rate of notifications among males was in the 20-24 year age group (328.5/100,000 population) and among females was also the 20‑24 year age group (112.5/100,000)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Median age: 27 years (range: 15-79 years)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60% of cases were among MSM and 40% were among heterosexuals, where mode of transmission was </a:t>
            </a:r>
            <a:r>
              <a:rPr lang="en-IE" sz="2000" dirty="0" smtClean="0"/>
              <a:t>known</a:t>
            </a:r>
            <a:endParaRPr lang="en-I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Gonorrhoea in Ireland, 2017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9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Gonorrhoea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97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rate per 100,000 population of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gonorrhoea,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1995-2017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012741"/>
              </p:ext>
            </p:extLst>
          </p:nvPr>
        </p:nvGraphicFramePr>
        <p:xfrm>
          <a:off x="2132805" y="1524794"/>
          <a:ext cx="7772401" cy="432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200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0" y="1296195"/>
            <a:ext cx="11353085" cy="4831388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1,554 </a:t>
            </a:r>
            <a:r>
              <a:rPr lang="en-IE" sz="2200" dirty="0"/>
              <a:t>cases of herpes simplex (genital</a:t>
            </a:r>
            <a:r>
              <a:rPr lang="en-IE" sz="2200" dirty="0" smtClean="0"/>
              <a:t>) were </a:t>
            </a:r>
            <a:r>
              <a:rPr lang="en-IE" sz="2200" dirty="0"/>
              <a:t>notified in </a:t>
            </a:r>
            <a:r>
              <a:rPr lang="en-IE" sz="2200" dirty="0" smtClean="0"/>
              <a:t>2017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The </a:t>
            </a:r>
            <a:r>
              <a:rPr lang="en-IE" sz="2200" dirty="0"/>
              <a:t>notification rate was </a:t>
            </a:r>
            <a:r>
              <a:rPr lang="en-IE" sz="2200" dirty="0" smtClean="0"/>
              <a:t>32.6 </a:t>
            </a:r>
            <a:r>
              <a:rPr lang="en-IE" sz="2200" dirty="0"/>
              <a:t>per 100,000 population in 2017; a 14% increase since 2016 (28.7/100,000</a:t>
            </a:r>
            <a:r>
              <a:rPr lang="en-IE" sz="2200" dirty="0" smtClean="0"/>
              <a:t>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71</a:t>
            </a:r>
            <a:r>
              <a:rPr lang="en-IE" sz="2200" dirty="0"/>
              <a:t>% of cases were among females </a:t>
            </a: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The </a:t>
            </a:r>
            <a:r>
              <a:rPr lang="en-IE" sz="2200" dirty="0"/>
              <a:t>highest age-specific rate was among females aged 20-24 years (</a:t>
            </a:r>
            <a:r>
              <a:rPr lang="en-IE" sz="2200" dirty="0" smtClean="0"/>
              <a:t>259.5/100,000)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Median age: 27 </a:t>
            </a:r>
            <a:r>
              <a:rPr lang="en-IE" sz="2200" dirty="0"/>
              <a:t>years (range:14-85 years</a:t>
            </a:r>
            <a:r>
              <a:rPr lang="en-IE" sz="2200" dirty="0" smtClean="0"/>
              <a:t>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56</a:t>
            </a:r>
            <a:r>
              <a:rPr lang="en-IE" sz="2200" dirty="0"/>
              <a:t>% of cases were laboratory confirmed as herpes simplex virus type 1 and 31% as herpes simplex virus type 2; virus type was unknown for 13% of cases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Herpes simplex (genital) in Ireland, 2017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60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Herpes simplex (genital)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1200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rate per 100,000 population of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herpes simplex (genital),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1995-2017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606" y="1581334"/>
            <a:ext cx="7696200" cy="436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8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>
            <a:normAutofit fontScale="92500"/>
          </a:bodyPr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398 </a:t>
            </a:r>
            <a:r>
              <a:rPr lang="en-IE" dirty="0"/>
              <a:t>confirmed cases of early infectious syphilis (EIS) </a:t>
            </a:r>
            <a:r>
              <a:rPr lang="en-IE" dirty="0" smtClean="0"/>
              <a:t>were notified </a:t>
            </a:r>
            <a:r>
              <a:rPr lang="en-IE" dirty="0"/>
              <a:t>in 2017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The notification rate increased to 8.4 per 100,000 population; </a:t>
            </a:r>
            <a:r>
              <a:rPr lang="en-IE" dirty="0" smtClean="0"/>
              <a:t>up 31</a:t>
            </a:r>
            <a:r>
              <a:rPr lang="en-IE" dirty="0"/>
              <a:t>% </a:t>
            </a:r>
            <a:r>
              <a:rPr lang="en-IE" dirty="0" smtClean="0"/>
              <a:t>from 2016 </a:t>
            </a:r>
            <a:r>
              <a:rPr lang="en-IE" dirty="0"/>
              <a:t>(6.4/100,000)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96% of cases were among males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Median age: 34 </a:t>
            </a:r>
            <a:r>
              <a:rPr lang="en-IE" dirty="0"/>
              <a:t>years (range:17-71 years) 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The highest age-specific rates in both males and females were among 25-29 year olds, at 56.5 per 100,000 population and 4.6 per 100,000 population, respectively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The majority (74%) of cases were reported by HSE East 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Where mode of transmission was recorded, 87% of cases were in </a:t>
            </a:r>
            <a:r>
              <a:rPr lang="en-IE" dirty="0" smtClean="0"/>
              <a:t>MSM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Where HIV status was recorded, 38% of EIS cases were co-infected with HIV 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Where </a:t>
            </a:r>
            <a:r>
              <a:rPr lang="en-IE" dirty="0"/>
              <a:t>syphilis reinfection status was recorded, 7% of cases were consistent with syphilis reinfection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Early </a:t>
            </a:r>
            <a:r>
              <a:rPr lang="en-IE" dirty="0"/>
              <a:t>i</a:t>
            </a:r>
            <a:r>
              <a:rPr lang="en-IE" dirty="0" smtClean="0"/>
              <a:t>nfectious syphilis in Ireland, 2017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Early infectious syphilis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1276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rate per 100,000 population of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infectious syphilis, 2000-2017</a:t>
            </a:r>
            <a:endParaRPr lang="en-IE" sz="2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982" y="1445213"/>
            <a:ext cx="7760736" cy="4803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10"/>
          <p:cNvSpPr txBox="1"/>
          <p:nvPr/>
        </p:nvSpPr>
        <p:spPr>
          <a:xfrm>
            <a:off x="7628731" y="1524794"/>
            <a:ext cx="904875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E" sz="800" dirty="0">
                <a:effectLst/>
                <a:ea typeface="Calibri"/>
                <a:cs typeface="Times New Roman"/>
              </a:rPr>
              <a:t>Case definition updated </a:t>
            </a:r>
            <a:endParaRPr lang="en-US" sz="1200" dirty="0">
              <a:effectLst/>
              <a:latin typeface="Arial"/>
              <a:ea typeface="Calibri"/>
              <a:cs typeface="Times New Roman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924006" y="1981994"/>
            <a:ext cx="0" cy="3143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880542" y="1981994"/>
            <a:ext cx="0" cy="3143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23"/>
          <p:cNvSpPr txBox="1"/>
          <p:nvPr/>
        </p:nvSpPr>
        <p:spPr>
          <a:xfrm>
            <a:off x="8439440" y="1524794"/>
            <a:ext cx="1770566" cy="37147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E" sz="800" dirty="0">
                <a:effectLst/>
                <a:ea typeface="Calibri"/>
                <a:cs typeface="Times New Roman"/>
              </a:rPr>
              <a:t>Case definition  and </a:t>
            </a:r>
            <a:r>
              <a:rPr lang="en-IE" sz="800" dirty="0" smtClean="0">
                <a:effectLst/>
                <a:ea typeface="Calibri"/>
                <a:cs typeface="Times New Roman"/>
              </a:rPr>
              <a:t>procedure </a:t>
            </a:r>
            <a:r>
              <a:rPr lang="en-IE" sz="800" dirty="0">
                <a:effectLst/>
                <a:ea typeface="Calibri"/>
                <a:cs typeface="Times New Roman"/>
              </a:rPr>
              <a:t>for notification updated </a:t>
            </a:r>
            <a:endParaRPr lang="en-US" sz="1200" dirty="0">
              <a:effectLst/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400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/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67 </a:t>
            </a:r>
            <a:r>
              <a:rPr lang="en-IE" dirty="0"/>
              <a:t>cases of </a:t>
            </a:r>
            <a:r>
              <a:rPr lang="en-IE" dirty="0" err="1"/>
              <a:t>trichomoniasis</a:t>
            </a:r>
            <a:r>
              <a:rPr lang="en-IE" dirty="0"/>
              <a:t> </a:t>
            </a:r>
            <a:r>
              <a:rPr lang="en-IE" dirty="0" smtClean="0"/>
              <a:t>were notified </a:t>
            </a:r>
            <a:r>
              <a:rPr lang="en-IE" dirty="0"/>
              <a:t>in 2017, a notification rate of 1.4 per 100,000 population </a:t>
            </a:r>
            <a:endParaRPr lang="en-IE" dirty="0" smtClean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All reported cases were among females with the highest rate among females aged 20-24 years (8.8/100,000 </a:t>
            </a:r>
            <a:r>
              <a:rPr lang="en-IE" dirty="0" smtClean="0"/>
              <a:t>population)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Median age: 32 </a:t>
            </a:r>
            <a:r>
              <a:rPr lang="en-IE" dirty="0"/>
              <a:t>years (range: 18-89 years)</a:t>
            </a:r>
            <a:endParaRPr lang="en-US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Trichomoniasis in Ireland, 2017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57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Trichomoniasis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97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rate per 100,000 population of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trichomoniasis,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1995-2017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806" y="1524794"/>
            <a:ext cx="7068503" cy="42948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025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Acknowledgements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The Health Protection Surveillance Centre (HPSC) would like to thank all those who provided the data for this report, particularly the STI clinics, </a:t>
            </a:r>
            <a:r>
              <a:rPr lang="en-IE" dirty="0" smtClean="0"/>
              <a:t>infectious </a:t>
            </a:r>
            <a:r>
              <a:rPr lang="en-IE" dirty="0"/>
              <a:t>disease surveillance staff within the </a:t>
            </a:r>
            <a:r>
              <a:rPr lang="en-IE" dirty="0" smtClean="0"/>
              <a:t>Departments </a:t>
            </a:r>
            <a:r>
              <a:rPr lang="en-IE" dirty="0"/>
              <a:t>of </a:t>
            </a:r>
            <a:r>
              <a:rPr lang="en-IE" dirty="0" smtClean="0"/>
              <a:t>Public Health</a:t>
            </a:r>
            <a:r>
              <a:rPr lang="en-IE" dirty="0"/>
              <a:t>, the laboratories and GP clinics.</a:t>
            </a:r>
          </a:p>
          <a:p>
            <a:endParaRPr lang="en-IE" dirty="0" smtClean="0"/>
          </a:p>
          <a:p>
            <a:pPr marL="0" indent="0">
              <a:buNone/>
            </a:pPr>
            <a:r>
              <a:rPr lang="en-IE" dirty="0"/>
              <a:t>STI data were extracted from CIDR in </a:t>
            </a:r>
            <a:r>
              <a:rPr lang="en-IE" dirty="0" smtClean="0"/>
              <a:t>August, </a:t>
            </a:r>
            <a:r>
              <a:rPr lang="en-IE" dirty="0"/>
              <a:t>2018, and may differ from those previously published due to ongoing updating of notification data in CIDR. 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/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There were 652 cases of non-specific urethritis </a:t>
            </a:r>
            <a:r>
              <a:rPr lang="en-IE" dirty="0" smtClean="0"/>
              <a:t>(NSU) notified </a:t>
            </a:r>
            <a:r>
              <a:rPr lang="en-IE" dirty="0"/>
              <a:t>in 2017, </a:t>
            </a:r>
            <a:r>
              <a:rPr lang="en-IE" dirty="0" smtClean="0"/>
              <a:t>a 12% decrease compared to 2016 (n=740). The notification rate continued </a:t>
            </a:r>
            <a:r>
              <a:rPr lang="en-IE" dirty="0"/>
              <a:t>to decrease, to 13.7 per 100,000 </a:t>
            </a:r>
            <a:r>
              <a:rPr lang="en-IE" dirty="0" smtClean="0"/>
              <a:t>population. 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dirty="0" smtClean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There were no notifications of </a:t>
            </a:r>
            <a:r>
              <a:rPr lang="en-IE" dirty="0" err="1" smtClean="0"/>
              <a:t>chancroid</a:t>
            </a:r>
            <a:r>
              <a:rPr lang="en-IE" dirty="0" smtClean="0"/>
              <a:t> or granuloma </a:t>
            </a:r>
            <a:r>
              <a:rPr lang="en-IE" dirty="0" err="1" smtClean="0"/>
              <a:t>inguinale</a:t>
            </a:r>
            <a:r>
              <a:rPr lang="en-IE" dirty="0" smtClean="0"/>
              <a:t> reported in Ireland in 2017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Other STIs in Ireland, 2017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13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Summary: </a:t>
            </a:r>
            <a:r>
              <a:rPr lang="en-IE" sz="2400" dirty="0" err="1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chancroid</a:t>
            </a:r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granuloma </a:t>
            </a:r>
            <a:r>
              <a:rPr lang="en-IE" sz="2400" dirty="0" err="1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inguinale</a:t>
            </a:r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non-specific urethritis 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8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6019085" cy="505998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More detailed tables on these provisional data are available on the HPSC website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More detailed epidemiological reports are also available on the HPSC website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You can stay up-to-date with current STI data with the Weekly HIV &amp; STI </a:t>
            </a:r>
            <a:r>
              <a:rPr lang="en-IE" dirty="0" smtClean="0"/>
              <a:t>report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14406" y="1067594"/>
            <a:ext cx="4495800" cy="5059988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2000" dirty="0">
                <a:hlinkClick r:id="rId2"/>
              </a:rPr>
              <a:t>http://www.hpsc.ie/a-z/hivstis/sexuallytransmittedinfections/publications/stireports</a:t>
            </a:r>
            <a:r>
              <a:rPr lang="en-IE" sz="2000" dirty="0" smtClean="0">
                <a:hlinkClick r:id="rId2"/>
              </a:rPr>
              <a:t>/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>
              <a:hlinkClick r:id="rId2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>
              <a:hlinkClick r:id="rId2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2000" dirty="0">
                <a:hlinkClick r:id="rId2"/>
              </a:rPr>
              <a:t>http://www.hpsc.ie/abouthpsc/annualreports</a:t>
            </a:r>
            <a:r>
              <a:rPr lang="en-IE" sz="2000" dirty="0" smtClean="0">
                <a:hlinkClick r:id="rId2"/>
              </a:rPr>
              <a:t>/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>
              <a:hlinkClick r:id="rId2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>
              <a:hlinkClick r:id="rId2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2000" dirty="0">
                <a:hlinkClick r:id="rId2"/>
              </a:rPr>
              <a:t>http://www.hpsc.ie/A-Z/HIVSTIs/SexuallyTransmittedInfections/Publications/STIReports/STIWeeklyReports/</a:t>
            </a:r>
            <a:endParaRPr lang="en-IE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8442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STIs in Ireland, 2017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6019085" cy="505998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These slides present data on STIs notified to HPSC during </a:t>
            </a:r>
            <a:r>
              <a:rPr lang="en-IE" dirty="0" smtClean="0"/>
              <a:t>2017 and trends to the end of 2017</a:t>
            </a: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More detailed reports on the epidemiology of STIs for 2017 are available on the HPSC website.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HIV, hepatitis B and sexually transmitted enteric infections (STEI), such as shigellosis, are notified via CIDR and are </a:t>
            </a:r>
            <a:r>
              <a:rPr lang="en-IE" b="1" dirty="0"/>
              <a:t>reported separately</a:t>
            </a:r>
            <a:r>
              <a:rPr lang="en-IE" dirty="0"/>
              <a:t>. 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14406" y="1067594"/>
            <a:ext cx="4495800" cy="5059988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>
                <a:hlinkClick r:id="rId2"/>
              </a:rPr>
              <a:t>http://www.hpsc.ie/CIDR/</a:t>
            </a: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 smtClean="0">
                <a:hlinkClick r:id="rId3"/>
              </a:rPr>
              <a:t>http://</a:t>
            </a:r>
            <a:r>
              <a:rPr lang="en-IE" dirty="0">
                <a:hlinkClick r:id="rId3"/>
              </a:rPr>
              <a:t>www.hpsc.ie/abouthpsc/annualreports</a:t>
            </a:r>
            <a:r>
              <a:rPr lang="en-IE" dirty="0" smtClean="0">
                <a:hlinkClick r:id="rId3"/>
              </a:rPr>
              <a:t>/</a:t>
            </a:r>
            <a:endParaRPr lang="en-IE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 smtClean="0">
                <a:hlinkClick r:id="rId4"/>
              </a:rPr>
              <a:t>www.hpsc.ie</a:t>
            </a:r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171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Summary of STIs in Ireland, 2017</a:t>
            </a:r>
            <a:endParaRPr lang="en-IE" dirty="0"/>
          </a:p>
        </p:txBody>
      </p:sp>
      <p:sp>
        <p:nvSpPr>
          <p:cNvPr id="5" name="TextBox 4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5% increase compared to 2016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648071"/>
              </p:ext>
            </p:extLst>
          </p:nvPr>
        </p:nvGraphicFramePr>
        <p:xfrm>
          <a:off x="1218406" y="1829594"/>
          <a:ext cx="9296400" cy="3912836"/>
        </p:xfrm>
        <a:graphic>
          <a:graphicData uri="http://schemas.openxmlformats.org/drawingml/2006/table">
            <a:tbl>
              <a:tblPr/>
              <a:tblGrid>
                <a:gridCol w="4355071"/>
                <a:gridCol w="1005016"/>
                <a:gridCol w="1758779"/>
                <a:gridCol w="2177534"/>
              </a:tblGrid>
              <a:tr h="576064">
                <a:tc>
                  <a:txBody>
                    <a:bodyPr/>
                    <a:lstStyle/>
                    <a:p>
                      <a:pPr algn="l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STI</a:t>
                      </a:r>
                      <a:endParaRPr lang="en-IE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Notification </a:t>
                      </a: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rate </a:t>
                      </a:r>
                      <a:r>
                        <a:rPr lang="en-IE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100,000 population</a:t>
                      </a:r>
                      <a:endParaRPr lang="en-IE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Highest </a:t>
                      </a:r>
                      <a:r>
                        <a:rPr lang="en-IE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age-specific rate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</a:t>
                      </a: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-genital warts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25-29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Chlamydia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7,408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20-24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Gonorrhoea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20-24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Herpes simplex (genital)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1,554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32.6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20-24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44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Lymphogranuloma venereum (LGV)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35-39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Non-specific urethritis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13.7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NA*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Early infectious syphilis (EIS)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25-29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39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Trichomoniasis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20-24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39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13,629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7806" y="6096794"/>
            <a:ext cx="563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*Data provided as total numbers only, breakdown by age not available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413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 smtClean="0"/>
              <a:t>Burden of disease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77195"/>
            <a:ext cx="10971372" cy="4267199"/>
          </a:xfrm>
        </p:spPr>
        <p:txBody>
          <a:bodyPr>
            <a:normAutofit fontScale="85000" lnSpcReduction="10000"/>
          </a:bodyPr>
          <a:lstStyle/>
          <a:p>
            <a:r>
              <a:rPr lang="en-IE" b="1" dirty="0" smtClean="0"/>
              <a:t>Young people</a:t>
            </a:r>
          </a:p>
          <a:p>
            <a:pPr lvl="1">
              <a:buClr>
                <a:srgbClr val="C00000"/>
              </a:buClr>
              <a:defRPr/>
            </a:pPr>
            <a:r>
              <a:rPr lang="en-IE" sz="2000" dirty="0"/>
              <a:t>Rates </a:t>
            </a:r>
            <a:r>
              <a:rPr lang="en-IE" sz="2000" dirty="0" smtClean="0"/>
              <a:t>of chlamydia, herpes </a:t>
            </a:r>
            <a:r>
              <a:rPr lang="en-IE" sz="2000" dirty="0"/>
              <a:t>simplex </a:t>
            </a:r>
            <a:r>
              <a:rPr lang="en-IE" sz="2000" dirty="0" smtClean="0"/>
              <a:t>and gonorrhoea in 15-24 year olds increased in </a:t>
            </a:r>
            <a:r>
              <a:rPr lang="en-IE" sz="2000" dirty="0"/>
              <a:t>2017; further information </a:t>
            </a:r>
            <a:r>
              <a:rPr lang="en-IE" sz="2000" dirty="0" smtClean="0"/>
              <a:t>on STIs in young people is </a:t>
            </a:r>
            <a:r>
              <a:rPr lang="en-IE" sz="2000" dirty="0"/>
              <a:t>available </a:t>
            </a:r>
            <a:r>
              <a:rPr lang="en-IE" sz="2000" dirty="0" smtClean="0"/>
              <a:t>at </a:t>
            </a:r>
            <a:r>
              <a:rPr lang="en-IE" sz="2000" dirty="0">
                <a:hlinkClick r:id="rId3"/>
              </a:rPr>
              <a:t>http://www.hpsc.ie/a-z/hivstis/sexuallytransmittedinfections/publications/stireports</a:t>
            </a:r>
            <a:r>
              <a:rPr lang="en-IE" sz="2000" dirty="0" smtClean="0">
                <a:hlinkClick r:id="rId3"/>
              </a:rPr>
              <a:t>/</a:t>
            </a:r>
            <a:endParaRPr lang="en-IE" sz="2000" dirty="0" smtClean="0"/>
          </a:p>
          <a:p>
            <a:pPr lvl="1" fontAlgn="auto">
              <a:spcAft>
                <a:spcPts val="0"/>
              </a:spcAft>
              <a:buClr>
                <a:srgbClr val="C00000"/>
              </a:buClr>
              <a:defRPr/>
            </a:pPr>
            <a:r>
              <a:rPr lang="en-IE" sz="2000" dirty="0" smtClean="0"/>
              <a:t>15-24 </a:t>
            </a:r>
            <a:r>
              <a:rPr lang="en-IE" sz="2000" dirty="0"/>
              <a:t>year olds accounted for </a:t>
            </a:r>
            <a:r>
              <a:rPr lang="en-IE" sz="2000" dirty="0" smtClean="0"/>
              <a:t>51% of </a:t>
            </a:r>
            <a:r>
              <a:rPr lang="en-IE" sz="2000" dirty="0"/>
              <a:t>chlamydia cases, </a:t>
            </a:r>
            <a:r>
              <a:rPr lang="en-IE" sz="2000" dirty="0" smtClean="0"/>
              <a:t>38% </a:t>
            </a:r>
            <a:r>
              <a:rPr lang="en-IE" sz="2000" dirty="0"/>
              <a:t>of herpes simplex cases and </a:t>
            </a:r>
            <a:r>
              <a:rPr lang="en-IE" sz="2000" dirty="0" smtClean="0"/>
              <a:t>39% of </a:t>
            </a:r>
            <a:r>
              <a:rPr lang="en-IE" sz="2000" dirty="0"/>
              <a:t>gonorrhoea cases </a:t>
            </a:r>
            <a:r>
              <a:rPr lang="en-IE" sz="2000" dirty="0" smtClean="0"/>
              <a:t>notified </a:t>
            </a:r>
            <a:r>
              <a:rPr lang="en-IE" sz="2000" dirty="0"/>
              <a:t>in </a:t>
            </a:r>
            <a:r>
              <a:rPr lang="en-IE" sz="2000" dirty="0" smtClean="0"/>
              <a:t>2017</a:t>
            </a:r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MSM (men who have sex with men)</a:t>
            </a:r>
          </a:p>
          <a:p>
            <a:pPr lvl="1">
              <a:buClr>
                <a:srgbClr val="C00000"/>
              </a:buClr>
              <a:defRPr/>
            </a:pPr>
            <a:r>
              <a:rPr lang="en-IE" sz="2000" dirty="0"/>
              <a:t>Rates of early infectious syphilis and gonorrhoea in MSM increased in </a:t>
            </a:r>
            <a:r>
              <a:rPr lang="en-IE" sz="2000" dirty="0" smtClean="0"/>
              <a:t>2017; </a:t>
            </a:r>
            <a:r>
              <a:rPr lang="en-IE" sz="2000" dirty="0"/>
              <a:t>further information is </a:t>
            </a:r>
            <a:r>
              <a:rPr lang="en-IE" sz="2000" dirty="0" smtClean="0"/>
              <a:t>available in annual epidemiological reports at </a:t>
            </a:r>
            <a:r>
              <a:rPr lang="en-IE" sz="2000" dirty="0">
                <a:hlinkClick r:id="rId4"/>
              </a:rPr>
              <a:t>http://www.hpsc.ie/abouthpsc/annualreports/</a:t>
            </a:r>
          </a:p>
          <a:p>
            <a:pPr lvl="1">
              <a:buClr>
                <a:srgbClr val="C00000"/>
              </a:buClr>
              <a:defRPr/>
            </a:pPr>
            <a:r>
              <a:rPr lang="en-IE" sz="2000" dirty="0" smtClean="0"/>
              <a:t>In 2017, MSM accounted for:</a:t>
            </a:r>
            <a:endParaRPr lang="en-IE" sz="2000" dirty="0"/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100% </a:t>
            </a:r>
            <a:r>
              <a:rPr lang="en-IE" sz="2000" dirty="0"/>
              <a:t>of LGV cases, </a:t>
            </a:r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87% </a:t>
            </a:r>
            <a:r>
              <a:rPr lang="en-IE" sz="2000" dirty="0"/>
              <a:t>of early infectious syphilis </a:t>
            </a:r>
            <a:r>
              <a:rPr lang="en-IE" sz="2000" dirty="0" smtClean="0"/>
              <a:t>cases</a:t>
            </a:r>
            <a:endParaRPr lang="en-IE" sz="2000" dirty="0"/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60% </a:t>
            </a:r>
            <a:r>
              <a:rPr lang="en-IE" sz="2000" dirty="0"/>
              <a:t>of gonorrhoea </a:t>
            </a:r>
            <a:r>
              <a:rPr lang="en-IE" sz="2000" dirty="0" smtClean="0"/>
              <a:t>cases</a:t>
            </a:r>
          </a:p>
          <a:p>
            <a:pPr marL="1088502" lvl="2" indent="0">
              <a:buClr>
                <a:srgbClr val="C00000"/>
              </a:buClr>
              <a:buNone/>
              <a:defRPr/>
            </a:pPr>
            <a:r>
              <a:rPr lang="en-IE" sz="2000" dirty="0" smtClean="0"/>
              <a:t>(where </a:t>
            </a:r>
            <a:r>
              <a:rPr lang="en-IE" sz="2000" dirty="0"/>
              <a:t>mode of transmission was known</a:t>
            </a:r>
            <a:r>
              <a:rPr lang="en-IE" sz="2000" dirty="0" smtClean="0"/>
              <a:t>)</a:t>
            </a:r>
            <a:r>
              <a:rPr lang="en-IE" sz="2000" b="1" dirty="0"/>
              <a:t> </a:t>
            </a:r>
            <a:endParaRPr lang="en-IE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521" y="834529"/>
            <a:ext cx="4163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is most affected?</a:t>
            </a:r>
            <a:endParaRPr lang="en-IE" sz="2400" dirty="0">
              <a:solidFill>
                <a:schemeClr val="bg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Preventing STIs</a:t>
            </a:r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Safer sex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ubtitle 2"/>
          <p:cNvSpPr txBox="1">
            <a:spLocks noGrp="1"/>
          </p:cNvSpPr>
          <p:nvPr>
            <p:ph idx="1"/>
          </p:nvPr>
        </p:nvSpPr>
        <p:spPr bwMode="auto">
          <a:xfrm>
            <a:off x="609600" y="1524000"/>
            <a:ext cx="10971213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 tested regularly</a:t>
            </a:r>
          </a:p>
          <a:p>
            <a:pPr marL="0" indent="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en-IE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IE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Further information on free sexual health services is available at </a:t>
            </a:r>
          </a:p>
          <a:p>
            <a:pPr lvl="1" fontAlgn="auto">
              <a:spcAft>
                <a:spcPts val="0"/>
              </a:spcAft>
              <a:buClr>
                <a:srgbClr val="C00000"/>
              </a:buClr>
              <a:defRPr/>
            </a:pPr>
            <a:r>
              <a:rPr lang="en-IE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https://www.sexualwellbeing.ie/</a:t>
            </a:r>
            <a:r>
              <a:rPr lang="en-IE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</a:p>
          <a:p>
            <a:pPr lvl="1" fontAlgn="auto">
              <a:spcAft>
                <a:spcPts val="600"/>
              </a:spcAft>
              <a:buClr>
                <a:srgbClr val="C00000"/>
              </a:buClr>
              <a:defRPr/>
            </a:pPr>
            <a:r>
              <a:rPr lang="en-IE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www.man2man.ie</a:t>
            </a:r>
            <a:r>
              <a:rPr lang="en-IE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(resource for gay, bisexual men)</a:t>
            </a:r>
          </a:p>
          <a:p>
            <a:pPr marL="0" indent="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en-IE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IE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</a:t>
            </a:r>
            <a:r>
              <a:rPr lang="en-IE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condoms for vaginal, oral and anal sex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 the number of partners and overlapping </a:t>
            </a:r>
            <a:r>
              <a:rPr lang="en-IE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partners</a:t>
            </a:r>
          </a:p>
          <a:p>
            <a:pPr marL="400050" lvl="1" indent="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en-I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more partners you have, the greater your chance of coming into contact with an infected person</a:t>
            </a:r>
            <a:endParaRPr lang="en-IE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6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1,281 </a:t>
            </a:r>
            <a:r>
              <a:rPr lang="en-IE" sz="2200" dirty="0"/>
              <a:t>cases of ano-genital warts </a:t>
            </a:r>
            <a:r>
              <a:rPr lang="en-IE" sz="2200" dirty="0" smtClean="0"/>
              <a:t>were notified </a:t>
            </a:r>
            <a:r>
              <a:rPr lang="en-IE" sz="2200" dirty="0"/>
              <a:t>in 2017, </a:t>
            </a:r>
            <a:r>
              <a:rPr lang="en-IE" sz="2200" dirty="0" smtClean="0"/>
              <a:t>a 20% decrease compared to 2016 (n=1,593)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The </a:t>
            </a:r>
            <a:r>
              <a:rPr lang="en-IE" sz="2200" dirty="0"/>
              <a:t>notification rate continued to decrease to 26.9 per 100,000 population in 2017, down from 33.5 per 100,000 population in </a:t>
            </a:r>
            <a:r>
              <a:rPr lang="en-IE" sz="2200" dirty="0" smtClean="0"/>
              <a:t>2016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53</a:t>
            </a:r>
            <a:r>
              <a:rPr lang="en-IE" sz="2200" dirty="0"/>
              <a:t>% of cases were among </a:t>
            </a:r>
            <a:r>
              <a:rPr lang="en-IE" sz="2200" dirty="0" smtClean="0"/>
              <a:t>males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The </a:t>
            </a:r>
            <a:r>
              <a:rPr lang="en-IE" sz="2200" dirty="0"/>
              <a:t>highest age-specific rate was among 25-29 year olds, for both males and females, at 97.1 per 100,000 population and 48.6 per 100,000 population, respectively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err="1" smtClean="0"/>
              <a:t>Ano</a:t>
            </a:r>
            <a:r>
              <a:rPr lang="en-IE" dirty="0" smtClean="0"/>
              <a:t>-genital warts in Ireland, 2017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1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Ano-genital warts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97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1. Trend in notification rate per 100,000 population of </a:t>
            </a:r>
            <a:r>
              <a:rPr lang="en-IE" sz="2000" dirty="0" err="1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-genital warts, 1995-2017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06" y="1443831"/>
            <a:ext cx="7620000" cy="4500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63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7,408 cases of chlamydia were notified in 2017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Notification rate increased by 8% to 155.4 per 100,000 population in 2017 from 144.2 per 100,000 in 2016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Three-quarters of cases were reported in people aged less than 30 years, with the largest proportion aged 20-24 years (41%)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Just over half of cases were among females with the highest rate among females aged 20-24 years. The rate in females in this age group is consistently higher than males. In 2017, the rate in females (1,310.5 per 100,000) was almost 1.5 times </a:t>
            </a:r>
            <a:r>
              <a:rPr lang="en-IE" dirty="0" smtClean="0"/>
              <a:t>greater </a:t>
            </a:r>
            <a:r>
              <a:rPr lang="en-IE" dirty="0"/>
              <a:t>than in males in this age group (881.6 per 100,000)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Chlamydia in Ireland, 2017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9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15601</TotalTime>
  <Words>1396</Words>
  <Application>Microsoft Office PowerPoint</Application>
  <PresentationFormat>Custom</PresentationFormat>
  <Paragraphs>203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Health Protection Surveillance Centre</vt:lpstr>
      <vt:lpstr>Acknowledgements</vt:lpstr>
      <vt:lpstr>STIs in Ireland, 2017</vt:lpstr>
      <vt:lpstr>Summary of STIs in Ireland, 2017</vt:lpstr>
      <vt:lpstr>Burden of disease</vt:lpstr>
      <vt:lpstr>Preventing STIs</vt:lpstr>
      <vt:lpstr>Ano-genital warts in Ireland, 2017</vt:lpstr>
      <vt:lpstr>Ano-genital warts in Ireland</vt:lpstr>
      <vt:lpstr>Chlamydia in Ireland, 2017</vt:lpstr>
      <vt:lpstr>Chlamydia in Ireland</vt:lpstr>
      <vt:lpstr>LGV in Ireland, 2017</vt:lpstr>
      <vt:lpstr>Gonorrhoea in Ireland, 2017</vt:lpstr>
      <vt:lpstr>Gonorrhoea in Ireland</vt:lpstr>
      <vt:lpstr>Herpes simplex (genital) in Ireland, 2017</vt:lpstr>
      <vt:lpstr>Herpes simplex (genital) in Ireland</vt:lpstr>
      <vt:lpstr>Early infectious syphilis in Ireland, 2017</vt:lpstr>
      <vt:lpstr>Early infectious syphilis in Ireland</vt:lpstr>
      <vt:lpstr>Trichomoniasis in Ireland, 2017</vt:lpstr>
      <vt:lpstr>Trichomoniasis in Ireland</vt:lpstr>
      <vt:lpstr>Other STIs in Ireland, 2017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Aoife Colgan</cp:lastModifiedBy>
  <cp:revision>93</cp:revision>
  <dcterms:created xsi:type="dcterms:W3CDTF">2006-08-16T00:00:00Z</dcterms:created>
  <dcterms:modified xsi:type="dcterms:W3CDTF">2018-11-22T09:19:24Z</dcterms:modified>
</cp:coreProperties>
</file>